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7559675" cy="532765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954" y="-36"/>
      </p:cViewPr>
      <p:guideLst>
        <p:guide orient="horz" pos="167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6249" y="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493CF-956A-45E0-A6AB-80281F9536CE}" type="datetimeFigureOut">
              <a:rPr lang="da-DK" smtClean="0"/>
              <a:t>24-01-2020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261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6249" y="9442610"/>
            <a:ext cx="2950951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809E-2ADE-4A1A-8820-625C1146A63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9720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50951" cy="4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249" y="0"/>
            <a:ext cx="2950951" cy="4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23938" y="1243013"/>
            <a:ext cx="476091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42610"/>
            <a:ext cx="2950951" cy="4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249" y="9442610"/>
            <a:ext cx="2950951" cy="4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5852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3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4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9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8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0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>
            <a:spLocks noGrp="1"/>
          </p:cNvSpPr>
          <p:nvPr>
            <p:ph type="body" idx="1"/>
          </p:nvPr>
        </p:nvSpPr>
        <p:spPr>
          <a:xfrm>
            <a:off x="681356" y="4784785"/>
            <a:ext cx="5446077" cy="3913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3013"/>
            <a:ext cx="4759325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67000" y="871967"/>
            <a:ext cx="6426000" cy="18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945000" y="2798434"/>
            <a:ext cx="5670000" cy="12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519750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089800" y="-151717"/>
            <a:ext cx="3380400" cy="65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3967500" y="1726217"/>
            <a:ext cx="4515300" cy="16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60075" y="143417"/>
            <a:ext cx="4515300" cy="47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19750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19750" y="1418333"/>
            <a:ext cx="65205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15813" y="1328301"/>
            <a:ext cx="65205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15813" y="3565568"/>
            <a:ext cx="6520500" cy="11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519750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19750" y="1418333"/>
            <a:ext cx="32130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827250" y="1418333"/>
            <a:ext cx="32130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520734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520736" y="1306100"/>
            <a:ext cx="31983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520736" y="1946200"/>
            <a:ext cx="3198300" cy="28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827251" y="1306100"/>
            <a:ext cx="3213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827251" y="1946200"/>
            <a:ext cx="3213900" cy="28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519750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520735" y="355200"/>
            <a:ext cx="2438400" cy="12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213984" y="767134"/>
            <a:ext cx="3827400" cy="37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746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520735" y="1598400"/>
            <a:ext cx="2438400" cy="29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20735" y="355200"/>
            <a:ext cx="2438400" cy="12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213984" y="767134"/>
            <a:ext cx="3827400" cy="37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20735" y="1598400"/>
            <a:ext cx="2438400" cy="29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19750" y="283668"/>
            <a:ext cx="65205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19750" y="1418333"/>
            <a:ext cx="65205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/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5197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504250" y="4938268"/>
            <a:ext cx="25515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8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8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5339250" y="4938268"/>
            <a:ext cx="17010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D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232177" y="72317"/>
            <a:ext cx="71169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Videnstilegnelse (læse, lytte, se)</a:t>
            </a:r>
            <a:endParaRPr sz="3800" b="0" i="0" u="none" strike="noStrike" cap="non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477283" y="1381805"/>
            <a:ext cx="6605400" cy="25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gennem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videnstilegnelse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man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læser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litteratur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lytter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forelæsning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eller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podcast,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video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eller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demonstration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campus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eller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digitalt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format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97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3731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97458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2"/>
          <p:cNvSpPr/>
          <p:nvPr/>
        </p:nvSpPr>
        <p:spPr>
          <a:xfrm>
            <a:off x="8926" y="483619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Reading books, papers;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2"/>
          <p:cNvSpPr/>
          <p:nvPr/>
        </p:nvSpPr>
        <p:spPr>
          <a:xfrm>
            <a:off x="3823346" y="762919"/>
            <a:ext cx="3652500" cy="448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22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solidFill>
            <a:srgbClr val="BB98DC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Læringsaktivitet: </a:t>
            </a:r>
            <a:r>
              <a:rPr lang="en-GB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Øvelse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22"/>
          <p:cNvSpPr/>
          <p:nvPr/>
        </p:nvSpPr>
        <p:spPr>
          <a:xfrm>
            <a:off x="65359" y="472607"/>
            <a:ext cx="3682500" cy="290400"/>
          </a:xfrm>
          <a:prstGeom prst="rect">
            <a:avLst/>
          </a:prstGeom>
          <a:solidFill>
            <a:srgbClr val="BB98DC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22"/>
          <p:cNvSpPr/>
          <p:nvPr/>
        </p:nvSpPr>
        <p:spPr>
          <a:xfrm>
            <a:off x="3823348" y="472603"/>
            <a:ext cx="3682500" cy="290400"/>
          </a:xfrm>
          <a:prstGeom prst="rect">
            <a:avLst/>
          </a:prstGeom>
          <a:solidFill>
            <a:srgbClr val="BB98DC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22"/>
          <p:cNvSpPr/>
          <p:nvPr/>
        </p:nvSpPr>
        <p:spPr>
          <a:xfrm>
            <a:off x="131225" y="988733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22"/>
          <p:cNvSpPr/>
          <p:nvPr/>
        </p:nvSpPr>
        <p:spPr>
          <a:xfrm>
            <a:off x="131225" y="1313121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2"/>
          <p:cNvSpPr/>
          <p:nvPr/>
        </p:nvSpPr>
        <p:spPr>
          <a:xfrm>
            <a:off x="131225" y="1953609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2"/>
          <p:cNvSpPr/>
          <p:nvPr/>
        </p:nvSpPr>
        <p:spPr>
          <a:xfrm>
            <a:off x="131225" y="2277866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2"/>
          <p:cNvSpPr/>
          <p:nvPr/>
        </p:nvSpPr>
        <p:spPr>
          <a:xfrm>
            <a:off x="3879930" y="1931626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2"/>
          <p:cNvSpPr/>
          <p:nvPr/>
        </p:nvSpPr>
        <p:spPr>
          <a:xfrm>
            <a:off x="3879930" y="987765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2"/>
          <p:cNvSpPr/>
          <p:nvPr/>
        </p:nvSpPr>
        <p:spPr>
          <a:xfrm>
            <a:off x="3879930" y="1607682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22"/>
          <p:cNvSpPr/>
          <p:nvPr/>
        </p:nvSpPr>
        <p:spPr>
          <a:xfrm>
            <a:off x="3879930" y="1285759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22"/>
          <p:cNvSpPr/>
          <p:nvPr/>
        </p:nvSpPr>
        <p:spPr>
          <a:xfrm>
            <a:off x="3879930" y="2249329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22"/>
          <p:cNvSpPr/>
          <p:nvPr/>
        </p:nvSpPr>
        <p:spPr>
          <a:xfrm>
            <a:off x="131225" y="2583369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2"/>
          <p:cNvSpPr/>
          <p:nvPr/>
        </p:nvSpPr>
        <p:spPr>
          <a:xfrm>
            <a:off x="131225" y="2907757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22"/>
          <p:cNvSpPr/>
          <p:nvPr/>
        </p:nvSpPr>
        <p:spPr>
          <a:xfrm>
            <a:off x="131225" y="3228077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22"/>
          <p:cNvSpPr/>
          <p:nvPr/>
        </p:nvSpPr>
        <p:spPr>
          <a:xfrm>
            <a:off x="131225" y="3548245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22"/>
          <p:cNvSpPr/>
          <p:nvPr/>
        </p:nvSpPr>
        <p:spPr>
          <a:xfrm>
            <a:off x="131225" y="3872502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2"/>
          <p:cNvSpPr/>
          <p:nvPr/>
        </p:nvSpPr>
        <p:spPr>
          <a:xfrm>
            <a:off x="131225" y="4178004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22"/>
          <p:cNvSpPr/>
          <p:nvPr/>
        </p:nvSpPr>
        <p:spPr>
          <a:xfrm>
            <a:off x="131225" y="4502392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22"/>
          <p:cNvSpPr/>
          <p:nvPr/>
        </p:nvSpPr>
        <p:spPr>
          <a:xfrm>
            <a:off x="131225" y="4822713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22"/>
          <p:cNvSpPr/>
          <p:nvPr/>
        </p:nvSpPr>
        <p:spPr>
          <a:xfrm>
            <a:off x="3874166" y="2608244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22"/>
          <p:cNvSpPr/>
          <p:nvPr/>
        </p:nvSpPr>
        <p:spPr>
          <a:xfrm>
            <a:off x="3874166" y="2932632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22"/>
          <p:cNvSpPr/>
          <p:nvPr/>
        </p:nvSpPr>
        <p:spPr>
          <a:xfrm>
            <a:off x="3874166" y="3252953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2"/>
          <p:cNvSpPr/>
          <p:nvPr/>
        </p:nvSpPr>
        <p:spPr>
          <a:xfrm>
            <a:off x="3874166" y="3573120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22"/>
          <p:cNvSpPr/>
          <p:nvPr/>
        </p:nvSpPr>
        <p:spPr>
          <a:xfrm>
            <a:off x="3874166" y="3897377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22"/>
          <p:cNvSpPr/>
          <p:nvPr/>
        </p:nvSpPr>
        <p:spPr>
          <a:xfrm>
            <a:off x="3874166" y="4202879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2"/>
          <p:cNvSpPr/>
          <p:nvPr/>
        </p:nvSpPr>
        <p:spPr>
          <a:xfrm>
            <a:off x="3874166" y="4527267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2"/>
          <p:cNvSpPr/>
          <p:nvPr/>
        </p:nvSpPr>
        <p:spPr>
          <a:xfrm>
            <a:off x="3874166" y="4847588"/>
            <a:ext cx="105000" cy="98700"/>
          </a:xfrm>
          <a:prstGeom prst="rect">
            <a:avLst/>
          </a:prstGeom>
          <a:noFill/>
          <a:ln w="28575" cap="flat" cmpd="sng">
            <a:solidFill>
              <a:srgbClr val="BB98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2"/>
          <p:cNvSpPr/>
          <p:nvPr/>
        </p:nvSpPr>
        <p:spPr>
          <a:xfrm>
            <a:off x="4089791" y="2165149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simuleringer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22"/>
          <p:cNvSpPr/>
          <p:nvPr/>
        </p:nvSpPr>
        <p:spPr>
          <a:xfrm>
            <a:off x="4085960" y="2483589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online-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rollespil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2"/>
          <p:cNvSpPr/>
          <p:nvPr/>
        </p:nvSpPr>
        <p:spPr>
          <a:xfrm>
            <a:off x="236225" y="2481671"/>
            <a:ext cx="27456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praktiske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øvelser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22"/>
          <p:cNvSpPr/>
          <p:nvPr/>
        </p:nvSpPr>
        <p:spPr>
          <a:xfrm>
            <a:off x="236225" y="2808594"/>
            <a:ext cx="35202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praksisbaserede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22"/>
          <p:cNvSpPr/>
          <p:nvPr/>
        </p:nvSpPr>
        <p:spPr>
          <a:xfrm>
            <a:off x="257790" y="3120695"/>
            <a:ext cx="35202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rollespil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22"/>
          <p:cNvSpPr/>
          <p:nvPr/>
        </p:nvSpPr>
        <p:spPr>
          <a:xfrm>
            <a:off x="273917" y="3432796"/>
            <a:ext cx="35202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Være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studietur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292263" y="1851587"/>
            <a:ext cx="33039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Svare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quizzer og multiple choice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22"/>
          <p:cNvSpPr/>
          <p:nvPr/>
        </p:nvSpPr>
        <p:spPr>
          <a:xfrm>
            <a:off x="292263" y="2176555"/>
            <a:ext cx="33582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Løse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opgave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fagbog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22"/>
          <p:cNvSpPr/>
          <p:nvPr/>
        </p:nvSpPr>
        <p:spPr>
          <a:xfrm>
            <a:off x="4075335" y="866727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quizzer og multiple choice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4075335" y="1155929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Løse opgaver fra e-bøger, websites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22"/>
          <p:cNvSpPr/>
          <p:nvPr/>
        </p:nvSpPr>
        <p:spPr>
          <a:xfrm>
            <a:off x="4116850" y="1509413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Interaktive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22"/>
          <p:cNvSpPr/>
          <p:nvPr/>
        </p:nvSpPr>
        <p:spPr>
          <a:xfrm>
            <a:off x="4116850" y="1822487"/>
            <a:ext cx="34008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spil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339;p22"/>
          <p:cNvSpPr/>
          <p:nvPr/>
        </p:nvSpPr>
        <p:spPr>
          <a:xfrm>
            <a:off x="292809" y="895736"/>
            <a:ext cx="33039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øvelser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339;p22"/>
          <p:cNvSpPr/>
          <p:nvPr/>
        </p:nvSpPr>
        <p:spPr>
          <a:xfrm>
            <a:off x="273917" y="1213529"/>
            <a:ext cx="3303900" cy="3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Gennemføre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praksisbaserede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3"/>
          <p:cNvSpPr/>
          <p:nvPr/>
        </p:nvSpPr>
        <p:spPr>
          <a:xfrm>
            <a:off x="202508" y="72317"/>
            <a:ext cx="71169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Produktion</a:t>
            </a:r>
            <a:endParaRPr sz="38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23"/>
          <p:cNvSpPr txBox="1"/>
          <p:nvPr/>
        </p:nvSpPr>
        <p:spPr>
          <a:xfrm>
            <a:off x="202508" y="1576086"/>
            <a:ext cx="7201598" cy="23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gennem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produktion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man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bruger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sin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viden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færdigheder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kompetencer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at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skabe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produkt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Produktet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kan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ære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rapport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præsentation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video, 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workshops og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meget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andet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GB" sz="2500" dirty="0" smtClean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1" name="Google Shape;35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22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3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856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97055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4"/>
          <p:cNvSpPr/>
          <p:nvPr/>
        </p:nvSpPr>
        <p:spPr>
          <a:xfrm>
            <a:off x="62225" y="481640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Reading books, papers;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24"/>
          <p:cNvSpPr/>
          <p:nvPr/>
        </p:nvSpPr>
        <p:spPr>
          <a:xfrm>
            <a:off x="3823356" y="520755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24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Læringsaktivitet: Produktion</a:t>
            </a:r>
            <a:endParaRPr sz="23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24"/>
          <p:cNvSpPr/>
          <p:nvPr/>
        </p:nvSpPr>
        <p:spPr>
          <a:xfrm>
            <a:off x="62226" y="480871"/>
            <a:ext cx="3682500" cy="290400"/>
          </a:xfrm>
          <a:prstGeom prst="rect">
            <a:avLst/>
          </a:prstGeom>
          <a:solidFill>
            <a:srgbClr val="BDEA75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4"/>
          <p:cNvSpPr/>
          <p:nvPr/>
        </p:nvSpPr>
        <p:spPr>
          <a:xfrm>
            <a:off x="3794618" y="520757"/>
            <a:ext cx="3682500" cy="290400"/>
          </a:xfrm>
          <a:prstGeom prst="rect">
            <a:avLst/>
          </a:prstGeom>
          <a:solidFill>
            <a:srgbClr val="BDEA75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4"/>
          <p:cNvSpPr/>
          <p:nvPr/>
        </p:nvSpPr>
        <p:spPr>
          <a:xfrm>
            <a:off x="131225" y="1313121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4"/>
          <p:cNvSpPr/>
          <p:nvPr/>
        </p:nvSpPr>
        <p:spPr>
          <a:xfrm>
            <a:off x="131225" y="1633442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4"/>
          <p:cNvSpPr/>
          <p:nvPr/>
        </p:nvSpPr>
        <p:spPr>
          <a:xfrm>
            <a:off x="131225" y="1953609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24"/>
          <p:cNvSpPr/>
          <p:nvPr/>
        </p:nvSpPr>
        <p:spPr>
          <a:xfrm>
            <a:off x="131225" y="2277866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4"/>
          <p:cNvSpPr/>
          <p:nvPr/>
        </p:nvSpPr>
        <p:spPr>
          <a:xfrm>
            <a:off x="131225" y="2583369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24"/>
          <p:cNvSpPr/>
          <p:nvPr/>
        </p:nvSpPr>
        <p:spPr>
          <a:xfrm>
            <a:off x="131225" y="2907757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24"/>
          <p:cNvSpPr/>
          <p:nvPr/>
        </p:nvSpPr>
        <p:spPr>
          <a:xfrm>
            <a:off x="131225" y="3228077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24"/>
          <p:cNvSpPr/>
          <p:nvPr/>
        </p:nvSpPr>
        <p:spPr>
          <a:xfrm>
            <a:off x="131225" y="3548245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24"/>
          <p:cNvSpPr/>
          <p:nvPr/>
        </p:nvSpPr>
        <p:spPr>
          <a:xfrm>
            <a:off x="131225" y="3872502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24"/>
          <p:cNvSpPr/>
          <p:nvPr/>
        </p:nvSpPr>
        <p:spPr>
          <a:xfrm>
            <a:off x="131225" y="4178004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24"/>
          <p:cNvSpPr/>
          <p:nvPr/>
        </p:nvSpPr>
        <p:spPr>
          <a:xfrm>
            <a:off x="131225" y="4502392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4"/>
          <p:cNvSpPr/>
          <p:nvPr/>
        </p:nvSpPr>
        <p:spPr>
          <a:xfrm>
            <a:off x="131225" y="4822713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4"/>
          <p:cNvSpPr/>
          <p:nvPr/>
        </p:nvSpPr>
        <p:spPr>
          <a:xfrm>
            <a:off x="3884752" y="973810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24"/>
          <p:cNvSpPr/>
          <p:nvPr/>
        </p:nvSpPr>
        <p:spPr>
          <a:xfrm>
            <a:off x="3884752" y="1541474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4"/>
          <p:cNvSpPr/>
          <p:nvPr/>
        </p:nvSpPr>
        <p:spPr>
          <a:xfrm>
            <a:off x="3884752" y="2163449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24"/>
          <p:cNvSpPr/>
          <p:nvPr/>
        </p:nvSpPr>
        <p:spPr>
          <a:xfrm>
            <a:off x="3884752" y="2468951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24"/>
          <p:cNvSpPr/>
          <p:nvPr/>
        </p:nvSpPr>
        <p:spPr>
          <a:xfrm>
            <a:off x="3884752" y="2793339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24"/>
          <p:cNvSpPr/>
          <p:nvPr/>
        </p:nvSpPr>
        <p:spPr>
          <a:xfrm>
            <a:off x="3884752" y="3113660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24"/>
          <p:cNvSpPr/>
          <p:nvPr/>
        </p:nvSpPr>
        <p:spPr>
          <a:xfrm>
            <a:off x="3884752" y="3433828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4"/>
          <p:cNvSpPr/>
          <p:nvPr/>
        </p:nvSpPr>
        <p:spPr>
          <a:xfrm>
            <a:off x="3884752" y="3758085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24"/>
          <p:cNvSpPr/>
          <p:nvPr/>
        </p:nvSpPr>
        <p:spPr>
          <a:xfrm>
            <a:off x="3884752" y="4063587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4"/>
          <p:cNvSpPr/>
          <p:nvPr/>
        </p:nvSpPr>
        <p:spPr>
          <a:xfrm>
            <a:off x="3884752" y="4387975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24"/>
          <p:cNvSpPr/>
          <p:nvPr/>
        </p:nvSpPr>
        <p:spPr>
          <a:xfrm>
            <a:off x="3884752" y="4708296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24"/>
          <p:cNvSpPr/>
          <p:nvPr/>
        </p:nvSpPr>
        <p:spPr>
          <a:xfrm>
            <a:off x="131255" y="1012841"/>
            <a:ext cx="105000" cy="98700"/>
          </a:xfrm>
          <a:prstGeom prst="rect">
            <a:avLst/>
          </a:prstGeom>
          <a:noFill/>
          <a:ln w="28575" cap="flat" cmpd="sng">
            <a:solidFill>
              <a:srgbClr val="BDEA7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24"/>
          <p:cNvSpPr/>
          <p:nvPr/>
        </p:nvSpPr>
        <p:spPr>
          <a:xfrm>
            <a:off x="350758" y="868835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Lave beskrivelser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24"/>
          <p:cNvSpPr/>
          <p:nvPr/>
        </p:nvSpPr>
        <p:spPr>
          <a:xfrm>
            <a:off x="350758" y="1184050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 en opgave, rapport, artikel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24"/>
          <p:cNvSpPr/>
          <p:nvPr/>
        </p:nvSpPr>
        <p:spPr>
          <a:xfrm>
            <a:off x="350758" y="1514095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Udarbejde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præsentation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24"/>
          <p:cNvSpPr/>
          <p:nvPr/>
        </p:nvSpPr>
        <p:spPr>
          <a:xfrm>
            <a:off x="325335" y="2484453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Udvikle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forløb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/workshop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24"/>
          <p:cNvSpPr/>
          <p:nvPr/>
        </p:nvSpPr>
        <p:spPr>
          <a:xfrm>
            <a:off x="325335" y="2820423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fysisk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4"/>
          <p:cNvSpPr/>
          <p:nvPr/>
        </p:nvSpPr>
        <p:spPr>
          <a:xfrm>
            <a:off x="350758" y="2159354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Udarbejde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tegning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eller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model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24"/>
          <p:cNvSpPr/>
          <p:nvPr/>
        </p:nvSpPr>
        <p:spPr>
          <a:xfrm>
            <a:off x="4129577" y="861503"/>
            <a:ext cx="3134100" cy="51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Arbejde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digitalt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billeder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lyd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video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24"/>
          <p:cNvSpPr/>
          <p:nvPr/>
        </p:nvSpPr>
        <p:spPr>
          <a:xfrm>
            <a:off x="4129577" y="2710378"/>
            <a:ext cx="33765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Projektstyringsoftware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flowcharts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24"/>
          <p:cNvSpPr/>
          <p:nvPr/>
        </p:nvSpPr>
        <p:spPr>
          <a:xfrm>
            <a:off x="4151339" y="3033265"/>
            <a:ext cx="33765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2D og 3D-modellering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24"/>
          <p:cNvSpPr/>
          <p:nvPr/>
        </p:nvSpPr>
        <p:spPr>
          <a:xfrm>
            <a:off x="4151339" y="2388199"/>
            <a:ext cx="33765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Grafik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og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modeleringssoftware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24"/>
          <p:cNvSpPr/>
          <p:nvPr/>
        </p:nvSpPr>
        <p:spPr>
          <a:xfrm>
            <a:off x="4129577" y="2051726"/>
            <a:ext cx="33765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Screencapture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video-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redigering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394;p24"/>
          <p:cNvSpPr/>
          <p:nvPr/>
        </p:nvSpPr>
        <p:spPr>
          <a:xfrm>
            <a:off x="350537" y="1844553"/>
            <a:ext cx="32514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befaling</a:t>
            </a:r>
            <a:endParaRPr lang="en-GB" sz="1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396;p24"/>
          <p:cNvSpPr/>
          <p:nvPr/>
        </p:nvSpPr>
        <p:spPr>
          <a:xfrm>
            <a:off x="4108189" y="1406607"/>
            <a:ext cx="3134100" cy="51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Arbejde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fagrelevante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IT-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værktøjer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D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62225" y="481856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Reading books, papers;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3823341" y="487237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Læringsktivitet: Videnstilegnelse (læse, lytte, se)</a:t>
            </a:r>
            <a:endParaRPr sz="23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78348" y="520757"/>
            <a:ext cx="3682500" cy="290400"/>
          </a:xfrm>
          <a:prstGeom prst="rect">
            <a:avLst/>
          </a:prstGeom>
          <a:solidFill>
            <a:srgbClr val="A1F5ED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3794618" y="520757"/>
            <a:ext cx="3682500" cy="290400"/>
          </a:xfrm>
          <a:prstGeom prst="rect">
            <a:avLst/>
          </a:prstGeom>
          <a:solidFill>
            <a:srgbClr val="A1F5ED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64521" y="1185007"/>
            <a:ext cx="31989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Lytte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forelæsninger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præsentationer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fremlæggelser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face-to-face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oplæg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356058" y="870298"/>
            <a:ext cx="32046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Læse bøger og artikler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361589" y="2014886"/>
            <a:ext cx="3204600" cy="290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eksempler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og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fremlæggelser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4061708" y="847725"/>
            <a:ext cx="3362700" cy="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Læse elektroniske medier, websites, digitale dokumenter og andre digitale resourcer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4061712" y="1643672"/>
            <a:ext cx="30057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Lytte til podcasts, radio, webcasts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4061711" y="2014878"/>
            <a:ext cx="28260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animationer, video etc.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3874162" y="983761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3874162" y="1747865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3874162" y="2123653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3874162" y="2488851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3874162" y="2902784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3874162" y="3223105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3874162" y="3543272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3874162" y="3867529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3874162" y="4173031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3874162" y="4497419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3874162" y="4817740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4"/>
          <p:cNvSpPr/>
          <p:nvPr/>
        </p:nvSpPr>
        <p:spPr>
          <a:xfrm>
            <a:off x="131225" y="988733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4"/>
          <p:cNvSpPr/>
          <p:nvPr/>
        </p:nvSpPr>
        <p:spPr>
          <a:xfrm>
            <a:off x="131225" y="1313121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131225" y="2473926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131225" y="2858010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131225" y="3178331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131225" y="3498498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131225" y="3822755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131225" y="4128257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4"/>
          <p:cNvSpPr/>
          <p:nvPr/>
        </p:nvSpPr>
        <p:spPr>
          <a:xfrm>
            <a:off x="131225" y="4452645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4"/>
          <p:cNvSpPr/>
          <p:nvPr/>
        </p:nvSpPr>
        <p:spPr>
          <a:xfrm>
            <a:off x="131225" y="2151252"/>
            <a:ext cx="105000" cy="98700"/>
          </a:xfrm>
          <a:prstGeom prst="rect">
            <a:avLst/>
          </a:prstGeom>
          <a:noFill/>
          <a:ln w="28575" cap="flat" cmpd="sng">
            <a:solidFill>
              <a:srgbClr val="77EEF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6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/>
          <p:nvPr/>
        </p:nvSpPr>
        <p:spPr>
          <a:xfrm>
            <a:off x="202508" y="72317"/>
            <a:ext cx="71169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Samarbejde</a:t>
            </a:r>
            <a:endParaRPr sz="3800" b="1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351226" y="1699005"/>
            <a:ext cx="6605400" cy="19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lvl="0" algn="ctr"/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samarbejde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man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samarbejder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med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andre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om at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noget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nå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frem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fælles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resultat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Dette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kan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gruppearbejde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dialog og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ved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udfærdigelse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af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opgave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22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5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856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86169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6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/>
          <p:nvPr/>
        </p:nvSpPr>
        <p:spPr>
          <a:xfrm>
            <a:off x="62225" y="481856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Reading books, papers;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3823341" y="487237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Læringsaktivitet</a:t>
            </a:r>
            <a:r>
              <a:rPr lang="en-GB" sz="23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2300" b="1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Samarbejde</a:t>
            </a:r>
            <a:endParaRPr sz="23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78348" y="520757"/>
            <a:ext cx="3682500" cy="2904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3794618" y="520757"/>
            <a:ext cx="3682500" cy="2904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340087" y="863437"/>
            <a:ext cx="25098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Arbejde i små grupper</a:t>
            </a:r>
            <a:endParaRPr sz="800"/>
          </a:p>
        </p:txBody>
      </p:sp>
      <p:sp>
        <p:nvSpPr>
          <p:cNvPr id="150" name="Google Shape;150;p16"/>
          <p:cNvSpPr/>
          <p:nvPr/>
        </p:nvSpPr>
        <p:spPr>
          <a:xfrm>
            <a:off x="4081033" y="847726"/>
            <a:ext cx="3400800" cy="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samarbejde i fx dokumenter, forums, wikis, chat etc.</a:t>
            </a:r>
            <a:b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340080" y="1206100"/>
            <a:ext cx="23547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Diskutere andres input</a:t>
            </a:r>
            <a:endParaRPr sz="800"/>
          </a:p>
        </p:txBody>
      </p:sp>
      <p:sp>
        <p:nvSpPr>
          <p:cNvPr id="152" name="Google Shape;152;p16"/>
          <p:cNvSpPr/>
          <p:nvPr/>
        </p:nvSpPr>
        <p:spPr>
          <a:xfrm>
            <a:off x="360600" y="1537567"/>
            <a:ext cx="18771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Skabe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fælles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output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131225" y="988733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131225" y="1313121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131225" y="1633442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131225" y="1953609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131225" y="2277866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131225" y="2583369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131225" y="2907757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131225" y="3228077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131225" y="3548245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6"/>
          <p:cNvSpPr/>
          <p:nvPr/>
        </p:nvSpPr>
        <p:spPr>
          <a:xfrm>
            <a:off x="131225" y="3872502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131225" y="4178004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6"/>
          <p:cNvSpPr/>
          <p:nvPr/>
        </p:nvSpPr>
        <p:spPr>
          <a:xfrm>
            <a:off x="131225" y="4502392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6"/>
          <p:cNvSpPr/>
          <p:nvPr/>
        </p:nvSpPr>
        <p:spPr>
          <a:xfrm>
            <a:off x="131225" y="4822713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6"/>
          <p:cNvSpPr/>
          <p:nvPr/>
        </p:nvSpPr>
        <p:spPr>
          <a:xfrm>
            <a:off x="3874162" y="969864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6"/>
          <p:cNvSpPr/>
          <p:nvPr/>
        </p:nvSpPr>
        <p:spPr>
          <a:xfrm>
            <a:off x="3874162" y="1490987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3874162" y="2107974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3874162" y="2902784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6"/>
          <p:cNvSpPr/>
          <p:nvPr/>
        </p:nvSpPr>
        <p:spPr>
          <a:xfrm>
            <a:off x="3874162" y="3223105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3874162" y="3543272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6"/>
          <p:cNvSpPr/>
          <p:nvPr/>
        </p:nvSpPr>
        <p:spPr>
          <a:xfrm>
            <a:off x="3874162" y="3867529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6"/>
          <p:cNvSpPr/>
          <p:nvPr/>
        </p:nvSpPr>
        <p:spPr>
          <a:xfrm>
            <a:off x="3874162" y="4173031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6"/>
          <p:cNvSpPr/>
          <p:nvPr/>
        </p:nvSpPr>
        <p:spPr>
          <a:xfrm>
            <a:off x="3874162" y="4497419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6"/>
          <p:cNvSpPr/>
          <p:nvPr/>
        </p:nvSpPr>
        <p:spPr>
          <a:xfrm>
            <a:off x="3874162" y="4817740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6"/>
          <p:cNvSpPr/>
          <p:nvPr/>
        </p:nvSpPr>
        <p:spPr>
          <a:xfrm>
            <a:off x="4081033" y="2012081"/>
            <a:ext cx="33234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Diskutere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chat</a:t>
            </a:r>
            <a:endParaRPr sz="800" dirty="0"/>
          </a:p>
        </p:txBody>
      </p:sp>
      <p:sp>
        <p:nvSpPr>
          <p:cNvPr id="177" name="Google Shape;177;p16"/>
          <p:cNvSpPr/>
          <p:nvPr/>
        </p:nvSpPr>
        <p:spPr>
          <a:xfrm>
            <a:off x="4108405" y="1395116"/>
            <a:ext cx="32109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Kommentere i dokumenter, forums, kommentarfelter</a:t>
            </a:r>
            <a:endParaRPr sz="800"/>
          </a:p>
        </p:txBody>
      </p:sp>
      <p:sp>
        <p:nvSpPr>
          <p:cNvPr id="178" name="Google Shape;178;p16"/>
          <p:cNvSpPr/>
          <p:nvPr/>
        </p:nvSpPr>
        <p:spPr>
          <a:xfrm>
            <a:off x="3874169" y="2505374"/>
            <a:ext cx="105000" cy="98700"/>
          </a:xfrm>
          <a:prstGeom prst="rect">
            <a:avLst/>
          </a:prstGeom>
          <a:noFill/>
          <a:ln w="28575" cap="flat" cmpd="sng">
            <a:solidFill>
              <a:srgbClr val="FED21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6"/>
          <p:cNvSpPr/>
          <p:nvPr/>
        </p:nvSpPr>
        <p:spPr>
          <a:xfrm>
            <a:off x="4081033" y="3128378"/>
            <a:ext cx="3238269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Break-out rooms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webinarmøder</a:t>
            </a:r>
            <a:endParaRPr sz="800" dirty="0"/>
          </a:p>
        </p:txBody>
      </p:sp>
      <p:sp>
        <p:nvSpPr>
          <p:cNvPr id="38" name="Google Shape;105;p14"/>
          <p:cNvSpPr/>
          <p:nvPr/>
        </p:nvSpPr>
        <p:spPr>
          <a:xfrm>
            <a:off x="338096" y="1873570"/>
            <a:ext cx="3204600" cy="290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176;p16"/>
          <p:cNvSpPr/>
          <p:nvPr/>
        </p:nvSpPr>
        <p:spPr>
          <a:xfrm>
            <a:off x="4108405" y="2385202"/>
            <a:ext cx="33234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Virtuelle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møder</a:t>
            </a:r>
            <a:endParaRPr sz="800" dirty="0"/>
          </a:p>
        </p:txBody>
      </p:sp>
      <p:sp>
        <p:nvSpPr>
          <p:cNvPr id="40" name="Google Shape;176;p16"/>
          <p:cNvSpPr/>
          <p:nvPr/>
        </p:nvSpPr>
        <p:spPr>
          <a:xfrm>
            <a:off x="4119733" y="2757584"/>
            <a:ext cx="33234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Webinar</a:t>
            </a:r>
            <a:endParaRPr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/>
          <p:nvPr/>
        </p:nvSpPr>
        <p:spPr>
          <a:xfrm>
            <a:off x="221558" y="232617"/>
            <a:ext cx="71169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>
                <a:solidFill>
                  <a:srgbClr val="0C0C0C"/>
                </a:solidFill>
              </a:rPr>
              <a:t>Diskussion</a:t>
            </a:r>
            <a:endParaRPr sz="3800">
              <a:solidFill>
                <a:srgbClr val="0C0C0C"/>
              </a:solidFill>
            </a:endParaRPr>
          </a:p>
        </p:txBody>
      </p:sp>
      <p:sp>
        <p:nvSpPr>
          <p:cNvPr id="185" name="Google Shape;185;p17"/>
          <p:cNvSpPr txBox="1"/>
          <p:nvPr/>
        </p:nvSpPr>
        <p:spPr>
          <a:xfrm>
            <a:off x="483977" y="1851793"/>
            <a:ext cx="6605400" cy="19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2500" dirty="0" err="1">
                <a:solidFill>
                  <a:srgbClr val="0C0C0C"/>
                </a:solidFill>
              </a:rPr>
              <a:t>Læring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gennem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diskussion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sker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når</a:t>
            </a:r>
            <a:r>
              <a:rPr lang="en-GB" sz="2500" dirty="0" smtClean="0">
                <a:solidFill>
                  <a:srgbClr val="0C0C0C"/>
                </a:solidFill>
              </a:rPr>
              <a:t> man, </a:t>
            </a:r>
            <a:r>
              <a:rPr lang="en-GB" sz="2500" dirty="0" err="1" smtClean="0">
                <a:solidFill>
                  <a:srgbClr val="0C0C0C"/>
                </a:solidFill>
              </a:rPr>
              <a:t>i</a:t>
            </a:r>
            <a:r>
              <a:rPr lang="en-GB" sz="2500" dirty="0" smtClean="0">
                <a:solidFill>
                  <a:srgbClr val="0C0C0C"/>
                </a:solidFill>
              </a:rPr>
              <a:t> dialog med </a:t>
            </a:r>
            <a:r>
              <a:rPr lang="en-GB" sz="2500" dirty="0" err="1" smtClean="0">
                <a:solidFill>
                  <a:srgbClr val="0C0C0C"/>
                </a:solidFill>
              </a:rPr>
              <a:t>andre</a:t>
            </a:r>
            <a:r>
              <a:rPr lang="en-GB" sz="2500" dirty="0" smtClean="0">
                <a:solidFill>
                  <a:srgbClr val="0C0C0C"/>
                </a:solidFill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</a:rPr>
              <a:t>formulerer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>
                <a:solidFill>
                  <a:srgbClr val="0C0C0C"/>
                </a:solidFill>
              </a:rPr>
              <a:t>og </a:t>
            </a:r>
            <a:r>
              <a:rPr lang="en-GB" sz="2500" dirty="0" err="1" smtClean="0">
                <a:solidFill>
                  <a:srgbClr val="0C0C0C"/>
                </a:solidFill>
              </a:rPr>
              <a:t>udtrykker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>
                <a:solidFill>
                  <a:srgbClr val="0C0C0C"/>
                </a:solidFill>
              </a:rPr>
              <a:t>sine </a:t>
            </a:r>
            <a:r>
              <a:rPr lang="en-GB" sz="2500" dirty="0" err="1" smtClean="0">
                <a:solidFill>
                  <a:srgbClr val="0C0C0C"/>
                </a:solidFill>
              </a:rPr>
              <a:t>synspunkter</a:t>
            </a:r>
            <a:r>
              <a:rPr lang="en-GB" sz="2500" dirty="0" smtClean="0">
                <a:solidFill>
                  <a:srgbClr val="0C0C0C"/>
                </a:solidFill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</a:rPr>
              <a:t>og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udfordrer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>
                <a:solidFill>
                  <a:srgbClr val="0C0C0C"/>
                </a:solidFill>
              </a:rPr>
              <a:t>og </a:t>
            </a:r>
            <a:r>
              <a:rPr lang="en-GB" sz="2500" dirty="0" err="1" smtClean="0">
                <a:solidFill>
                  <a:srgbClr val="0C0C0C"/>
                </a:solidFill>
              </a:rPr>
              <a:t>responderer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på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andres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ideer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og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spørgsmål</a:t>
            </a:r>
            <a:r>
              <a:rPr lang="en-GB" sz="2500" dirty="0" smtClean="0">
                <a:solidFill>
                  <a:srgbClr val="0C0C0C"/>
                </a:solidFill>
              </a:rPr>
              <a:t>. </a:t>
            </a:r>
          </a:p>
        </p:txBody>
      </p:sp>
      <p:pic>
        <p:nvPicPr>
          <p:cNvPr id="186" name="Google Shape;18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22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7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856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86169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/>
          <p:nvPr/>
        </p:nvSpPr>
        <p:spPr>
          <a:xfrm>
            <a:off x="62225" y="481856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Reading books, papers;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3823341" y="487237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Læringsaktivitet: Diskussion</a:t>
            </a:r>
            <a:endParaRPr sz="23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3868870" y="2346031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3868870" y="3506706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3868870" y="4249730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3868870" y="4992754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105419" y="2766699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8"/>
          <p:cNvSpPr/>
          <p:nvPr/>
        </p:nvSpPr>
        <p:spPr>
          <a:xfrm>
            <a:off x="105419" y="3509724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105419" y="4252748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8"/>
          <p:cNvSpPr/>
          <p:nvPr/>
        </p:nvSpPr>
        <p:spPr>
          <a:xfrm>
            <a:off x="105419" y="4995773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78348" y="520757"/>
            <a:ext cx="3682500" cy="290400"/>
          </a:xfrm>
          <a:prstGeom prst="rect">
            <a:avLst/>
          </a:prstGeom>
          <a:solidFill>
            <a:srgbClr val="7AAEEA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3794618" y="520757"/>
            <a:ext cx="3682500" cy="290400"/>
          </a:xfrm>
          <a:prstGeom prst="rect">
            <a:avLst/>
          </a:prstGeom>
          <a:solidFill>
            <a:srgbClr val="7AAEEA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3868870" y="957916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105419" y="968835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105419" y="1925075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8"/>
          <p:cNvSpPr/>
          <p:nvPr/>
        </p:nvSpPr>
        <p:spPr>
          <a:xfrm>
            <a:off x="294980" y="852776"/>
            <a:ext cx="29001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Indgå i dialog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8"/>
          <p:cNvSpPr/>
          <p:nvPr/>
        </p:nvSpPr>
        <p:spPr>
          <a:xfrm>
            <a:off x="105419" y="1602863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8"/>
          <p:cNvSpPr/>
          <p:nvPr/>
        </p:nvSpPr>
        <p:spPr>
          <a:xfrm>
            <a:off x="105419" y="1280651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8"/>
          <p:cNvSpPr/>
          <p:nvPr/>
        </p:nvSpPr>
        <p:spPr>
          <a:xfrm>
            <a:off x="3996123" y="2802910"/>
            <a:ext cx="33372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8"/>
          <p:cNvSpPr/>
          <p:nvPr/>
        </p:nvSpPr>
        <p:spPr>
          <a:xfrm>
            <a:off x="3868870" y="1268251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8"/>
          <p:cNvSpPr/>
          <p:nvPr/>
        </p:nvSpPr>
        <p:spPr>
          <a:xfrm>
            <a:off x="3868870" y="2057648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3868870" y="1607839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105419" y="2353795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8"/>
          <p:cNvSpPr/>
          <p:nvPr/>
        </p:nvSpPr>
        <p:spPr>
          <a:xfrm>
            <a:off x="105419" y="3096819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8"/>
          <p:cNvSpPr/>
          <p:nvPr/>
        </p:nvSpPr>
        <p:spPr>
          <a:xfrm>
            <a:off x="105419" y="3839844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8"/>
          <p:cNvSpPr/>
          <p:nvPr/>
        </p:nvSpPr>
        <p:spPr>
          <a:xfrm>
            <a:off x="105419" y="4582868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8"/>
          <p:cNvSpPr/>
          <p:nvPr/>
        </p:nvSpPr>
        <p:spPr>
          <a:xfrm>
            <a:off x="3868870" y="3191343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3868870" y="3934367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3868870" y="4677392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8"/>
          <p:cNvSpPr txBox="1"/>
          <p:nvPr/>
        </p:nvSpPr>
        <p:spPr>
          <a:xfrm>
            <a:off x="4103096" y="831952"/>
            <a:ext cx="33372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Diskutere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chat,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kommentarer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etc.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</p:txBody>
      </p:sp>
      <p:sp>
        <p:nvSpPr>
          <p:cNvPr id="225" name="Google Shape;225;p18"/>
          <p:cNvSpPr/>
          <p:nvPr/>
        </p:nvSpPr>
        <p:spPr>
          <a:xfrm>
            <a:off x="294980" y="1184784"/>
            <a:ext cx="29001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Deltage i seminarer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294980" y="1511971"/>
            <a:ext cx="29001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Deltage i diskussionsgrupper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8"/>
          <p:cNvSpPr/>
          <p:nvPr/>
        </p:nvSpPr>
        <p:spPr>
          <a:xfrm>
            <a:off x="294980" y="1839165"/>
            <a:ext cx="29001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Deltage i klassediskussioner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8"/>
          <p:cNvSpPr txBox="1"/>
          <p:nvPr/>
        </p:nvSpPr>
        <p:spPr>
          <a:xfrm>
            <a:off x="4103096" y="1143109"/>
            <a:ext cx="31983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Deltage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online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seminarer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</p:txBody>
      </p:sp>
      <p:sp>
        <p:nvSpPr>
          <p:cNvPr id="229" name="Google Shape;229;p18"/>
          <p:cNvSpPr txBox="1"/>
          <p:nvPr/>
        </p:nvSpPr>
        <p:spPr>
          <a:xfrm>
            <a:off x="4097820" y="1419688"/>
            <a:ext cx="3436744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Anvende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web-conferencing </a:t>
            </a:r>
            <a:r>
              <a:rPr lang="en-GB" sz="1600" dirty="0" smtClean="0">
                <a:latin typeface="Calibri"/>
                <a:ea typeface="Calibri"/>
                <a:cs typeface="Calibri"/>
                <a:sym typeface="Calibri"/>
              </a:rPr>
              <a:t>tools </a:t>
            </a:r>
            <a:r>
              <a:rPr lang="en-GB" sz="1600" dirty="0" err="1" smtClean="0"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16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latin typeface="Calibri"/>
                <a:ea typeface="Calibri"/>
                <a:cs typeface="Calibri"/>
                <a:sym typeface="Calibri"/>
              </a:rPr>
              <a:t>diskussion</a:t>
            </a:r>
            <a:endParaRPr sz="800" dirty="0"/>
          </a:p>
        </p:txBody>
      </p:sp>
      <p:sp>
        <p:nvSpPr>
          <p:cNvPr id="230" name="Google Shape;230;p18"/>
          <p:cNvSpPr txBox="1"/>
          <p:nvPr/>
        </p:nvSpPr>
        <p:spPr>
          <a:xfrm>
            <a:off x="4097820" y="1936589"/>
            <a:ext cx="31983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Kommentere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forums og websites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</p:txBody>
      </p:sp>
      <p:sp>
        <p:nvSpPr>
          <p:cNvPr id="231" name="Google Shape;231;p18"/>
          <p:cNvSpPr txBox="1"/>
          <p:nvPr/>
        </p:nvSpPr>
        <p:spPr>
          <a:xfrm>
            <a:off x="4092463" y="2211118"/>
            <a:ext cx="31983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52900" rIns="52900" bIns="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Deltage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synkrone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og </a:t>
            </a:r>
            <a:r>
              <a:rPr lang="en-GB" sz="1600" dirty="0" err="1">
                <a:latin typeface="Calibri"/>
                <a:ea typeface="Calibri"/>
                <a:cs typeface="Calibri"/>
                <a:sym typeface="Calibri"/>
              </a:rPr>
              <a:t>asynkrone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GB" sz="1600" dirty="0" smtClean="0">
                <a:latin typeface="Calibri"/>
                <a:ea typeface="Calibri"/>
                <a:cs typeface="Calibri"/>
                <a:sym typeface="Calibri"/>
              </a:rPr>
              <a:t>ialog </a:t>
            </a:r>
            <a:r>
              <a:rPr lang="en-GB" sz="1600" dirty="0" err="1" smtClean="0">
                <a:latin typeface="Calibri"/>
                <a:ea typeface="Calibri"/>
                <a:cs typeface="Calibri"/>
                <a:sym typeface="Calibri"/>
              </a:rPr>
              <a:t>aktiviteter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</p:txBody>
      </p:sp>
      <p:sp>
        <p:nvSpPr>
          <p:cNvPr id="232" name="Google Shape;232;p18"/>
          <p:cNvSpPr/>
          <p:nvPr/>
        </p:nvSpPr>
        <p:spPr>
          <a:xfrm>
            <a:off x="3868900" y="2817680"/>
            <a:ext cx="105000" cy="98700"/>
          </a:xfrm>
          <a:prstGeom prst="rect">
            <a:avLst/>
          </a:prstGeom>
          <a:noFill/>
          <a:ln w="28575" cap="flat" cmpd="sng">
            <a:solidFill>
              <a:srgbClr val="7AAE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"/>
          <p:cNvSpPr/>
          <p:nvPr/>
        </p:nvSpPr>
        <p:spPr>
          <a:xfrm>
            <a:off x="202508" y="72317"/>
            <a:ext cx="71169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>
                <a:solidFill>
                  <a:srgbClr val="0C0C0C"/>
                </a:solidFill>
              </a:rPr>
              <a:t>Undersøgelse</a:t>
            </a:r>
            <a:endParaRPr sz="3800">
              <a:solidFill>
                <a:srgbClr val="0C0C0C"/>
              </a:solidFill>
            </a:endParaRPr>
          </a:p>
        </p:txBody>
      </p:sp>
      <p:sp>
        <p:nvSpPr>
          <p:cNvPr id="238" name="Google Shape;238;p19"/>
          <p:cNvSpPr txBox="1"/>
          <p:nvPr/>
        </p:nvSpPr>
        <p:spPr>
          <a:xfrm>
            <a:off x="304801" y="1382485"/>
            <a:ext cx="7099305" cy="3069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2500" dirty="0" err="1">
                <a:solidFill>
                  <a:srgbClr val="0C0C0C"/>
                </a:solidFill>
              </a:rPr>
              <a:t>Læring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gennem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undersøgelse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sker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når</a:t>
            </a:r>
            <a:r>
              <a:rPr lang="en-GB" sz="2500" dirty="0" smtClean="0">
                <a:solidFill>
                  <a:srgbClr val="0C0C0C"/>
                </a:solidFill>
              </a:rPr>
              <a:t> man </a:t>
            </a:r>
            <a:r>
              <a:rPr lang="en-GB" sz="2500" dirty="0" err="1" smtClean="0">
                <a:solidFill>
                  <a:srgbClr val="0C0C0C"/>
                </a:solidFill>
              </a:rPr>
              <a:t>på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egen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hånd</a:t>
            </a:r>
            <a:r>
              <a:rPr lang="en-GB" sz="2500" dirty="0" smtClean="0">
                <a:solidFill>
                  <a:srgbClr val="0C0C0C"/>
                </a:solidFill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</a:rPr>
              <a:t>eller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sammen</a:t>
            </a:r>
            <a:r>
              <a:rPr lang="en-GB" sz="2500" dirty="0" smtClean="0">
                <a:solidFill>
                  <a:srgbClr val="0C0C0C"/>
                </a:solidFill>
              </a:rPr>
              <a:t> med </a:t>
            </a:r>
            <a:r>
              <a:rPr lang="en-GB" sz="2500" dirty="0" err="1" smtClean="0">
                <a:solidFill>
                  <a:srgbClr val="0C0C0C"/>
                </a:solidFill>
              </a:rPr>
              <a:t>andre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studerende</a:t>
            </a:r>
            <a:r>
              <a:rPr lang="en-GB" sz="2500" dirty="0" smtClean="0">
                <a:solidFill>
                  <a:srgbClr val="0C0C0C"/>
                </a:solidFill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</a:rPr>
              <a:t>søger</a:t>
            </a:r>
            <a:r>
              <a:rPr lang="en-GB" sz="2500" dirty="0" smtClean="0">
                <a:solidFill>
                  <a:srgbClr val="0C0C0C"/>
                </a:solidFill>
              </a:rPr>
              <a:t> information. </a:t>
            </a:r>
            <a:r>
              <a:rPr lang="en-GB" sz="2500" dirty="0" err="1" smtClean="0">
                <a:solidFill>
                  <a:srgbClr val="0C0C0C"/>
                </a:solidFill>
              </a:rPr>
              <a:t>Dette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kan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</a:rPr>
              <a:t>ske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ved</a:t>
            </a:r>
            <a:r>
              <a:rPr lang="en-GB" sz="2500" dirty="0" smtClean="0">
                <a:solidFill>
                  <a:srgbClr val="0C0C0C"/>
                </a:solidFill>
              </a:rPr>
              <a:t> at </a:t>
            </a:r>
            <a:r>
              <a:rPr lang="en-GB" sz="2500" dirty="0" err="1" smtClean="0">
                <a:solidFill>
                  <a:srgbClr val="0C0C0C"/>
                </a:solidFill>
              </a:rPr>
              <a:t>udforske</a:t>
            </a:r>
            <a:r>
              <a:rPr lang="en-GB" sz="2500" dirty="0" smtClean="0">
                <a:solidFill>
                  <a:srgbClr val="0C0C0C"/>
                </a:solidFill>
              </a:rPr>
              <a:t> og </a:t>
            </a:r>
            <a:r>
              <a:rPr lang="en-GB" sz="2500" dirty="0" err="1" smtClean="0">
                <a:solidFill>
                  <a:srgbClr val="0C0C0C"/>
                </a:solidFill>
              </a:rPr>
              <a:t>sammeligne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materiale</a:t>
            </a:r>
            <a:r>
              <a:rPr lang="en-GB" sz="2500" dirty="0" smtClean="0">
                <a:solidFill>
                  <a:srgbClr val="0C0C0C"/>
                </a:solidFill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</a:rPr>
              <a:t>indsamle</a:t>
            </a:r>
            <a:r>
              <a:rPr lang="en-GB" sz="2500" dirty="0" smtClean="0">
                <a:solidFill>
                  <a:srgbClr val="0C0C0C"/>
                </a:solidFill>
              </a:rPr>
              <a:t> data </a:t>
            </a:r>
            <a:r>
              <a:rPr lang="en-GB" sz="2500" dirty="0" err="1" smtClean="0">
                <a:solidFill>
                  <a:srgbClr val="0C0C0C"/>
                </a:solidFill>
              </a:rPr>
              <a:t>samt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forholde</a:t>
            </a:r>
            <a:r>
              <a:rPr lang="en-GB" sz="2500" dirty="0">
                <a:solidFill>
                  <a:srgbClr val="0C0C0C"/>
                </a:solidFill>
              </a:rPr>
              <a:t> sig </a:t>
            </a:r>
            <a:r>
              <a:rPr lang="en-GB" sz="2500" dirty="0" err="1">
                <a:solidFill>
                  <a:srgbClr val="0C0C0C"/>
                </a:solidFill>
              </a:rPr>
              <a:t>kritisk</a:t>
            </a:r>
            <a:r>
              <a:rPr lang="en-GB" sz="2500" dirty="0">
                <a:solidFill>
                  <a:srgbClr val="0C0C0C"/>
                </a:solidFill>
              </a:rPr>
              <a:t> </a:t>
            </a:r>
            <a:r>
              <a:rPr lang="en-GB" sz="2500" dirty="0" err="1">
                <a:solidFill>
                  <a:srgbClr val="0C0C0C"/>
                </a:solidFill>
              </a:rPr>
              <a:t>til</a:t>
            </a:r>
            <a:r>
              <a:rPr lang="en-GB" sz="2500" dirty="0">
                <a:solidFill>
                  <a:srgbClr val="0C0C0C"/>
                </a:solidFill>
              </a:rPr>
              <a:t> information, </a:t>
            </a:r>
            <a:r>
              <a:rPr lang="en-GB" sz="2500" dirty="0" err="1">
                <a:solidFill>
                  <a:srgbClr val="0C0C0C"/>
                </a:solidFill>
              </a:rPr>
              <a:t>kilder</a:t>
            </a:r>
            <a:r>
              <a:rPr lang="en-GB" sz="2500" dirty="0">
                <a:solidFill>
                  <a:srgbClr val="0C0C0C"/>
                </a:solidFill>
              </a:rPr>
              <a:t> og </a:t>
            </a:r>
            <a:r>
              <a:rPr lang="en-GB" sz="2500" dirty="0" err="1" smtClean="0">
                <a:solidFill>
                  <a:srgbClr val="0C0C0C"/>
                </a:solidFill>
              </a:rPr>
              <a:t>viden</a:t>
            </a:r>
            <a:r>
              <a:rPr lang="en-GB" sz="2500" dirty="0" smtClean="0">
                <a:solidFill>
                  <a:srgbClr val="0C0C0C"/>
                </a:solidFill>
              </a:rPr>
              <a:t> og </a:t>
            </a:r>
            <a:r>
              <a:rPr lang="en-GB" sz="2500" dirty="0" err="1" smtClean="0">
                <a:solidFill>
                  <a:srgbClr val="0C0C0C"/>
                </a:solidFill>
              </a:rPr>
              <a:t>andre</a:t>
            </a:r>
            <a:r>
              <a:rPr lang="en-GB" sz="2500" dirty="0" smtClean="0">
                <a:solidFill>
                  <a:srgbClr val="0C0C0C"/>
                </a:solidFill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</a:rPr>
              <a:t>ressourcer</a:t>
            </a:r>
            <a:r>
              <a:rPr lang="en-GB" sz="2500" dirty="0" smtClean="0">
                <a:solidFill>
                  <a:srgbClr val="0C0C0C"/>
                </a:solidFill>
              </a:rPr>
              <a:t>.</a:t>
            </a:r>
          </a:p>
        </p:txBody>
      </p:sp>
      <p:pic>
        <p:nvPicPr>
          <p:cNvPr id="239" name="Google Shape;23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22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9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856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86169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0"/>
          <p:cNvSpPr/>
          <p:nvPr/>
        </p:nvSpPr>
        <p:spPr>
          <a:xfrm>
            <a:off x="62225" y="474502"/>
            <a:ext cx="3682500" cy="4768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a range of materials and resources;</a:t>
            </a:r>
            <a:endParaRPr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Using conventional methods to collect</a:t>
            </a:r>
            <a:endParaRPr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Comparing texts, searching and evaluating information and ideas.</a:t>
            </a:r>
            <a:endParaRPr sz="800" dirty="0"/>
          </a:p>
        </p:txBody>
      </p:sp>
      <p:sp>
        <p:nvSpPr>
          <p:cNvPr id="248" name="Google Shape;248;p20"/>
          <p:cNvSpPr/>
          <p:nvPr/>
        </p:nvSpPr>
        <p:spPr>
          <a:xfrm>
            <a:off x="3821301" y="422397"/>
            <a:ext cx="3682500" cy="476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0"/>
          <p:cNvSpPr/>
          <p:nvPr/>
        </p:nvSpPr>
        <p:spPr>
          <a:xfrm>
            <a:off x="202508" y="72317"/>
            <a:ext cx="7116900" cy="3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Læringsaktivitet</a:t>
            </a:r>
            <a:r>
              <a:rPr lang="en-GB" sz="23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2300" b="1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Undersøgelse</a:t>
            </a:r>
            <a:endParaRPr sz="23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0"/>
          <p:cNvSpPr/>
          <p:nvPr/>
        </p:nvSpPr>
        <p:spPr>
          <a:xfrm>
            <a:off x="78348" y="520757"/>
            <a:ext cx="3682500" cy="290400"/>
          </a:xfrm>
          <a:prstGeom prst="rect">
            <a:avLst/>
          </a:prstGeom>
          <a:solidFill>
            <a:srgbClr val="F8807F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Konventionel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0"/>
          <p:cNvSpPr/>
          <p:nvPr/>
        </p:nvSpPr>
        <p:spPr>
          <a:xfrm>
            <a:off x="3794618" y="520757"/>
            <a:ext cx="3682500" cy="290400"/>
          </a:xfrm>
          <a:prstGeom prst="rect">
            <a:avLst/>
          </a:prstGeom>
          <a:solidFill>
            <a:srgbClr val="F8807F"/>
          </a:solidFill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Digital metode</a:t>
            </a:r>
            <a:endParaRPr sz="16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0"/>
          <p:cNvSpPr/>
          <p:nvPr/>
        </p:nvSpPr>
        <p:spPr>
          <a:xfrm>
            <a:off x="284399" y="2324571"/>
            <a:ext cx="31404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255" name="Google Shape;255;p20"/>
          <p:cNvSpPr/>
          <p:nvPr/>
        </p:nvSpPr>
        <p:spPr>
          <a:xfrm>
            <a:off x="296943" y="1509827"/>
            <a:ext cx="33804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evaluerere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information,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begreber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20"/>
          <p:cNvSpPr/>
          <p:nvPr/>
        </p:nvSpPr>
        <p:spPr>
          <a:xfrm>
            <a:off x="115345" y="3323976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20"/>
          <p:cNvSpPr/>
          <p:nvPr/>
        </p:nvSpPr>
        <p:spPr>
          <a:xfrm>
            <a:off x="115345" y="4123404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0"/>
          <p:cNvSpPr/>
          <p:nvPr/>
        </p:nvSpPr>
        <p:spPr>
          <a:xfrm>
            <a:off x="115345" y="4866429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0"/>
          <p:cNvSpPr/>
          <p:nvPr/>
        </p:nvSpPr>
        <p:spPr>
          <a:xfrm>
            <a:off x="115345" y="958885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0"/>
          <p:cNvSpPr/>
          <p:nvPr/>
        </p:nvSpPr>
        <p:spPr>
          <a:xfrm>
            <a:off x="115367" y="1691186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0"/>
          <p:cNvSpPr/>
          <p:nvPr/>
        </p:nvSpPr>
        <p:spPr>
          <a:xfrm>
            <a:off x="115345" y="1340347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0"/>
          <p:cNvSpPr/>
          <p:nvPr/>
        </p:nvSpPr>
        <p:spPr>
          <a:xfrm>
            <a:off x="115337" y="2186736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0"/>
          <p:cNvSpPr/>
          <p:nvPr/>
        </p:nvSpPr>
        <p:spPr>
          <a:xfrm>
            <a:off x="125933" y="2929905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0"/>
          <p:cNvSpPr/>
          <p:nvPr/>
        </p:nvSpPr>
        <p:spPr>
          <a:xfrm>
            <a:off x="115345" y="3710500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0"/>
          <p:cNvSpPr/>
          <p:nvPr/>
        </p:nvSpPr>
        <p:spPr>
          <a:xfrm>
            <a:off x="115345" y="4453524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0"/>
          <p:cNvSpPr/>
          <p:nvPr/>
        </p:nvSpPr>
        <p:spPr>
          <a:xfrm>
            <a:off x="3874167" y="2597487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20"/>
          <p:cNvSpPr/>
          <p:nvPr/>
        </p:nvSpPr>
        <p:spPr>
          <a:xfrm>
            <a:off x="3874167" y="3349220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0"/>
          <p:cNvSpPr/>
          <p:nvPr/>
        </p:nvSpPr>
        <p:spPr>
          <a:xfrm>
            <a:off x="3874167" y="4127080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0"/>
          <p:cNvSpPr/>
          <p:nvPr/>
        </p:nvSpPr>
        <p:spPr>
          <a:xfrm>
            <a:off x="3874167" y="4922353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0"/>
          <p:cNvSpPr/>
          <p:nvPr/>
        </p:nvSpPr>
        <p:spPr>
          <a:xfrm>
            <a:off x="3874167" y="948936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0"/>
          <p:cNvSpPr/>
          <p:nvPr/>
        </p:nvSpPr>
        <p:spPr>
          <a:xfrm>
            <a:off x="3874167" y="1599122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0"/>
          <p:cNvSpPr/>
          <p:nvPr/>
        </p:nvSpPr>
        <p:spPr>
          <a:xfrm>
            <a:off x="3890946" y="2186706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3874167" y="3731593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3874167" y="4526868"/>
            <a:ext cx="105000" cy="98700"/>
          </a:xfrm>
          <a:prstGeom prst="rect">
            <a:avLst/>
          </a:prstGeom>
          <a:noFill/>
          <a:ln w="28575" cap="flat" cmpd="sng">
            <a:solidFill>
              <a:srgbClr val="F880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900" tIns="26450" rIns="52900" bIns="26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20"/>
          <p:cNvSpPr/>
          <p:nvPr/>
        </p:nvSpPr>
        <p:spPr>
          <a:xfrm>
            <a:off x="4066065" y="2686103"/>
            <a:ext cx="33372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0"/>
          <p:cNvSpPr/>
          <p:nvPr/>
        </p:nvSpPr>
        <p:spPr>
          <a:xfrm>
            <a:off x="4057783" y="2469771"/>
            <a:ext cx="33372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digitale</a:t>
            </a:r>
            <a:r>
              <a:rPr lang="en-GB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værktøjer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information,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begreber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0"/>
          <p:cNvSpPr/>
          <p:nvPr/>
        </p:nvSpPr>
        <p:spPr>
          <a:xfrm>
            <a:off x="4066065" y="2072563"/>
            <a:ext cx="33372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Sammenligne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20"/>
          <p:cNvSpPr/>
          <p:nvPr/>
        </p:nvSpPr>
        <p:spPr>
          <a:xfrm>
            <a:off x="4073904" y="1469936"/>
            <a:ext cx="33372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begreber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forskellige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kilder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20"/>
          <p:cNvSpPr/>
          <p:nvPr/>
        </p:nvSpPr>
        <p:spPr>
          <a:xfrm>
            <a:off x="4073904" y="833077"/>
            <a:ext cx="33372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indsamle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data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20"/>
          <p:cNvSpPr/>
          <p:nvPr/>
        </p:nvSpPr>
        <p:spPr>
          <a:xfrm>
            <a:off x="296943" y="1212676"/>
            <a:ext cx="31152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Sammenligne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20"/>
          <p:cNvSpPr/>
          <p:nvPr/>
        </p:nvSpPr>
        <p:spPr>
          <a:xfrm>
            <a:off x="296943" y="2058430"/>
            <a:ext cx="3115200" cy="7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begreber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information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forskellige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materialer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ressourcer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20"/>
          <p:cNvSpPr/>
          <p:nvPr/>
        </p:nvSpPr>
        <p:spPr>
          <a:xfrm>
            <a:off x="296943" y="867582"/>
            <a:ext cx="31152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Indsamle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analysere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data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/>
          <p:nvPr/>
        </p:nvSpPr>
        <p:spPr>
          <a:xfrm>
            <a:off x="0" y="72321"/>
            <a:ext cx="7502700" cy="6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Øvelse</a:t>
            </a:r>
            <a:endParaRPr sz="38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21"/>
          <p:cNvSpPr txBox="1"/>
          <p:nvPr/>
        </p:nvSpPr>
        <p:spPr>
          <a:xfrm>
            <a:off x="152400" y="1675095"/>
            <a:ext cx="7251706" cy="2925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900" tIns="26450" rIns="52900" bIns="26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Læring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gennem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øvelse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sker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gennem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man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øver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og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afprøver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sin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viden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færdigheder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kompetencer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Dette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kan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f.eks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være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opgaveløsning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projektarbejde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quizzer,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simulationer</a:t>
            </a:r>
            <a:r>
              <a:rPr lang="en-GB" sz="25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m.m</a:t>
            </a:r>
            <a:r>
              <a:rPr lang="en-GB" sz="2500" dirty="0" err="1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GB" sz="2500" dirty="0" smtClean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2226" y="4600681"/>
            <a:ext cx="652941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84253" y="4602310"/>
            <a:ext cx="665522" cy="597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21" descr="http://mirrors.creativecommons.org/presskit/buttons/88x31/png/by-nc-s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48915" y="4948381"/>
            <a:ext cx="855191" cy="29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8560" y="4600681"/>
            <a:ext cx="676234" cy="59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" y="4786169"/>
            <a:ext cx="1295528" cy="457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976E3C7D2D6409278C15C4E2B2B0E" ma:contentTypeVersion="8" ma:contentTypeDescription="Create a new document." ma:contentTypeScope="" ma:versionID="74947aa7ad94fc08506760f1e562d6e1">
  <xsd:schema xmlns:xsd="http://www.w3.org/2001/XMLSchema" xmlns:xs="http://www.w3.org/2001/XMLSchema" xmlns:p="http://schemas.microsoft.com/office/2006/metadata/properties" xmlns:ns2="7aca50b9-8ec3-41db-bcd3-049c5c1033ac" xmlns:ns3="9da5c55f-587e-40d9-a58f-91078a0d4f62" targetNamespace="http://schemas.microsoft.com/office/2006/metadata/properties" ma:root="true" ma:fieldsID="f20dc99594cc681325fc9b0d3b780045" ns2:_="" ns3:_="">
    <xsd:import namespace="7aca50b9-8ec3-41db-bcd3-049c5c1033ac"/>
    <xsd:import namespace="9da5c55f-587e-40d9-a58f-91078a0d4f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a50b9-8ec3-41db-bcd3-049c5c103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5c55f-587e-40d9-a58f-91078a0d4f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A123F3-9C95-43D5-ABCA-332311201B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D152B9-0069-4A86-9DA6-754B911D9EDE}">
  <ds:schemaRefs>
    <ds:schemaRef ds:uri="http://purl.org/dc/terms/"/>
    <ds:schemaRef ds:uri="http://schemas.microsoft.com/office/2006/documentManagement/types"/>
    <ds:schemaRef ds:uri="http://www.w3.org/XML/1998/namespace"/>
    <ds:schemaRef ds:uri="9da5c55f-587e-40d9-a58f-91078a0d4f62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7aca50b9-8ec3-41db-bcd3-049c5c1033ac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587210-BDCD-4647-8D64-3A66C1630F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ca50b9-8ec3-41db-bcd3-049c5c1033ac"/>
    <ds:schemaRef ds:uri="9da5c55f-587e-40d9-a58f-91078a0d4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616</Words>
  <Application>Microsoft Office PowerPoint</Application>
  <PresentationFormat>Brugerdefineret</PresentationFormat>
  <Paragraphs>118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Office Theme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 Perovic</dc:creator>
  <cp:lastModifiedBy>Martin Hans Jensen</cp:lastModifiedBy>
  <cp:revision>21</cp:revision>
  <cp:lastPrinted>2020-01-24T09:29:01Z</cp:lastPrinted>
  <dcterms:modified xsi:type="dcterms:W3CDTF">2020-01-24T12:04:24Z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0x01010017E976E3C7D2D6409278C15C4E2B2B0E</vt:lpwstr>
  </property>
  <property fmtid="{D5CDD505-2E9C-101B-9397-08002B2CF9AE}" pid="3" name="TitusGUID">
    <vt:lpwstr>26c34880-c70c-4358-a0b3-911aaf67dd94</vt:lpwstr>
  </property>
  <property fmtid="{D5CDD505-2E9C-101B-9397-08002B2CF9AE}" pid="4" name="Klassifikation">
    <vt:lpwstr>IKKE KLASSIFICERET</vt:lpwstr>
  </property>
  <property fmtid="{D5CDD505-2E9C-101B-9397-08002B2CF9AE}" pid="5" name="Maerkning">
    <vt:lpwstr/>
  </property>
</Properties>
</file>