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5"/>
  </p:notesMasterIdLst>
  <p:sldIdLst>
    <p:sldId id="256" r:id="rId3"/>
    <p:sldId id="257" r:id="rId4"/>
    <p:sldId id="273" r:id="rId5"/>
    <p:sldId id="258" r:id="rId6"/>
    <p:sldId id="259" r:id="rId7"/>
    <p:sldId id="270" r:id="rId8"/>
    <p:sldId id="260" r:id="rId9"/>
    <p:sldId id="261" r:id="rId10"/>
    <p:sldId id="267" r:id="rId11"/>
    <p:sldId id="274" r:id="rId12"/>
    <p:sldId id="263" r:id="rId13"/>
    <p:sldId id="271"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06F"/>
    <a:srgbClr val="D5824F"/>
    <a:srgbClr val="133F4F"/>
    <a:srgbClr val="EF4383"/>
    <a:srgbClr val="C6C8D7"/>
    <a:srgbClr val="9A1F3E"/>
    <a:srgbClr val="F68A1F"/>
    <a:srgbClr val="EF4285"/>
    <a:srgbClr val="EF4621"/>
    <a:srgbClr val="F899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501" autoAdjust="0"/>
  </p:normalViewPr>
  <p:slideViewPr>
    <p:cSldViewPr snapToGrid="0">
      <p:cViewPr varScale="1">
        <p:scale>
          <a:sx n="69" d="100"/>
          <a:sy n="69" d="100"/>
        </p:scale>
        <p:origin x="1186"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DE6837-9EE8-4241-8AC5-13A15BCAF842}" type="datetimeFigureOut">
              <a:rPr lang="da-DK" smtClean="0"/>
              <a:t>14-11-2023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11869-58DD-4A82-9074-835DBBC2C712}" type="slidenum">
              <a:rPr lang="da-DK" smtClean="0"/>
              <a:t>‹nr.›</a:t>
            </a:fld>
            <a:endParaRPr lang="da-DK"/>
          </a:p>
        </p:txBody>
      </p:sp>
    </p:spTree>
    <p:extLst>
      <p:ext uri="{BB962C8B-B14F-4D97-AF65-F5344CB8AC3E}">
        <p14:creationId xmlns:p14="http://schemas.microsoft.com/office/powerpoint/2010/main" val="2759596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C0911869-58DD-4A82-9074-835DBBC2C712}" type="slidenum">
              <a:rPr lang="da-DK" smtClean="0"/>
              <a:t>1</a:t>
            </a:fld>
            <a:endParaRPr lang="da-DK"/>
          </a:p>
        </p:txBody>
      </p:sp>
    </p:spTree>
    <p:extLst>
      <p:ext uri="{BB962C8B-B14F-4D97-AF65-F5344CB8AC3E}">
        <p14:creationId xmlns:p14="http://schemas.microsoft.com/office/powerpoint/2010/main" val="2058710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0911869-58DD-4A82-9074-835DBBC2C712}" type="slidenum">
              <a:rPr lang="da-DK" smtClean="0"/>
              <a:t>10</a:t>
            </a:fld>
            <a:endParaRPr lang="da-DK"/>
          </a:p>
        </p:txBody>
      </p:sp>
    </p:spTree>
    <p:extLst>
      <p:ext uri="{BB962C8B-B14F-4D97-AF65-F5344CB8AC3E}">
        <p14:creationId xmlns:p14="http://schemas.microsoft.com/office/powerpoint/2010/main" val="675880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 Vi har en fornemmelse</a:t>
            </a:r>
            <a:r>
              <a:rPr lang="da-DK" baseline="0" dirty="0" smtClean="0"/>
              <a:t> af at det er nedefra at udviklingen kommer – men vi har ikke </a:t>
            </a:r>
            <a:r>
              <a:rPr lang="da-DK" baseline="0" dirty="0" smtClean="0"/>
              <a:t>penge eller normer </a:t>
            </a:r>
            <a:r>
              <a:rPr lang="da-DK" baseline="0" dirty="0" smtClean="0"/>
              <a:t>til at iværksætte</a:t>
            </a:r>
          </a:p>
          <a:p>
            <a:pPr marL="171450" indent="-171450">
              <a:buFontTx/>
              <a:buChar char="-"/>
            </a:pPr>
            <a:r>
              <a:rPr lang="da-DK" dirty="0" smtClean="0"/>
              <a:t>Alle i hæren fra top til bund ved hvad</a:t>
            </a:r>
            <a:r>
              <a:rPr lang="da-DK" baseline="0" dirty="0" smtClean="0"/>
              <a:t> en DIV/BDE er og hvorfor den er vigtig – der er ikke samme viden på det digitale område </a:t>
            </a:r>
            <a:r>
              <a:rPr lang="da-DK" baseline="0" dirty="0" smtClean="0">
                <a:sym typeface="Wingdings" panose="05000000000000000000" pitchFamily="2" charset="2"/>
              </a:rPr>
              <a:t> skal det være en større del af vores uddannelser, måske vi uddanne militære ansatte inden for området (tekniske officer koncept)</a:t>
            </a:r>
            <a:r>
              <a:rPr lang="da-DK" baseline="0" dirty="0" smtClean="0"/>
              <a:t> ?</a:t>
            </a:r>
          </a:p>
          <a:p>
            <a:pPr marL="171450" indent="-171450">
              <a:buFontTx/>
              <a:buChar char="-"/>
            </a:pPr>
            <a:r>
              <a:rPr lang="da-DK" baseline="0" dirty="0" smtClean="0"/>
              <a:t>Dermed kan man også tildele økonomi til området i højere grad og italesætte VR som et anden form for læringsobjekt.</a:t>
            </a:r>
          </a:p>
          <a:p>
            <a:pPr marL="171450" indent="-171450">
              <a:buFontTx/>
              <a:buChar char="-"/>
            </a:pPr>
            <a:r>
              <a:rPr lang="da-DK" baseline="0" dirty="0" smtClean="0"/>
              <a:t>Der er i hvert fald behov for flere eksempler på gode VR løsninger for at komme videre.</a:t>
            </a:r>
            <a:endParaRPr lang="da-DK" dirty="0"/>
          </a:p>
        </p:txBody>
      </p:sp>
      <p:sp>
        <p:nvSpPr>
          <p:cNvPr id="4" name="Pladsholder til slidenummer 3"/>
          <p:cNvSpPr>
            <a:spLocks noGrp="1"/>
          </p:cNvSpPr>
          <p:nvPr>
            <p:ph type="sldNum" sz="quarter" idx="10"/>
          </p:nvPr>
        </p:nvSpPr>
        <p:spPr/>
        <p:txBody>
          <a:bodyPr/>
          <a:lstStyle/>
          <a:p>
            <a:fld id="{C0911869-58DD-4A82-9074-835DBBC2C712}" type="slidenum">
              <a:rPr lang="da-DK" smtClean="0"/>
              <a:t>11</a:t>
            </a:fld>
            <a:endParaRPr lang="da-DK"/>
          </a:p>
        </p:txBody>
      </p:sp>
    </p:spTree>
    <p:extLst>
      <p:ext uri="{BB962C8B-B14F-4D97-AF65-F5344CB8AC3E}">
        <p14:creationId xmlns:p14="http://schemas.microsoft.com/office/powerpoint/2010/main" val="499998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0911869-58DD-4A82-9074-835DBBC2C712}" type="slidenum">
              <a:rPr lang="da-DK" smtClean="0"/>
              <a:t>12</a:t>
            </a:fld>
            <a:endParaRPr lang="da-DK"/>
          </a:p>
        </p:txBody>
      </p:sp>
    </p:spTree>
    <p:extLst>
      <p:ext uri="{BB962C8B-B14F-4D97-AF65-F5344CB8AC3E}">
        <p14:creationId xmlns:p14="http://schemas.microsoft.com/office/powerpoint/2010/main" val="302697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C0911869-58DD-4A82-9074-835DBBC2C712}" type="slidenum">
              <a:rPr lang="da-DK" smtClean="0"/>
              <a:t>2</a:t>
            </a:fld>
            <a:endParaRPr lang="da-DK"/>
          </a:p>
        </p:txBody>
      </p:sp>
    </p:spTree>
    <p:extLst>
      <p:ext uri="{BB962C8B-B14F-4D97-AF65-F5344CB8AC3E}">
        <p14:creationId xmlns:p14="http://schemas.microsoft.com/office/powerpoint/2010/main" val="1388830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C0911869-58DD-4A82-9074-835DBBC2C712}" type="slidenum">
              <a:rPr lang="da-DK" smtClean="0"/>
              <a:t>3</a:t>
            </a:fld>
            <a:endParaRPr lang="da-DK"/>
          </a:p>
        </p:txBody>
      </p:sp>
    </p:spTree>
    <p:extLst>
      <p:ext uri="{BB962C8B-B14F-4D97-AF65-F5344CB8AC3E}">
        <p14:creationId xmlns:p14="http://schemas.microsoft.com/office/powerpoint/2010/main" val="162727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HVS er ligesom andre uddannelsesinstitutioner</a:t>
            </a:r>
            <a:r>
              <a:rPr lang="da-DK" baseline="0" dirty="0" smtClean="0"/>
              <a:t> interesseret i at tilbyde de mest motiverende uddannelser der bygger på den nyeste teknologi. Derudover er VR et midler der kan understøtte nogle former for læring i større grad end andre. Det kan give en tryghed for nogen at have prøvet færdselsregulering virtuelt.</a:t>
            </a:r>
          </a:p>
          <a:p>
            <a:endParaRPr lang="da-DK" baseline="0" dirty="0" smtClean="0"/>
          </a:p>
          <a:p>
            <a:r>
              <a:rPr lang="da-DK" baseline="0" dirty="0" smtClean="0"/>
              <a:t>I modsætning til Forsvaret har vi ikke vores kursister i lang tid på kursus og de har ikke daglig gang ved en underafdeling. Det bertyder at vi har intense kurser når de på tilstedeværelsesdelen af et kursus. Ved at gøre brug af deres fritid er håbet at øge læringen. Det er der ikke noget nyt </a:t>
            </a:r>
            <a:r>
              <a:rPr lang="da-DK" baseline="0" dirty="0" err="1" smtClean="0"/>
              <a:t>irt</a:t>
            </a:r>
            <a:r>
              <a:rPr lang="da-DK" baseline="0" dirty="0" smtClean="0"/>
              <a:t> til fjernundervisning. Men med VR kan vi også øve færdigheder hjemme i stuen.</a:t>
            </a:r>
          </a:p>
          <a:p>
            <a:endParaRPr lang="da-DK" baseline="0" dirty="0" smtClean="0"/>
          </a:p>
          <a:p>
            <a:r>
              <a:rPr lang="da-DK" baseline="0" dirty="0" smtClean="0"/>
              <a:t>Når mange skal uddannes på samme tid er der en risiko for at mange bare står og kigger på imens få bliver uddannet. Med VR har vi en forhåbning om at flere kan modtage undervisning på samme tid. Nogle kan være i fokus og andre kan øve for sig selv.</a:t>
            </a:r>
            <a:endParaRPr lang="da-DK" dirty="0"/>
          </a:p>
        </p:txBody>
      </p:sp>
      <p:sp>
        <p:nvSpPr>
          <p:cNvPr id="4" name="Pladsholder til slidenummer 3"/>
          <p:cNvSpPr>
            <a:spLocks noGrp="1"/>
          </p:cNvSpPr>
          <p:nvPr>
            <p:ph type="sldNum" sz="quarter" idx="10"/>
          </p:nvPr>
        </p:nvSpPr>
        <p:spPr/>
        <p:txBody>
          <a:bodyPr/>
          <a:lstStyle/>
          <a:p>
            <a:fld id="{C0911869-58DD-4A82-9074-835DBBC2C712}" type="slidenum">
              <a:rPr lang="da-DK" smtClean="0"/>
              <a:t>4</a:t>
            </a:fld>
            <a:endParaRPr lang="da-DK"/>
          </a:p>
        </p:txBody>
      </p:sp>
    </p:spTree>
    <p:extLst>
      <p:ext uri="{BB962C8B-B14F-4D97-AF65-F5344CB8AC3E}">
        <p14:creationId xmlns:p14="http://schemas.microsoft.com/office/powerpoint/2010/main" val="70460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smtClean="0">
                <a:solidFill>
                  <a:schemeClr val="tx1"/>
                </a:solidFill>
              </a:rPr>
              <a:t>Alle der bruger VR siger det er det bedste efter skiveskåret rugbrød – men er der evidens for det? Jeg kunne ikke finde nogle reporter der viste at VR er bedre end </a:t>
            </a:r>
            <a:r>
              <a:rPr lang="da-DK" dirty="0" err="1" smtClean="0">
                <a:solidFill>
                  <a:schemeClr val="tx1"/>
                </a:solidFill>
              </a:rPr>
              <a:t>traditonel</a:t>
            </a:r>
            <a:r>
              <a:rPr lang="da-DK" baseline="0" dirty="0" smtClean="0">
                <a:solidFill>
                  <a:schemeClr val="tx1"/>
                </a:solidFill>
              </a:rPr>
              <a:t> undervisning (måske har jeg ikke ledt længe nok?) Samtidig har vi en unik måde at gennemføre kurser på, så </a:t>
            </a:r>
            <a:r>
              <a:rPr lang="da-DK" baseline="0" dirty="0" err="1" smtClean="0">
                <a:solidFill>
                  <a:schemeClr val="tx1"/>
                </a:solidFill>
              </a:rPr>
              <a:t>unaset</a:t>
            </a:r>
            <a:r>
              <a:rPr lang="da-DK" baseline="0" dirty="0" smtClean="0">
                <a:solidFill>
                  <a:schemeClr val="tx1"/>
                </a:solidFill>
              </a:rPr>
              <a:t> hvad havde vi behov for at se </a:t>
            </a:r>
            <a:r>
              <a:rPr lang="da-DK" baseline="0" dirty="0" err="1" smtClean="0">
                <a:solidFill>
                  <a:schemeClr val="tx1"/>
                </a:solidFill>
              </a:rPr>
              <a:t>havd</a:t>
            </a:r>
            <a:r>
              <a:rPr lang="da-DK" baseline="0" dirty="0" smtClean="0">
                <a:solidFill>
                  <a:schemeClr val="tx1"/>
                </a:solidFill>
              </a:rPr>
              <a:t> VR kan for HVS kurser.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aseline="0" dirty="0" smtClean="0">
                <a:solidFill>
                  <a:schemeClr val="tx1"/>
                </a:solidFill>
              </a:rPr>
              <a:t>Vi havde først en HLR simulator i sigte. Men der følte vi at vi købte en </a:t>
            </a:r>
            <a:r>
              <a:rPr lang="da-DK" baseline="0" dirty="0" err="1" smtClean="0">
                <a:solidFill>
                  <a:schemeClr val="tx1"/>
                </a:solidFill>
              </a:rPr>
              <a:t>plug</a:t>
            </a:r>
            <a:r>
              <a:rPr lang="da-DK" baseline="0" dirty="0" smtClean="0">
                <a:solidFill>
                  <a:schemeClr val="tx1"/>
                </a:solidFill>
              </a:rPr>
              <a:t> and </a:t>
            </a:r>
            <a:r>
              <a:rPr lang="da-DK" baseline="0" dirty="0" err="1" smtClean="0">
                <a:solidFill>
                  <a:schemeClr val="tx1"/>
                </a:solidFill>
              </a:rPr>
              <a:t>play</a:t>
            </a:r>
            <a:r>
              <a:rPr lang="da-DK" baseline="0" dirty="0" smtClean="0">
                <a:solidFill>
                  <a:schemeClr val="tx1"/>
                </a:solidFill>
              </a:rPr>
              <a:t> simulator der ”bare” skulle anvendes fra dag 1. Det gav også ikke mulighed for at få en forståelse for udviklingen af VR og de froskellige parametre der skal undersøges for at få et godt resultat. Derudover kunne vi ikke få det til at passe ind i vores kurser på HVS i forhold til at </a:t>
            </a:r>
            <a:r>
              <a:rPr lang="da-DK" baseline="0" dirty="0" err="1" smtClean="0">
                <a:solidFill>
                  <a:schemeClr val="tx1"/>
                </a:solidFill>
              </a:rPr>
              <a:t>at</a:t>
            </a:r>
            <a:r>
              <a:rPr lang="da-DK" baseline="0" dirty="0" smtClean="0">
                <a:solidFill>
                  <a:schemeClr val="tx1"/>
                </a:solidFill>
              </a:rPr>
              <a:t> det skulle anvendes på vores LPU hvor der er optil 90 kursister som har FØHJ på samme tid. Såfremt det skulle anvendes ville det kræve en omstrukturering af LPU, hvilket ikke ville være muligt uden en større revidering. Der ville også skulle købes VR briller til alle kursister, hvilket heller ikke ville kunne lade sig gøre.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aseline="0" dirty="0" smtClean="0">
                <a:solidFill>
                  <a:schemeClr val="tx1"/>
                </a:solidFill>
              </a:rPr>
              <a:t>Færdselsregulering giver mulighed for at evaluere på mange parametre: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baseline="0" dirty="0" smtClean="0">
                <a:solidFill>
                  <a:schemeClr val="tx1"/>
                </a:solidFill>
              </a:rPr>
              <a:t>Motivation (</a:t>
            </a:r>
            <a:r>
              <a:rPr lang="da-DK" baseline="0" dirty="0" err="1" smtClean="0">
                <a:solidFill>
                  <a:schemeClr val="tx1"/>
                </a:solidFill>
              </a:rPr>
              <a:t>mitigering</a:t>
            </a:r>
            <a:r>
              <a:rPr lang="da-DK" baseline="0" dirty="0" smtClean="0">
                <a:solidFill>
                  <a:schemeClr val="tx1"/>
                </a:solidFill>
              </a:rPr>
              <a:t> af frygt for at stå i et vejkryds).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baseline="0" dirty="0" smtClean="0">
                <a:solidFill>
                  <a:schemeClr val="tx1"/>
                </a:solidFill>
              </a:rPr>
              <a:t>Det taktile ved at skulle bruge kroppen.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baseline="0" dirty="0" smtClean="0">
                <a:solidFill>
                  <a:schemeClr val="tx1"/>
                </a:solidFill>
              </a:rPr>
              <a:t>Anvende simulatoren som en </a:t>
            </a:r>
            <a:r>
              <a:rPr lang="da-DK" baseline="0" dirty="0" err="1" smtClean="0">
                <a:solidFill>
                  <a:schemeClr val="tx1"/>
                </a:solidFill>
              </a:rPr>
              <a:t>intruktør</a:t>
            </a:r>
            <a:r>
              <a:rPr lang="da-DK" baseline="0" dirty="0" smtClean="0">
                <a:solidFill>
                  <a:schemeClr val="tx1"/>
                </a:solidFill>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baseline="0" dirty="0" smtClean="0">
                <a:solidFill>
                  <a:schemeClr val="tx1"/>
                </a:solidFill>
              </a:rPr>
              <a:t>Spare et antal politifolk i dele af uddannelsen. </a:t>
            </a:r>
            <a:endParaRPr lang="da-DK" dirty="0" smtClean="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smtClean="0">
                <a:solidFill>
                  <a:schemeClr val="tx1"/>
                </a:solidFill>
              </a:rPr>
              <a:t>Aftager af VR simulatoren skal kunne se at VR kan gavne</a:t>
            </a:r>
            <a:r>
              <a:rPr lang="da-DK" baseline="0" dirty="0" smtClean="0">
                <a:solidFill>
                  <a:schemeClr val="tx1"/>
                </a:solidFill>
              </a:rPr>
              <a:t> læringsudbyttet og gør planlægning og gennemførelse lettere. Hvis det er hurtigere og lettere at hente Little Anne på kammeret og lave et scenarie med hende og det er lige så godt eller mere effekt, så er der ingen grund til at anvende VR, som kræver teknisk opsætning, begrænset brugere på samme tid og en mere taktik oplevelse.</a:t>
            </a:r>
            <a:endParaRPr lang="da-DK" dirty="0" smtClean="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smtClean="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smtClean="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err="1" smtClean="0">
                <a:solidFill>
                  <a:schemeClr val="tx1"/>
                </a:solidFill>
              </a:rPr>
              <a:t>Obvious</a:t>
            </a:r>
            <a:r>
              <a:rPr lang="da-DK" baseline="0" dirty="0" smtClean="0">
                <a:solidFill>
                  <a:schemeClr val="tx1"/>
                </a:solidFill>
              </a:rPr>
              <a:t> = flysimulator</a:t>
            </a:r>
            <a:endParaRPr lang="da-DK" dirty="0" smtClean="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solidFill>
                  <a:schemeClr val="tx1"/>
                </a:solidFill>
              </a:rPr>
              <a:t>Hjertelungeredning &gt;&lt; trafikregulering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solidFill>
                  <a:schemeClr val="tx1"/>
                </a:solidFill>
              </a:rPr>
              <a:t>Der skal være et behov/problem der skal løses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solidFill>
                  <a:schemeClr val="tx1"/>
                </a:solidFill>
              </a:rPr>
              <a:t>Hvorfor bruge tid og ressourcer på et emne vi allerede har materiel og ved hvordan fungerer? Little Anne &gt;&lt; EWRT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smtClean="0">
              <a:solidFill>
                <a:schemeClr val="tx1"/>
              </a:solidFill>
            </a:endParaRPr>
          </a:p>
          <a:p>
            <a:endParaRPr lang="da-DK" dirty="0">
              <a:solidFill>
                <a:schemeClr val="tx1"/>
              </a:solidFill>
            </a:endParaRPr>
          </a:p>
        </p:txBody>
      </p:sp>
      <p:sp>
        <p:nvSpPr>
          <p:cNvPr id="4" name="Pladsholder til slidenummer 3"/>
          <p:cNvSpPr>
            <a:spLocks noGrp="1"/>
          </p:cNvSpPr>
          <p:nvPr>
            <p:ph type="sldNum" sz="quarter" idx="10"/>
          </p:nvPr>
        </p:nvSpPr>
        <p:spPr/>
        <p:txBody>
          <a:bodyPr/>
          <a:lstStyle/>
          <a:p>
            <a:fld id="{C0911869-58DD-4A82-9074-835DBBC2C712}" type="slidenum">
              <a:rPr lang="da-DK" smtClean="0"/>
              <a:t>5</a:t>
            </a:fld>
            <a:endParaRPr lang="da-DK"/>
          </a:p>
        </p:txBody>
      </p:sp>
    </p:spTree>
    <p:extLst>
      <p:ext uri="{BB962C8B-B14F-4D97-AF65-F5344CB8AC3E}">
        <p14:creationId xmlns:p14="http://schemas.microsoft.com/office/powerpoint/2010/main" val="1476321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solidFill>
                  <a:schemeClr val="tx1"/>
                </a:solidFill>
              </a:rPr>
              <a:t>Vi vil gerne finde ud af hvordan vi skal</a:t>
            </a:r>
            <a:r>
              <a:rPr lang="da-DK" baseline="0" dirty="0" smtClean="0">
                <a:solidFill>
                  <a:schemeClr val="tx1"/>
                </a:solidFill>
              </a:rPr>
              <a:t> udvikle, anvende og ikke mindst </a:t>
            </a:r>
            <a:r>
              <a:rPr lang="da-DK" baseline="0" dirty="0" err="1" smtClean="0">
                <a:solidFill>
                  <a:schemeClr val="tx1"/>
                </a:solidFill>
              </a:rPr>
              <a:t>drifte</a:t>
            </a:r>
            <a:r>
              <a:rPr lang="da-DK" baseline="0" dirty="0" smtClean="0">
                <a:solidFill>
                  <a:schemeClr val="tx1"/>
                </a:solidFill>
              </a:rPr>
              <a:t> anvendelse af VR.</a:t>
            </a:r>
          </a:p>
          <a:p>
            <a:endParaRPr lang="da-DK" baseline="0" dirty="0" smtClean="0">
              <a:solidFill>
                <a:schemeClr val="tx1"/>
              </a:solidFill>
            </a:endParaRPr>
          </a:p>
          <a:p>
            <a:r>
              <a:rPr lang="da-DK" baseline="0" dirty="0" smtClean="0">
                <a:solidFill>
                  <a:schemeClr val="tx1"/>
                </a:solidFill>
              </a:rPr>
              <a:t>Det var forholdsvist let at få tilladelse til at indkøbe VR briller og </a:t>
            </a:r>
            <a:r>
              <a:rPr lang="da-DK" baseline="0" dirty="0" err="1" smtClean="0">
                <a:solidFill>
                  <a:schemeClr val="tx1"/>
                </a:solidFill>
              </a:rPr>
              <a:t>ingerniørstøtte</a:t>
            </a:r>
            <a:r>
              <a:rPr lang="da-DK" baseline="0" dirty="0" smtClean="0">
                <a:solidFill>
                  <a:schemeClr val="tx1"/>
                </a:solidFill>
              </a:rPr>
              <a:t> da der er indgået rammeaftale med </a:t>
            </a:r>
            <a:r>
              <a:rPr lang="da-DK" baseline="0" dirty="0" err="1" smtClean="0">
                <a:solidFill>
                  <a:schemeClr val="tx1"/>
                </a:solidFill>
              </a:rPr>
              <a:t>idoc</a:t>
            </a:r>
            <a:r>
              <a:rPr lang="da-DK" baseline="0" dirty="0" smtClean="0">
                <a:solidFill>
                  <a:schemeClr val="tx1"/>
                </a:solidFill>
              </a:rPr>
              <a:t> as.</a:t>
            </a:r>
          </a:p>
          <a:p>
            <a:endParaRPr lang="da-DK" baseline="0" dirty="0" smtClean="0">
              <a:solidFill>
                <a:schemeClr val="tx1"/>
              </a:solidFill>
            </a:endParaRPr>
          </a:p>
          <a:p>
            <a:r>
              <a:rPr lang="da-DK" baseline="0" dirty="0" smtClean="0">
                <a:solidFill>
                  <a:schemeClr val="tx1"/>
                </a:solidFill>
              </a:rPr>
              <a:t>Men det hele står og falder med hvordan vi kan </a:t>
            </a:r>
            <a:r>
              <a:rPr lang="da-DK" baseline="0" dirty="0" err="1" smtClean="0">
                <a:solidFill>
                  <a:schemeClr val="tx1"/>
                </a:solidFill>
              </a:rPr>
              <a:t>drifte</a:t>
            </a:r>
            <a:r>
              <a:rPr lang="da-DK" baseline="0" dirty="0" smtClean="0">
                <a:solidFill>
                  <a:schemeClr val="tx1"/>
                </a:solidFill>
              </a:rPr>
              <a:t> konceptet </a:t>
            </a:r>
            <a:r>
              <a:rPr lang="da-DK" baseline="0" dirty="0" err="1" smtClean="0">
                <a:solidFill>
                  <a:schemeClr val="tx1"/>
                </a:solidFill>
              </a:rPr>
              <a:t>ift</a:t>
            </a:r>
            <a:r>
              <a:rPr lang="da-DK" baseline="0" dirty="0" smtClean="0">
                <a:solidFill>
                  <a:schemeClr val="tx1"/>
                </a:solidFill>
              </a:rPr>
              <a:t> logistik:</a:t>
            </a:r>
          </a:p>
          <a:p>
            <a:pPr marL="171450" indent="-171450">
              <a:buFontTx/>
              <a:buChar char="-"/>
            </a:pPr>
            <a:r>
              <a:rPr lang="da-DK" baseline="0" dirty="0" smtClean="0">
                <a:solidFill>
                  <a:schemeClr val="tx1"/>
                </a:solidFill>
              </a:rPr>
              <a:t>VR briller skal optages i norm således de kan sendes til vedligeholdelse eller genindkøbes såfremt de går i stykker eller der skal bruges flere.</a:t>
            </a:r>
          </a:p>
          <a:p>
            <a:pPr marL="171450" indent="-171450">
              <a:buFontTx/>
              <a:buChar char="-"/>
            </a:pPr>
            <a:r>
              <a:rPr lang="da-DK" baseline="0" dirty="0" smtClean="0">
                <a:solidFill>
                  <a:schemeClr val="tx1"/>
                </a:solidFill>
              </a:rPr>
              <a:t>Derudover skal VR brillerne </a:t>
            </a:r>
            <a:r>
              <a:rPr lang="da-DK" baseline="0" dirty="0" err="1" smtClean="0">
                <a:solidFill>
                  <a:schemeClr val="tx1"/>
                </a:solidFill>
              </a:rPr>
              <a:t>evt</a:t>
            </a:r>
            <a:r>
              <a:rPr lang="da-DK" baseline="0" dirty="0" smtClean="0">
                <a:solidFill>
                  <a:schemeClr val="tx1"/>
                </a:solidFill>
              </a:rPr>
              <a:t> skulle rundes til HJV enheder for at kunne anvendes decentralt. </a:t>
            </a:r>
          </a:p>
          <a:p>
            <a:pPr marL="171450" indent="-171450">
              <a:buFontTx/>
              <a:buChar char="-"/>
            </a:pPr>
            <a:r>
              <a:rPr lang="da-DK" baseline="0" dirty="0" smtClean="0">
                <a:solidFill>
                  <a:schemeClr val="tx1"/>
                </a:solidFill>
              </a:rPr>
              <a:t>Derudover skal de kunne supporteres hvis ikke de virker</a:t>
            </a:r>
          </a:p>
          <a:p>
            <a:pPr marL="171450" indent="-171450">
              <a:buFontTx/>
              <a:buChar char="-"/>
            </a:pPr>
            <a:endParaRPr lang="da-DK" baseline="0" dirty="0" smtClean="0">
              <a:solidFill>
                <a:schemeClr val="tx1"/>
              </a:solidFill>
            </a:endParaRPr>
          </a:p>
          <a:p>
            <a:pPr marL="0" indent="0">
              <a:buFontTx/>
              <a:buNone/>
            </a:pPr>
            <a:r>
              <a:rPr lang="da-DK" baseline="0" dirty="0" smtClean="0">
                <a:solidFill>
                  <a:schemeClr val="tx1"/>
                </a:solidFill>
              </a:rPr>
              <a:t>Ovenstående er ikke nødvendigvis et problem – men kræver benarbejde at få op og stå. Det har ikke været muligt at fuldende </a:t>
            </a:r>
            <a:r>
              <a:rPr lang="da-DK" baseline="0" dirty="0" err="1" smtClean="0">
                <a:solidFill>
                  <a:schemeClr val="tx1"/>
                </a:solidFill>
              </a:rPr>
              <a:t>konceptafprøvelsen</a:t>
            </a:r>
            <a:r>
              <a:rPr lang="da-DK" baseline="0" dirty="0" smtClean="0">
                <a:solidFill>
                  <a:schemeClr val="tx1"/>
                </a:solidFill>
              </a:rPr>
              <a:t> da VR briller ikke kan optages i norm før læringseffekten er beskrevet og det er konkluderet om det er et godt værktøj.</a:t>
            </a:r>
          </a:p>
          <a:p>
            <a:pPr marL="0" indent="0">
              <a:buFontTx/>
              <a:buNone/>
            </a:pPr>
            <a:endParaRPr lang="da-DK" baseline="0" dirty="0" smtClean="0">
              <a:solidFill>
                <a:schemeClr val="tx1"/>
              </a:solidFill>
            </a:endParaRPr>
          </a:p>
          <a:p>
            <a:pPr marL="0" indent="0">
              <a:buFontTx/>
              <a:buNone/>
            </a:pPr>
            <a:r>
              <a:rPr lang="da-DK" baseline="0" dirty="0" smtClean="0">
                <a:solidFill>
                  <a:schemeClr val="tx1"/>
                </a:solidFill>
              </a:rPr>
              <a:t>Vi kan i højere grad selv vurdere hvad vi har sparet ved at anvende VR briller på sigt. </a:t>
            </a:r>
          </a:p>
          <a:p>
            <a:pPr marL="171450" indent="-171450">
              <a:buFontTx/>
              <a:buChar char="-"/>
            </a:pPr>
            <a:r>
              <a:rPr lang="da-DK" baseline="0" dirty="0" smtClean="0">
                <a:solidFill>
                  <a:schemeClr val="tx1"/>
                </a:solidFill>
              </a:rPr>
              <a:t>Det kan vi måle på om vi har uddannet flere hjemme ved enheden (kørsel, indkvartering, kost)</a:t>
            </a:r>
          </a:p>
          <a:p>
            <a:pPr marL="171450" indent="-171450">
              <a:buFontTx/>
              <a:buChar char="-"/>
            </a:pPr>
            <a:r>
              <a:rPr lang="da-DK" baseline="0" dirty="0" smtClean="0">
                <a:solidFill>
                  <a:schemeClr val="tx1"/>
                </a:solidFill>
              </a:rPr>
              <a:t>Minimeret anvendelse af Politi i tid</a:t>
            </a:r>
          </a:p>
          <a:p>
            <a:pPr marL="171450" indent="-171450">
              <a:buFontTx/>
              <a:buChar char="-"/>
            </a:pPr>
            <a:endParaRPr lang="da-DK" dirty="0">
              <a:solidFill>
                <a:schemeClr val="tx1"/>
              </a:solidFill>
            </a:endParaRPr>
          </a:p>
        </p:txBody>
      </p:sp>
      <p:sp>
        <p:nvSpPr>
          <p:cNvPr id="4" name="Pladsholder til slidenummer 3"/>
          <p:cNvSpPr>
            <a:spLocks noGrp="1"/>
          </p:cNvSpPr>
          <p:nvPr>
            <p:ph type="sldNum" sz="quarter" idx="10"/>
          </p:nvPr>
        </p:nvSpPr>
        <p:spPr/>
        <p:txBody>
          <a:bodyPr/>
          <a:lstStyle/>
          <a:p>
            <a:fld id="{C0911869-58DD-4A82-9074-835DBBC2C712}" type="slidenum">
              <a:rPr lang="da-DK" smtClean="0"/>
              <a:t>6</a:t>
            </a:fld>
            <a:endParaRPr lang="da-DK"/>
          </a:p>
        </p:txBody>
      </p:sp>
    </p:spTree>
    <p:extLst>
      <p:ext uri="{BB962C8B-B14F-4D97-AF65-F5344CB8AC3E}">
        <p14:creationId xmlns:p14="http://schemas.microsoft.com/office/powerpoint/2010/main" val="2074485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Flyverskolen:</a:t>
            </a:r>
          </a:p>
          <a:p>
            <a:pPr marL="171450" indent="-171450">
              <a:buFontTx/>
              <a:buChar char="-"/>
            </a:pPr>
            <a:r>
              <a:rPr lang="da-DK" dirty="0" smtClean="0"/>
              <a:t>Stor erfaring</a:t>
            </a:r>
            <a:r>
              <a:rPr lang="da-DK" baseline="0" dirty="0" smtClean="0"/>
              <a:t> med VR og simulation. Men flysimulation kræver kraftig hardware og kabelforbindelse til computer, hvilket ikke er optimalt når vi leder efter et system der er let at sende rundt i landet og teknisk ukompliceret at sætte op.</a:t>
            </a:r>
          </a:p>
          <a:p>
            <a:pPr marL="171450" indent="-171450">
              <a:buFontTx/>
              <a:buChar char="-"/>
            </a:pPr>
            <a:r>
              <a:rPr lang="da-DK" baseline="0" dirty="0" smtClean="0"/>
              <a:t>I forhold til erfaringsindhentning er der meget at hente Flyverskolen. Men det er lidt en åbenlys succes. Alternativet er at sætte en ikke uddannet elev i cockpittet – det kræver ikke analyseevne over norm at VR mening </a:t>
            </a:r>
            <a:r>
              <a:rPr lang="da-DK" baseline="0" dirty="0" err="1" smtClean="0"/>
              <a:t>ift</a:t>
            </a:r>
            <a:r>
              <a:rPr lang="da-DK" baseline="0" dirty="0" smtClean="0"/>
              <a:t> læring, </a:t>
            </a:r>
            <a:r>
              <a:rPr lang="da-DK" baseline="0" dirty="0" err="1" smtClean="0"/>
              <a:t>mitigering</a:t>
            </a:r>
            <a:r>
              <a:rPr lang="da-DK" baseline="0" dirty="0" smtClean="0"/>
              <a:t> af risiko, ressourcebevidsthed og praksisnær læring.</a:t>
            </a:r>
          </a:p>
          <a:p>
            <a:pPr marL="171450" indent="-171450">
              <a:buFontTx/>
              <a:buChar char="-"/>
            </a:pPr>
            <a:endParaRPr lang="da-DK" baseline="0" dirty="0" smtClean="0"/>
          </a:p>
          <a:p>
            <a:pPr marL="0" indent="0">
              <a:buFontTx/>
              <a:buNone/>
            </a:pPr>
            <a:r>
              <a:rPr lang="da-DK" baseline="0" dirty="0" smtClean="0"/>
              <a:t>IT2EC:</a:t>
            </a:r>
          </a:p>
          <a:p>
            <a:pPr marL="171450" indent="-171450">
              <a:buFontTx/>
              <a:buChar char="-"/>
            </a:pPr>
            <a:r>
              <a:rPr lang="da-DK" baseline="0" dirty="0" smtClean="0"/>
              <a:t>En mindre konference omhandlende simulation i </a:t>
            </a:r>
            <a:r>
              <a:rPr lang="da-DK" baseline="0" dirty="0" err="1" smtClean="0"/>
              <a:t>europa</a:t>
            </a:r>
            <a:r>
              <a:rPr lang="da-DK" baseline="0" dirty="0" smtClean="0"/>
              <a:t>. Det er ikke alle branchens firmaer der er samlet og der findes sikkert flere udbydere på de amerikanske messer. Vi har haft den tilgang at , når vi ikke ved præcist hvad det er vi kigger efter, så giver det ikke mening at flyver over på den anden side af jorden. IT2EC giver et godt billede af hvad markeret tilbyder. Det er fundamentet til en mere detaljeret undersøgelse af mulighederne på markedet.</a:t>
            </a:r>
          </a:p>
          <a:p>
            <a:pPr marL="171450" indent="-171450">
              <a:buFontTx/>
              <a:buChar char="-"/>
            </a:pPr>
            <a:endParaRPr lang="da-DK" baseline="0" dirty="0" smtClean="0"/>
          </a:p>
          <a:p>
            <a:pPr marL="0" indent="0">
              <a:buFontTx/>
              <a:buNone/>
            </a:pPr>
            <a:r>
              <a:rPr lang="da-DK" baseline="0" dirty="0" smtClean="0"/>
              <a:t>FAK: </a:t>
            </a:r>
          </a:p>
          <a:p>
            <a:pPr marL="171450" indent="-171450">
              <a:buFontTx/>
              <a:buChar char="-"/>
            </a:pPr>
            <a:r>
              <a:rPr lang="da-DK" baseline="0" dirty="0" smtClean="0"/>
              <a:t>HVS indgik i et samarbejde med FAK og to studerende på SDU omhandlende udvikling af en VR skydesimulator. Det er endte med at være en afstandsbedømmelsessimulator. Formålet med samarbejdet var dels af tilbyde en relevant uddannelse og nogle deltagere som ikke var ”farvet” af at kunne måludpege og naturligvis at høste en masse empiri omkring anvendelse af VR i </a:t>
            </a:r>
            <a:r>
              <a:rPr lang="da-DK" baseline="0" dirty="0" err="1" smtClean="0"/>
              <a:t>uddannelsesammenhæng</a:t>
            </a:r>
            <a:r>
              <a:rPr lang="da-DK" baseline="0" dirty="0" smtClean="0"/>
              <a:t>.</a:t>
            </a:r>
          </a:p>
          <a:p>
            <a:pPr marL="171450" indent="-171450">
              <a:buFontTx/>
              <a:buChar char="-"/>
            </a:pPr>
            <a:endParaRPr lang="da-DK" baseline="0" dirty="0" smtClean="0"/>
          </a:p>
          <a:p>
            <a:pPr marL="0" indent="0">
              <a:buFontTx/>
              <a:buNone/>
            </a:pPr>
            <a:r>
              <a:rPr lang="da-DK" baseline="0" dirty="0" smtClean="0"/>
              <a:t>FMI:</a:t>
            </a:r>
          </a:p>
          <a:p>
            <a:pPr marL="171450" indent="-171450">
              <a:buFontTx/>
              <a:buChar char="-"/>
            </a:pPr>
            <a:r>
              <a:rPr lang="da-DK" baseline="0" dirty="0" smtClean="0"/>
              <a:t>Ved et tilfælde blev vi af FAK gjort opmærksomme på at FMI havde indgået en rammeaftale med </a:t>
            </a:r>
            <a:r>
              <a:rPr lang="da-DK" baseline="0" dirty="0" err="1" smtClean="0"/>
              <a:t>idoc</a:t>
            </a:r>
            <a:r>
              <a:rPr lang="da-DK" baseline="0" dirty="0" smtClean="0"/>
              <a:t> as om udvikling af VR løsninger. FMI var meget villige til at støtte et projektsamarbejde med idoc.as. Idoc.as har vist deres løsninger og kommet med forslag til vores færdselssimulator. Projektet bygger på en projektbeskrivelse fra HVS og en projektplan fra idoc.as og så en masse lavpraktisk koordination. Måske skal der ikke udarbejdes store business cases og gennemføres adskillige projekt </a:t>
            </a:r>
            <a:r>
              <a:rPr lang="da-DK" baseline="0" dirty="0" err="1" smtClean="0"/>
              <a:t>implemteringsgrupper</a:t>
            </a:r>
            <a:r>
              <a:rPr lang="da-DK" baseline="0" dirty="0" smtClean="0"/>
              <a:t>(?) eller også er det bare HJV måde at gøre tingene på – i hvert fald har det virket.</a:t>
            </a:r>
          </a:p>
          <a:p>
            <a:pPr marL="171450" indent="-171450">
              <a:buFontTx/>
              <a:buChar char="-"/>
            </a:pPr>
            <a:endParaRPr lang="da-DK" baseline="0" dirty="0" smtClean="0"/>
          </a:p>
          <a:p>
            <a:pPr marL="0" indent="0">
              <a:buFontTx/>
              <a:buNone/>
            </a:pPr>
            <a:r>
              <a:rPr lang="da-DK" baseline="0" dirty="0" smtClean="0"/>
              <a:t>HJK:</a:t>
            </a:r>
          </a:p>
          <a:p>
            <a:pPr marL="0" indent="0">
              <a:buFontTx/>
              <a:buNone/>
            </a:pPr>
            <a:r>
              <a:rPr lang="da-DK" baseline="0" dirty="0" smtClean="0"/>
              <a:t>- Indtil videre har vi ikke fundet en løsning på hvordan VR brillerne skal administreres i SAP. Uanset hvad er det vigtigt at de bliver overført til SAP for at kunne </a:t>
            </a:r>
            <a:r>
              <a:rPr lang="da-DK" baseline="0" dirty="0" err="1" smtClean="0"/>
              <a:t>repereres</a:t>
            </a:r>
            <a:r>
              <a:rPr lang="da-DK" baseline="0" dirty="0" smtClean="0"/>
              <a:t> og erstattes samt kunne flyttes rundt i HJV efter behov.    </a:t>
            </a:r>
            <a:endParaRPr lang="da-DK" dirty="0"/>
          </a:p>
        </p:txBody>
      </p:sp>
      <p:sp>
        <p:nvSpPr>
          <p:cNvPr id="4" name="Pladsholder til slidenummer 3"/>
          <p:cNvSpPr>
            <a:spLocks noGrp="1"/>
          </p:cNvSpPr>
          <p:nvPr>
            <p:ph type="sldNum" sz="quarter" idx="10"/>
          </p:nvPr>
        </p:nvSpPr>
        <p:spPr/>
        <p:txBody>
          <a:bodyPr/>
          <a:lstStyle/>
          <a:p>
            <a:fld id="{C0911869-58DD-4A82-9074-835DBBC2C712}" type="slidenum">
              <a:rPr lang="da-DK" smtClean="0"/>
              <a:t>7</a:t>
            </a:fld>
            <a:endParaRPr lang="da-DK"/>
          </a:p>
        </p:txBody>
      </p:sp>
    </p:spTree>
    <p:extLst>
      <p:ext uri="{BB962C8B-B14F-4D97-AF65-F5344CB8AC3E}">
        <p14:creationId xmlns:p14="http://schemas.microsoft.com/office/powerpoint/2010/main" val="112039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For ikke at måle pærer og bananer</a:t>
            </a:r>
            <a:r>
              <a:rPr lang="da-DK" baseline="0" dirty="0" smtClean="0"/>
              <a:t> med hinanden valgte vi at udvikle en af lektionerne til VR undervisning. Hvis vi havde lavet en helt nye uddannelse havde vi fået to forskellige analysegrundlag og dermed to usammenlignelige resultater.</a:t>
            </a:r>
          </a:p>
          <a:p>
            <a:endParaRPr lang="da-DK" baseline="0" dirty="0" smtClean="0"/>
          </a:p>
          <a:p>
            <a:r>
              <a:rPr lang="da-DK" baseline="0" dirty="0" smtClean="0"/>
              <a:t>VR undervisningen kan sagtens stå alene på sigt, da simulatoren har indbygget ”instruktør”.</a:t>
            </a:r>
            <a:endParaRPr lang="da-DK" dirty="0"/>
          </a:p>
        </p:txBody>
      </p:sp>
      <p:sp>
        <p:nvSpPr>
          <p:cNvPr id="4" name="Pladsholder til slidenummer 3"/>
          <p:cNvSpPr>
            <a:spLocks noGrp="1"/>
          </p:cNvSpPr>
          <p:nvPr>
            <p:ph type="sldNum" sz="quarter" idx="10"/>
          </p:nvPr>
        </p:nvSpPr>
        <p:spPr/>
        <p:txBody>
          <a:bodyPr/>
          <a:lstStyle/>
          <a:p>
            <a:fld id="{C0911869-58DD-4A82-9074-835DBBC2C712}" type="slidenum">
              <a:rPr lang="da-DK" smtClean="0"/>
              <a:t>8</a:t>
            </a:fld>
            <a:endParaRPr lang="da-DK"/>
          </a:p>
        </p:txBody>
      </p:sp>
    </p:spTree>
    <p:extLst>
      <p:ext uri="{BB962C8B-B14F-4D97-AF65-F5344CB8AC3E}">
        <p14:creationId xmlns:p14="http://schemas.microsoft.com/office/powerpoint/2010/main" val="1075648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a:t>
            </a:r>
            <a:r>
              <a:rPr lang="da-DK" baseline="0" dirty="0" smtClean="0"/>
              <a:t> er hensigten at færdselssimulatoren kan anvendes decentralt og før, under og efter et kursus. Om det kan lade sig gøre ved at af gode grunde ikke endnu. Derfor er den pædagogiske tilgang at kursisten kan få vist hvordan de forskellige grundtegn ser ud inden de skal udføres virtuelt eller ”in real </a:t>
            </a:r>
            <a:r>
              <a:rPr lang="da-DK" baseline="0" dirty="0" err="1" smtClean="0"/>
              <a:t>life</a:t>
            </a:r>
            <a:r>
              <a:rPr lang="da-DK" baseline="0" dirty="0" smtClean="0"/>
              <a:t>”.</a:t>
            </a:r>
          </a:p>
          <a:p>
            <a:endParaRPr lang="da-DK" baseline="0" dirty="0" smtClean="0"/>
          </a:p>
          <a:p>
            <a:r>
              <a:rPr lang="da-DK" baseline="0" dirty="0" smtClean="0"/>
              <a:t>Derfor udvikler vi en observationsfunktion som gør at kursisten kan se en virtuel instruktør udføre grundtegnene. Derefter kan kursisten stille sig bag instruktøren og udføre grundtegnene sammen med instruktøren. Slutteligt kan kursisten gennemføre grundtegnene selvstændigt. </a:t>
            </a:r>
            <a:endParaRPr lang="da-DK" dirty="0"/>
          </a:p>
        </p:txBody>
      </p:sp>
      <p:sp>
        <p:nvSpPr>
          <p:cNvPr id="4" name="Pladsholder til slidenummer 3"/>
          <p:cNvSpPr>
            <a:spLocks noGrp="1"/>
          </p:cNvSpPr>
          <p:nvPr>
            <p:ph type="sldNum" sz="quarter" idx="10"/>
          </p:nvPr>
        </p:nvSpPr>
        <p:spPr/>
        <p:txBody>
          <a:bodyPr/>
          <a:lstStyle/>
          <a:p>
            <a:fld id="{C0911869-58DD-4A82-9074-835DBBC2C712}" type="slidenum">
              <a:rPr lang="da-DK" smtClean="0"/>
              <a:t>9</a:t>
            </a:fld>
            <a:endParaRPr lang="da-DK"/>
          </a:p>
        </p:txBody>
      </p:sp>
    </p:spTree>
    <p:extLst>
      <p:ext uri="{BB962C8B-B14F-4D97-AF65-F5344CB8AC3E}">
        <p14:creationId xmlns:p14="http://schemas.microsoft.com/office/powerpoint/2010/main" val="638641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9DAB5EE2-7E8D-4193-97C2-6A563CBF5A7C}" type="datetimeFigureOut">
              <a:rPr lang="da-DK" smtClean="0"/>
              <a:t>14-11-2023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FB2983D-976F-423A-8749-D2BC92F8C64F}" type="slidenum">
              <a:rPr lang="da-DK" smtClean="0"/>
              <a:t>‹nr.›</a:t>
            </a:fld>
            <a:endParaRPr lang="da-DK"/>
          </a:p>
        </p:txBody>
      </p:sp>
    </p:spTree>
    <p:extLst>
      <p:ext uri="{BB962C8B-B14F-4D97-AF65-F5344CB8AC3E}">
        <p14:creationId xmlns:p14="http://schemas.microsoft.com/office/powerpoint/2010/main" val="396794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DAB5EE2-7E8D-4193-97C2-6A563CBF5A7C}" type="datetimeFigureOut">
              <a:rPr lang="da-DK" smtClean="0"/>
              <a:t>14-11-2023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FB2983D-976F-423A-8749-D2BC92F8C64F}" type="slidenum">
              <a:rPr lang="da-DK" smtClean="0"/>
              <a:t>‹nr.›</a:t>
            </a:fld>
            <a:endParaRPr lang="da-DK"/>
          </a:p>
        </p:txBody>
      </p:sp>
    </p:spTree>
    <p:extLst>
      <p:ext uri="{BB962C8B-B14F-4D97-AF65-F5344CB8AC3E}">
        <p14:creationId xmlns:p14="http://schemas.microsoft.com/office/powerpoint/2010/main" val="1936243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DAB5EE2-7E8D-4193-97C2-6A563CBF5A7C}" type="datetimeFigureOut">
              <a:rPr lang="da-DK" smtClean="0"/>
              <a:t>14-11-2023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FB2983D-976F-423A-8749-D2BC92F8C64F}" type="slidenum">
              <a:rPr lang="da-DK" smtClean="0"/>
              <a:t>‹nr.›</a:t>
            </a:fld>
            <a:endParaRPr lang="da-DK"/>
          </a:p>
        </p:txBody>
      </p:sp>
    </p:spTree>
    <p:extLst>
      <p:ext uri="{BB962C8B-B14F-4D97-AF65-F5344CB8AC3E}">
        <p14:creationId xmlns:p14="http://schemas.microsoft.com/office/powerpoint/2010/main" val="291725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DAB5EE2-7E8D-4193-97C2-6A563CBF5A7C}" type="datetimeFigureOut">
              <a:rPr lang="da-DK" smtClean="0"/>
              <a:t>14-11-2023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FB2983D-976F-423A-8749-D2BC92F8C64F}" type="slidenum">
              <a:rPr lang="da-DK" smtClean="0"/>
              <a:t>‹nr.›</a:t>
            </a:fld>
            <a:endParaRPr lang="da-DK"/>
          </a:p>
        </p:txBody>
      </p:sp>
    </p:spTree>
    <p:extLst>
      <p:ext uri="{BB962C8B-B14F-4D97-AF65-F5344CB8AC3E}">
        <p14:creationId xmlns:p14="http://schemas.microsoft.com/office/powerpoint/2010/main" val="360021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9DAB5EE2-7E8D-4193-97C2-6A563CBF5A7C}" type="datetimeFigureOut">
              <a:rPr lang="da-DK" smtClean="0"/>
              <a:t>14-11-2023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FB2983D-976F-423A-8749-D2BC92F8C64F}" type="slidenum">
              <a:rPr lang="da-DK" smtClean="0"/>
              <a:t>‹nr.›</a:t>
            </a:fld>
            <a:endParaRPr lang="da-DK"/>
          </a:p>
        </p:txBody>
      </p:sp>
    </p:spTree>
    <p:extLst>
      <p:ext uri="{BB962C8B-B14F-4D97-AF65-F5344CB8AC3E}">
        <p14:creationId xmlns:p14="http://schemas.microsoft.com/office/powerpoint/2010/main" val="138891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9DAB5EE2-7E8D-4193-97C2-6A563CBF5A7C}" type="datetimeFigureOut">
              <a:rPr lang="da-DK" smtClean="0"/>
              <a:t>14-11-2023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FB2983D-976F-423A-8749-D2BC92F8C64F}" type="slidenum">
              <a:rPr lang="da-DK" smtClean="0"/>
              <a:t>‹nr.›</a:t>
            </a:fld>
            <a:endParaRPr lang="da-DK"/>
          </a:p>
        </p:txBody>
      </p:sp>
    </p:spTree>
    <p:extLst>
      <p:ext uri="{BB962C8B-B14F-4D97-AF65-F5344CB8AC3E}">
        <p14:creationId xmlns:p14="http://schemas.microsoft.com/office/powerpoint/2010/main" val="169111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9DAB5EE2-7E8D-4193-97C2-6A563CBF5A7C}" type="datetimeFigureOut">
              <a:rPr lang="da-DK" smtClean="0"/>
              <a:t>14-11-2023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BFB2983D-976F-423A-8749-D2BC92F8C64F}" type="slidenum">
              <a:rPr lang="da-DK" smtClean="0"/>
              <a:t>‹nr.›</a:t>
            </a:fld>
            <a:endParaRPr lang="da-DK"/>
          </a:p>
        </p:txBody>
      </p:sp>
    </p:spTree>
    <p:extLst>
      <p:ext uri="{BB962C8B-B14F-4D97-AF65-F5344CB8AC3E}">
        <p14:creationId xmlns:p14="http://schemas.microsoft.com/office/powerpoint/2010/main" val="395441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9DAB5EE2-7E8D-4193-97C2-6A563CBF5A7C}" type="datetimeFigureOut">
              <a:rPr lang="da-DK" smtClean="0"/>
              <a:t>14-11-2023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BFB2983D-976F-423A-8749-D2BC92F8C64F}" type="slidenum">
              <a:rPr lang="da-DK" smtClean="0"/>
              <a:t>‹nr.›</a:t>
            </a:fld>
            <a:endParaRPr lang="da-DK"/>
          </a:p>
        </p:txBody>
      </p:sp>
    </p:spTree>
    <p:extLst>
      <p:ext uri="{BB962C8B-B14F-4D97-AF65-F5344CB8AC3E}">
        <p14:creationId xmlns:p14="http://schemas.microsoft.com/office/powerpoint/2010/main" val="28210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DAB5EE2-7E8D-4193-97C2-6A563CBF5A7C}" type="datetimeFigureOut">
              <a:rPr lang="da-DK" smtClean="0"/>
              <a:t>14-11-2023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BFB2983D-976F-423A-8749-D2BC92F8C64F}" type="slidenum">
              <a:rPr lang="da-DK" smtClean="0"/>
              <a:t>‹nr.›</a:t>
            </a:fld>
            <a:endParaRPr lang="da-DK"/>
          </a:p>
        </p:txBody>
      </p:sp>
    </p:spTree>
    <p:extLst>
      <p:ext uri="{BB962C8B-B14F-4D97-AF65-F5344CB8AC3E}">
        <p14:creationId xmlns:p14="http://schemas.microsoft.com/office/powerpoint/2010/main" val="112841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9DAB5EE2-7E8D-4193-97C2-6A563CBF5A7C}" type="datetimeFigureOut">
              <a:rPr lang="da-DK" smtClean="0"/>
              <a:t>14-11-2023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FB2983D-976F-423A-8749-D2BC92F8C64F}" type="slidenum">
              <a:rPr lang="da-DK" smtClean="0"/>
              <a:t>‹nr.›</a:t>
            </a:fld>
            <a:endParaRPr lang="da-DK"/>
          </a:p>
        </p:txBody>
      </p:sp>
    </p:spTree>
    <p:extLst>
      <p:ext uri="{BB962C8B-B14F-4D97-AF65-F5344CB8AC3E}">
        <p14:creationId xmlns:p14="http://schemas.microsoft.com/office/powerpoint/2010/main" val="66685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9DAB5EE2-7E8D-4193-97C2-6A563CBF5A7C}" type="datetimeFigureOut">
              <a:rPr lang="da-DK" smtClean="0"/>
              <a:t>14-11-2023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FB2983D-976F-423A-8749-D2BC92F8C64F}" type="slidenum">
              <a:rPr lang="da-DK" smtClean="0"/>
              <a:t>‹nr.›</a:t>
            </a:fld>
            <a:endParaRPr lang="da-DK"/>
          </a:p>
        </p:txBody>
      </p:sp>
    </p:spTree>
    <p:extLst>
      <p:ext uri="{BB962C8B-B14F-4D97-AF65-F5344CB8AC3E}">
        <p14:creationId xmlns:p14="http://schemas.microsoft.com/office/powerpoint/2010/main" val="376787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B5EE2-7E8D-4193-97C2-6A563CBF5A7C}" type="datetimeFigureOut">
              <a:rPr lang="da-DK" smtClean="0"/>
              <a:t>14-11-2023</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2983D-976F-423A-8749-D2BC92F8C64F}" type="slidenum">
              <a:rPr lang="da-DK" smtClean="0"/>
              <a:t>‹nr.›</a:t>
            </a:fld>
            <a:endParaRPr lang="da-DK"/>
          </a:p>
        </p:txBody>
      </p:sp>
    </p:spTree>
    <p:extLst>
      <p:ext uri="{BB962C8B-B14F-4D97-AF65-F5344CB8AC3E}">
        <p14:creationId xmlns:p14="http://schemas.microsoft.com/office/powerpoint/2010/main" val="2026355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F0D9FE13-294F-4E9F-9964-242E14919F0A" descr="96290149-C477-4036-8A65-ECD52EB66D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703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dertitel 2"/>
          <p:cNvSpPr>
            <a:spLocks noGrp="1"/>
          </p:cNvSpPr>
          <p:nvPr>
            <p:ph type="subTitle" idx="1"/>
          </p:nvPr>
        </p:nvSpPr>
        <p:spPr>
          <a:xfrm>
            <a:off x="3440496" y="1854973"/>
            <a:ext cx="8037095" cy="1298754"/>
          </a:xfrm>
          <a:effectLst>
            <a:outerShdw blurRad="50800" dist="38100" dir="2700000" algn="tl" rotWithShape="0">
              <a:prstClr val="black">
                <a:alpha val="40000"/>
              </a:prstClr>
            </a:outerShdw>
          </a:effectLst>
        </p:spPr>
        <p:txBody>
          <a:bodyPr>
            <a:noAutofit/>
          </a:bodyPr>
          <a:lstStyle/>
          <a:p>
            <a:r>
              <a:rPr lang="da-DK" sz="8800" dirty="0" smtClean="0">
                <a:solidFill>
                  <a:srgbClr val="FFC000"/>
                </a:solidFill>
                <a:latin typeface="Bahnschrift" panose="020B0502040204020203" pitchFamily="34" charset="0"/>
              </a:rPr>
              <a:t>KOMBARDO-</a:t>
            </a:r>
          </a:p>
          <a:p>
            <a:r>
              <a:rPr lang="da-DK" sz="8800" dirty="0" smtClean="0">
                <a:solidFill>
                  <a:srgbClr val="FFC000"/>
                </a:solidFill>
                <a:latin typeface="Bahnschrift" panose="020B0502040204020203" pitchFamily="34" charset="0"/>
              </a:rPr>
              <a:t>Virtual reality i praksis </a:t>
            </a:r>
            <a:endParaRPr lang="da-DK" sz="8800" dirty="0">
              <a:solidFill>
                <a:srgbClr val="FFC000"/>
              </a:solidFill>
              <a:latin typeface="Bahnschrift" panose="020B0502040204020203" pitchFamily="34" charset="0"/>
            </a:endParaRPr>
          </a:p>
        </p:txBody>
      </p:sp>
    </p:spTree>
    <p:extLst>
      <p:ext uri="{BB962C8B-B14F-4D97-AF65-F5344CB8AC3E}">
        <p14:creationId xmlns:p14="http://schemas.microsoft.com/office/powerpoint/2010/main" val="1427201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pic>
        <p:nvPicPr>
          <p:cNvPr id="4" name="F0D9FE13-294F-4E9F-9964-242E14919F0A" descr="96290149-C477-4036-8A65-ECD52EB66D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703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a:xfrm>
            <a:off x="3881753" y="550637"/>
            <a:ext cx="73978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dirty="0" smtClean="0">
                <a:solidFill>
                  <a:srgbClr val="FFC000"/>
                </a:solidFill>
                <a:latin typeface="Bahnschrift" panose="020B0502040204020203" pitchFamily="34" charset="0"/>
              </a:rPr>
              <a:t>Hvad er vores erfaringer indtil videre med VR i HJV…?</a:t>
            </a:r>
            <a:endParaRPr lang="da-DK" b="1" dirty="0">
              <a:solidFill>
                <a:srgbClr val="FFC000"/>
              </a:solidFill>
              <a:latin typeface="Bahnschrift" panose="020B0502040204020203" pitchFamily="34" charset="0"/>
            </a:endParaRPr>
          </a:p>
        </p:txBody>
      </p:sp>
      <p:sp>
        <p:nvSpPr>
          <p:cNvPr id="6" name="Pladsholder til indhold 2"/>
          <p:cNvSpPr txBox="1">
            <a:spLocks/>
          </p:cNvSpPr>
          <p:nvPr/>
        </p:nvSpPr>
        <p:spPr>
          <a:xfrm>
            <a:off x="3881753" y="2055813"/>
            <a:ext cx="7891147" cy="4351338"/>
          </a:xfrm>
          <a:prstGeom prst="rect">
            <a:avLst/>
          </a:prstGeom>
          <a:noFill/>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da-DK" sz="1800" dirty="0" smtClean="0">
                <a:solidFill>
                  <a:srgbClr val="FFC000"/>
                </a:solidFill>
              </a:rPr>
              <a:t>Anvendelse af VR skal give mening – der skal være et behov!</a:t>
            </a:r>
            <a:endParaRPr lang="da-DK" sz="1800" dirty="0">
              <a:solidFill>
                <a:srgbClr val="FFC000"/>
              </a:solidFill>
            </a:endParaRPr>
          </a:p>
          <a:p>
            <a:pPr>
              <a:lnSpc>
                <a:spcPct val="100000"/>
              </a:lnSpc>
              <a:spcBef>
                <a:spcPts val="0"/>
              </a:spcBef>
              <a:spcAft>
                <a:spcPts val="600"/>
              </a:spcAft>
            </a:pPr>
            <a:r>
              <a:rPr lang="da-DK" sz="1800" dirty="0" smtClean="0">
                <a:solidFill>
                  <a:srgbClr val="FFC000"/>
                </a:solidFill>
              </a:rPr>
              <a:t>Yngre har lettere ved at ”være til stede” i VR – ældre har lidt svære ved ”at være til stede” i den virtuelle verden.</a:t>
            </a:r>
            <a:endParaRPr lang="da-DK" sz="1800" dirty="0">
              <a:solidFill>
                <a:srgbClr val="FFC000"/>
              </a:solidFill>
            </a:endParaRPr>
          </a:p>
          <a:p>
            <a:pPr>
              <a:lnSpc>
                <a:spcPct val="100000"/>
              </a:lnSpc>
              <a:spcBef>
                <a:spcPts val="0"/>
              </a:spcBef>
              <a:spcAft>
                <a:spcPts val="600"/>
              </a:spcAft>
            </a:pPr>
            <a:r>
              <a:rPr lang="da-DK" sz="1800" dirty="0" smtClean="0">
                <a:solidFill>
                  <a:srgbClr val="FFC000"/>
                </a:solidFill>
              </a:rPr>
              <a:t>Ældre ser et større behov og anvendelse – yngre er mere skeptiske.</a:t>
            </a:r>
            <a:endParaRPr lang="da-DK" sz="1800" dirty="0">
              <a:solidFill>
                <a:srgbClr val="FFC000"/>
              </a:solidFill>
            </a:endParaRPr>
          </a:p>
          <a:p>
            <a:pPr>
              <a:lnSpc>
                <a:spcPct val="100000"/>
              </a:lnSpc>
              <a:spcBef>
                <a:spcPts val="0"/>
              </a:spcBef>
              <a:spcAft>
                <a:spcPts val="600"/>
              </a:spcAft>
            </a:pPr>
            <a:r>
              <a:rPr lang="da-DK" sz="1800" dirty="0" smtClean="0">
                <a:solidFill>
                  <a:srgbClr val="FFC000"/>
                </a:solidFill>
              </a:rPr>
              <a:t>Søsyge!</a:t>
            </a:r>
            <a:endParaRPr lang="da-DK" sz="1800" dirty="0">
              <a:solidFill>
                <a:srgbClr val="FFC000"/>
              </a:solidFill>
            </a:endParaRPr>
          </a:p>
          <a:p>
            <a:pPr>
              <a:lnSpc>
                <a:spcPct val="100000"/>
              </a:lnSpc>
              <a:spcBef>
                <a:spcPts val="0"/>
              </a:spcBef>
              <a:spcAft>
                <a:spcPts val="600"/>
              </a:spcAft>
            </a:pPr>
            <a:r>
              <a:rPr lang="da-DK" sz="1800" dirty="0" smtClean="0">
                <a:solidFill>
                  <a:srgbClr val="FFC000"/>
                </a:solidFill>
              </a:rPr>
              <a:t>Organisationen er ikke klar – hvad er VR for et læringsobjekt?</a:t>
            </a:r>
            <a:endParaRPr lang="da-DK" sz="1800" dirty="0">
              <a:solidFill>
                <a:srgbClr val="FFC000"/>
              </a:solidFill>
            </a:endParaRPr>
          </a:p>
          <a:p>
            <a:pPr>
              <a:lnSpc>
                <a:spcPct val="100000"/>
              </a:lnSpc>
              <a:spcBef>
                <a:spcPts val="0"/>
              </a:spcBef>
              <a:spcAft>
                <a:spcPts val="600"/>
              </a:spcAft>
            </a:pPr>
            <a:r>
              <a:rPr lang="da-DK" sz="1800" dirty="0" smtClean="0">
                <a:solidFill>
                  <a:srgbClr val="FFC000"/>
                </a:solidFill>
              </a:rPr>
              <a:t>Dem der ikke har prøvet VR er imod – dem der har prøvet VR er for!</a:t>
            </a:r>
            <a:endParaRPr lang="da-DK" sz="1800" dirty="0">
              <a:solidFill>
                <a:srgbClr val="FFC000"/>
              </a:solidFill>
            </a:endParaRPr>
          </a:p>
          <a:p>
            <a:pPr>
              <a:lnSpc>
                <a:spcPct val="100000"/>
              </a:lnSpc>
              <a:spcBef>
                <a:spcPts val="0"/>
              </a:spcBef>
              <a:spcAft>
                <a:spcPts val="600"/>
              </a:spcAft>
            </a:pPr>
            <a:r>
              <a:rPr lang="da-DK" sz="1800" dirty="0" smtClean="0">
                <a:solidFill>
                  <a:srgbClr val="FFC000"/>
                </a:solidFill>
              </a:rPr>
              <a:t>Det tage tid at udvikle og koster mange penge – er der for store eller for små projekter?</a:t>
            </a:r>
            <a:endParaRPr lang="da-DK" sz="1800" dirty="0">
              <a:solidFill>
                <a:srgbClr val="FFC000"/>
              </a:solidFill>
            </a:endParaRPr>
          </a:p>
          <a:p>
            <a:pPr>
              <a:lnSpc>
                <a:spcPct val="100000"/>
              </a:lnSpc>
              <a:spcBef>
                <a:spcPts val="0"/>
              </a:spcBef>
              <a:spcAft>
                <a:spcPts val="600"/>
              </a:spcAft>
            </a:pPr>
            <a:r>
              <a:rPr lang="da-DK" sz="1800" dirty="0" smtClean="0">
                <a:solidFill>
                  <a:srgbClr val="FFC000"/>
                </a:solidFill>
              </a:rPr>
              <a:t>Stor erfaring accepterer lav grafisk detaljeringsgrad – Lille erfaring kræver større grafisk detaljeringsgrad. </a:t>
            </a:r>
          </a:p>
          <a:p>
            <a:pPr>
              <a:lnSpc>
                <a:spcPct val="100000"/>
              </a:lnSpc>
              <a:spcBef>
                <a:spcPts val="0"/>
              </a:spcBef>
              <a:spcAft>
                <a:spcPts val="600"/>
              </a:spcAft>
            </a:pPr>
            <a:r>
              <a:rPr lang="da-DK" sz="1800" dirty="0" smtClean="0">
                <a:solidFill>
                  <a:srgbClr val="FFC000"/>
                </a:solidFill>
              </a:rPr>
              <a:t>VR er medrivende og motiverende!</a:t>
            </a:r>
            <a:endParaRPr lang="da-DK" sz="1800" dirty="0">
              <a:solidFill>
                <a:srgbClr val="FFC000"/>
              </a:solidFill>
            </a:endParaRPr>
          </a:p>
          <a:p>
            <a:pPr marL="0" indent="0">
              <a:lnSpc>
                <a:spcPct val="100000"/>
              </a:lnSpc>
              <a:spcBef>
                <a:spcPts val="0"/>
              </a:spcBef>
              <a:spcAft>
                <a:spcPts val="600"/>
              </a:spcAft>
              <a:buNone/>
            </a:pPr>
            <a:r>
              <a:rPr lang="da-DK" sz="1800" dirty="0" smtClean="0">
                <a:solidFill>
                  <a:srgbClr val="FFC000"/>
                </a:solidFill>
                <a:sym typeface="Wingdings" panose="05000000000000000000" pitchFamily="2" charset="2"/>
              </a:rPr>
              <a:t> Vi er på nuværende tidspunkt ikke i stand til at evaluere på målepunkterne…</a:t>
            </a:r>
            <a:endParaRPr lang="da-DK" sz="1600" dirty="0" smtClean="0">
              <a:solidFill>
                <a:srgbClr val="FFC000"/>
              </a:solidFill>
            </a:endParaRPr>
          </a:p>
          <a:p>
            <a:endParaRPr lang="da-DK" sz="1800" dirty="0">
              <a:solidFill>
                <a:srgbClr val="FFC000"/>
              </a:solidFill>
            </a:endParaRPr>
          </a:p>
          <a:p>
            <a:endParaRPr lang="da-DK" sz="1800" dirty="0" smtClean="0">
              <a:solidFill>
                <a:srgbClr val="FFC000"/>
              </a:solidFill>
            </a:endParaRPr>
          </a:p>
          <a:p>
            <a:endParaRPr lang="da-DK" sz="1800" dirty="0">
              <a:solidFill>
                <a:srgbClr val="FFC000"/>
              </a:solidFill>
            </a:endParaRPr>
          </a:p>
          <a:p>
            <a:endParaRPr lang="da-DK" sz="1800" dirty="0">
              <a:solidFill>
                <a:srgbClr val="FFC000"/>
              </a:solidFill>
            </a:endParaRPr>
          </a:p>
        </p:txBody>
      </p:sp>
    </p:spTree>
    <p:extLst>
      <p:ext uri="{BB962C8B-B14F-4D97-AF65-F5344CB8AC3E}">
        <p14:creationId xmlns:p14="http://schemas.microsoft.com/office/powerpoint/2010/main" val="3426109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0D9FE13-294F-4E9F-9964-242E14919F0A" descr="96290149-C477-4036-8A65-ECD52EB66D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703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806687" y="1084918"/>
            <a:ext cx="7487478" cy="1325563"/>
          </a:xfrm>
        </p:spPr>
        <p:txBody>
          <a:bodyPr>
            <a:normAutofit fontScale="90000"/>
          </a:bodyPr>
          <a:lstStyle/>
          <a:p>
            <a:r>
              <a:rPr lang="da-DK" b="1" dirty="0">
                <a:solidFill>
                  <a:srgbClr val="FFC000"/>
                </a:solidFill>
                <a:latin typeface="Bahnschrift" panose="020B0502040204020203" pitchFamily="34" charset="0"/>
              </a:rPr>
              <a:t>Hvordan ser vi fremtiden for VR som en del af læringsmiljøet </a:t>
            </a:r>
            <a:r>
              <a:rPr lang="da-DK" b="1" dirty="0" smtClean="0">
                <a:solidFill>
                  <a:srgbClr val="FFC000"/>
                </a:solidFill>
                <a:latin typeface="Bahnschrift" panose="020B0502040204020203" pitchFamily="34" charset="0"/>
              </a:rPr>
              <a:t>i HJV…? </a:t>
            </a:r>
            <a:r>
              <a:rPr lang="da-DK" b="1" dirty="0">
                <a:solidFill>
                  <a:srgbClr val="FFC000"/>
                </a:solidFill>
                <a:latin typeface="Bahnschrift" panose="020B0502040204020203" pitchFamily="34" charset="0"/>
              </a:rPr>
              <a:t/>
            </a:r>
            <a:br>
              <a:rPr lang="da-DK" b="1" dirty="0">
                <a:solidFill>
                  <a:srgbClr val="FFC000"/>
                </a:solidFill>
                <a:latin typeface="Bahnschrift" panose="020B0502040204020203" pitchFamily="34" charset="0"/>
              </a:rPr>
            </a:br>
            <a:endParaRPr lang="da-DK" b="1" dirty="0">
              <a:solidFill>
                <a:srgbClr val="FFC000"/>
              </a:solidFill>
              <a:latin typeface="Bahnschrift" panose="020B0502040204020203" pitchFamily="34" charset="0"/>
            </a:endParaRPr>
          </a:p>
        </p:txBody>
      </p:sp>
      <p:sp>
        <p:nvSpPr>
          <p:cNvPr id="3" name="Pladsholder til indhold 2"/>
          <p:cNvSpPr>
            <a:spLocks noGrp="1"/>
          </p:cNvSpPr>
          <p:nvPr>
            <p:ph idx="1"/>
          </p:nvPr>
        </p:nvSpPr>
        <p:spPr>
          <a:xfrm>
            <a:off x="3948258" y="2410481"/>
            <a:ext cx="7487478" cy="4351338"/>
          </a:xfrm>
        </p:spPr>
        <p:txBody>
          <a:bodyPr>
            <a:normAutofit fontScale="92500" lnSpcReduction="10000"/>
          </a:bodyPr>
          <a:lstStyle/>
          <a:p>
            <a:r>
              <a:rPr lang="da-DK" dirty="0" smtClean="0">
                <a:solidFill>
                  <a:srgbClr val="FFC000"/>
                </a:solidFill>
                <a:latin typeface="Bahnschrift" panose="020B0502040204020203" pitchFamily="34" charset="0"/>
              </a:rPr>
              <a:t>Det skal være mere tydeligt hvad Forsvaret vil med simulation og understøtte det hele vejen igennem systemet.</a:t>
            </a:r>
          </a:p>
          <a:p>
            <a:endParaRPr lang="da-DK" dirty="0" smtClean="0">
              <a:solidFill>
                <a:srgbClr val="FFC000"/>
              </a:solidFill>
              <a:latin typeface="Bahnschrift" panose="020B0502040204020203" pitchFamily="34" charset="0"/>
            </a:endParaRPr>
          </a:p>
          <a:p>
            <a:r>
              <a:rPr lang="da-DK" dirty="0">
                <a:solidFill>
                  <a:srgbClr val="FFC000"/>
                </a:solidFill>
                <a:latin typeface="Bahnschrift" panose="020B0502040204020203" pitchFamily="34" charset="0"/>
              </a:rPr>
              <a:t>Der skal prioriteres økonomi til udvikling</a:t>
            </a:r>
            <a:r>
              <a:rPr lang="da-DK" dirty="0" smtClean="0">
                <a:solidFill>
                  <a:srgbClr val="FFC000"/>
                </a:solidFill>
                <a:latin typeface="Bahnschrift" panose="020B0502040204020203" pitchFamily="34" charset="0"/>
              </a:rPr>
              <a:t>.</a:t>
            </a:r>
          </a:p>
          <a:p>
            <a:endParaRPr lang="da-DK" dirty="0">
              <a:solidFill>
                <a:srgbClr val="FFC000"/>
              </a:solidFill>
              <a:latin typeface="Bahnschrift" panose="020B0502040204020203" pitchFamily="34" charset="0"/>
            </a:endParaRPr>
          </a:p>
          <a:p>
            <a:r>
              <a:rPr lang="da-DK" dirty="0" smtClean="0">
                <a:solidFill>
                  <a:srgbClr val="FFC000"/>
                </a:solidFill>
                <a:latin typeface="Bahnschrift" panose="020B0502040204020203" pitchFamily="34" charset="0"/>
              </a:rPr>
              <a:t>Anderkende VR som et læringsobjekt på lige fod med alle andre objekter.</a:t>
            </a:r>
          </a:p>
          <a:p>
            <a:pPr marL="0" indent="0">
              <a:buNone/>
            </a:pPr>
            <a:endParaRPr lang="da-DK" dirty="0" smtClean="0">
              <a:solidFill>
                <a:srgbClr val="FFC000"/>
              </a:solidFill>
              <a:latin typeface="Bahnschrift" panose="020B0502040204020203" pitchFamily="34" charset="0"/>
            </a:endParaRPr>
          </a:p>
          <a:p>
            <a:r>
              <a:rPr lang="da-DK" dirty="0" smtClean="0">
                <a:solidFill>
                  <a:srgbClr val="FFC000"/>
                </a:solidFill>
                <a:latin typeface="Bahnschrift" panose="020B0502040204020203" pitchFamily="34" charset="0"/>
              </a:rPr>
              <a:t>Der er behov for nogle gode eksempler der kan vise vejen.</a:t>
            </a:r>
          </a:p>
          <a:p>
            <a:endParaRPr lang="da-DK" dirty="0">
              <a:solidFill>
                <a:srgbClr val="FFC000"/>
              </a:solidFill>
              <a:latin typeface="Bahnschrift" panose="020B0502040204020203" pitchFamily="34" charset="0"/>
            </a:endParaRPr>
          </a:p>
        </p:txBody>
      </p:sp>
    </p:spTree>
    <p:extLst>
      <p:ext uri="{BB962C8B-B14F-4D97-AF65-F5344CB8AC3E}">
        <p14:creationId xmlns:p14="http://schemas.microsoft.com/office/powerpoint/2010/main" val="1586816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Bahnschrift" panose="020B0502040204020203" pitchFamily="34" charset="0"/>
              </a:rPr>
              <a:t>Vi er en skole – hvordan gør vi VR pædagogisk korrekt…?</a:t>
            </a:r>
            <a:endParaRPr lang="da-DK" dirty="0">
              <a:latin typeface="Bahnschrift" panose="020B0502040204020203" pitchFamily="34" charset="0"/>
            </a:endParaRPr>
          </a:p>
        </p:txBody>
      </p:sp>
      <p:pic>
        <p:nvPicPr>
          <p:cNvPr id="41" name="F0D9FE13-294F-4E9F-9964-242E14919F0A" descr="96290149-C477-4036-8A65-ECD52EB66D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703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le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5094" y="4175742"/>
            <a:ext cx="4721706" cy="2655960"/>
          </a:xfrm>
          <a:prstGeom prst="rect">
            <a:avLst/>
          </a:prstGeom>
          <a:effectLst>
            <a:outerShdw blurRad="50800" dist="38100" dir="2700000" algn="tl" rotWithShape="0">
              <a:prstClr val="black">
                <a:alpha val="40000"/>
              </a:prstClr>
            </a:outerShdw>
          </a:effectLst>
        </p:spPr>
      </p:pic>
      <p:sp>
        <p:nvSpPr>
          <p:cNvPr id="42" name="Titel 1"/>
          <p:cNvSpPr txBox="1">
            <a:spLocks/>
          </p:cNvSpPr>
          <p:nvPr/>
        </p:nvSpPr>
        <p:spPr>
          <a:xfrm>
            <a:off x="3846651" y="283634"/>
            <a:ext cx="73978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dirty="0" smtClean="0">
                <a:solidFill>
                  <a:srgbClr val="FFC000"/>
                </a:solidFill>
                <a:latin typeface="Bahnschrift" panose="020B0502040204020203" pitchFamily="34" charset="0"/>
              </a:rPr>
              <a:t>Nu er det jeres tur…</a:t>
            </a:r>
            <a:endParaRPr lang="da-DK" b="1" dirty="0">
              <a:solidFill>
                <a:srgbClr val="FFC000"/>
              </a:solidFill>
              <a:latin typeface="Bahnschrift" panose="020B0502040204020203" pitchFamily="34" charset="0"/>
            </a:endParaRPr>
          </a:p>
        </p:txBody>
      </p:sp>
      <p:pic>
        <p:nvPicPr>
          <p:cNvPr id="4" name="Billed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5094" y="1438291"/>
            <a:ext cx="4721706" cy="2655960"/>
          </a:xfrm>
          <a:prstGeom prst="rect">
            <a:avLst/>
          </a:prstGeom>
          <a:effectLst>
            <a:outerShdw blurRad="50800" dist="38100" dir="2700000" algn="tl" rotWithShape="0">
              <a:prstClr val="black">
                <a:alpha val="40000"/>
              </a:prstClr>
            </a:outerShdw>
          </a:effectLst>
        </p:spPr>
      </p:pic>
      <p:pic>
        <p:nvPicPr>
          <p:cNvPr id="3" name="Billed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9708" y="2763854"/>
            <a:ext cx="4399501" cy="264474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0691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0D9FE13-294F-4E9F-9964-242E14919F0A" descr="96290149-C477-4036-8A65-ECD52EB66D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703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878978" y="337431"/>
            <a:ext cx="8158213" cy="1325563"/>
          </a:xfrm>
          <a:noFill/>
          <a:effectLst>
            <a:outerShdw blurRad="50800" dist="38100" dir="2700000" algn="tl" rotWithShape="0">
              <a:prstClr val="black">
                <a:alpha val="40000"/>
              </a:prstClr>
            </a:outerShdw>
          </a:effectLst>
        </p:spPr>
        <p:txBody>
          <a:bodyPr/>
          <a:lstStyle/>
          <a:p>
            <a:r>
              <a:rPr lang="da-DK" b="1" dirty="0" smtClean="0">
                <a:solidFill>
                  <a:srgbClr val="FFC000"/>
                </a:solidFill>
                <a:latin typeface="Bahnschrift" panose="020B0502040204020203" pitchFamily="34" charset="0"/>
              </a:rPr>
              <a:t>Indledning</a:t>
            </a:r>
            <a:endParaRPr lang="da-DK" b="1" dirty="0">
              <a:solidFill>
                <a:srgbClr val="FFC000"/>
              </a:solidFill>
              <a:latin typeface="Bahnschrift" panose="020B0502040204020203" pitchFamily="34" charset="0"/>
            </a:endParaRPr>
          </a:p>
        </p:txBody>
      </p:sp>
      <p:pic>
        <p:nvPicPr>
          <p:cNvPr id="8" name="Billede 7"/>
          <p:cNvPicPr>
            <a:picLocks noChangeAspect="1"/>
          </p:cNvPicPr>
          <p:nvPr/>
        </p:nvPicPr>
        <p:blipFill rotWithShape="1">
          <a:blip r:embed="rId4">
            <a:extLst>
              <a:ext uri="{28A0092B-C50C-407E-A947-70E740481C1C}">
                <a14:useLocalDpi xmlns:a14="http://schemas.microsoft.com/office/drawing/2010/main" val="0"/>
              </a:ext>
            </a:extLst>
          </a:blip>
          <a:srcRect l="15804"/>
          <a:stretch/>
        </p:blipFill>
        <p:spPr>
          <a:xfrm>
            <a:off x="206478" y="1435510"/>
            <a:ext cx="5080991" cy="33526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Bille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435510"/>
            <a:ext cx="5684611" cy="33526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Højrepil 9"/>
          <p:cNvSpPr/>
          <p:nvPr/>
        </p:nvSpPr>
        <p:spPr>
          <a:xfrm>
            <a:off x="5493947" y="2762775"/>
            <a:ext cx="265471" cy="69809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ulær billedforklaring 11"/>
          <p:cNvSpPr/>
          <p:nvPr/>
        </p:nvSpPr>
        <p:spPr>
          <a:xfrm>
            <a:off x="2025445" y="5417574"/>
            <a:ext cx="3262024" cy="1238865"/>
          </a:xfrm>
          <a:prstGeom prst="wedgeRectCallout">
            <a:avLst>
              <a:gd name="adj1" fmla="val -22641"/>
              <a:gd name="adj2" fmla="val -1589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1"/>
                </a:solidFill>
                <a:latin typeface="Bahnschrift" panose="020B0502040204020203" pitchFamily="34" charset="0"/>
              </a:rPr>
              <a:t>Unge mand….</a:t>
            </a:r>
            <a:br>
              <a:rPr lang="da-DK" dirty="0" smtClean="0">
                <a:solidFill>
                  <a:schemeClr val="tx1"/>
                </a:solidFill>
                <a:latin typeface="Bahnschrift" panose="020B0502040204020203" pitchFamily="34" charset="0"/>
              </a:rPr>
            </a:br>
            <a:r>
              <a:rPr lang="da-DK" dirty="0" smtClean="0">
                <a:solidFill>
                  <a:schemeClr val="tx1"/>
                </a:solidFill>
                <a:latin typeface="Bahnschrift" panose="020B0502040204020203" pitchFamily="34" charset="0"/>
              </a:rPr>
              <a:t>Vi foretager os intet – </a:t>
            </a:r>
            <a:br>
              <a:rPr lang="da-DK" dirty="0" smtClean="0">
                <a:solidFill>
                  <a:schemeClr val="tx1"/>
                </a:solidFill>
                <a:latin typeface="Bahnschrift" panose="020B0502040204020203" pitchFamily="34" charset="0"/>
              </a:rPr>
            </a:br>
            <a:r>
              <a:rPr lang="da-DK" dirty="0" smtClean="0">
                <a:solidFill>
                  <a:schemeClr val="tx1"/>
                </a:solidFill>
                <a:latin typeface="Bahnschrift" panose="020B0502040204020203" pitchFamily="34" charset="0"/>
              </a:rPr>
              <a:t>ABSOLUT intet!</a:t>
            </a:r>
            <a:endParaRPr lang="da-DK" dirty="0">
              <a:solidFill>
                <a:schemeClr val="tx1"/>
              </a:solidFill>
              <a:latin typeface="Bahnschrift" panose="020B0502040204020203" pitchFamily="34" charset="0"/>
            </a:endParaRPr>
          </a:p>
        </p:txBody>
      </p:sp>
      <p:sp>
        <p:nvSpPr>
          <p:cNvPr id="13" name="Rektangulær billedforklaring 12"/>
          <p:cNvSpPr/>
          <p:nvPr/>
        </p:nvSpPr>
        <p:spPr>
          <a:xfrm>
            <a:off x="8224684" y="5417574"/>
            <a:ext cx="3262024" cy="1238865"/>
          </a:xfrm>
          <a:prstGeom prst="wedgeRectCallout">
            <a:avLst>
              <a:gd name="adj1" fmla="val -22641"/>
              <a:gd name="adj2" fmla="val -1589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1"/>
                </a:solidFill>
                <a:latin typeface="Bahnschrift" panose="020B0502040204020203" pitchFamily="34" charset="0"/>
              </a:rPr>
              <a:t>Det har ministerens allerhøjeste bevågenhed!</a:t>
            </a:r>
            <a:endParaRPr lang="da-DK" dirty="0">
              <a:solidFill>
                <a:schemeClr val="tx1"/>
              </a:solidFill>
              <a:latin typeface="Bahnschrift" panose="020B0502040204020203" pitchFamily="34" charset="0"/>
            </a:endParaRPr>
          </a:p>
        </p:txBody>
      </p:sp>
    </p:spTree>
    <p:extLst>
      <p:ext uri="{BB962C8B-B14F-4D97-AF65-F5344CB8AC3E}">
        <p14:creationId xmlns:p14="http://schemas.microsoft.com/office/powerpoint/2010/main" val="566844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0D9FE13-294F-4E9F-9964-242E14919F0A" descr="96290149-C477-4036-8A65-ECD52EB66D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703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878978" y="337431"/>
            <a:ext cx="8158213" cy="1325563"/>
          </a:xfrm>
          <a:noFill/>
          <a:effectLst>
            <a:outerShdw blurRad="50800" dist="38100" dir="2700000" algn="tl" rotWithShape="0">
              <a:prstClr val="black">
                <a:alpha val="40000"/>
              </a:prstClr>
            </a:outerShdw>
          </a:effectLst>
        </p:spPr>
        <p:txBody>
          <a:bodyPr/>
          <a:lstStyle/>
          <a:p>
            <a:r>
              <a:rPr lang="da-DK" b="1" dirty="0" smtClean="0">
                <a:solidFill>
                  <a:srgbClr val="FFC000"/>
                </a:solidFill>
                <a:latin typeface="Bahnschrift" panose="020B0502040204020203" pitchFamily="34" charset="0"/>
              </a:rPr>
              <a:t>Formålet med briefingen er at…</a:t>
            </a:r>
            <a:endParaRPr lang="da-DK" b="1" dirty="0">
              <a:solidFill>
                <a:srgbClr val="FFC000"/>
              </a:solidFill>
              <a:latin typeface="Bahnschrift" panose="020B0502040204020203" pitchFamily="34" charset="0"/>
            </a:endParaRPr>
          </a:p>
        </p:txBody>
      </p:sp>
      <p:sp>
        <p:nvSpPr>
          <p:cNvPr id="3" name="Pladsholder til indhold 2"/>
          <p:cNvSpPr>
            <a:spLocks noGrp="1"/>
          </p:cNvSpPr>
          <p:nvPr>
            <p:ph idx="1"/>
          </p:nvPr>
        </p:nvSpPr>
        <p:spPr>
          <a:xfrm>
            <a:off x="3955980" y="1987136"/>
            <a:ext cx="8081211" cy="4042612"/>
          </a:xfrm>
          <a:effectLst>
            <a:outerShdw blurRad="50800" dist="38100" dir="2700000" algn="tl" rotWithShape="0">
              <a:prstClr val="black">
                <a:alpha val="40000"/>
              </a:prstClr>
            </a:outerShdw>
          </a:effectLst>
        </p:spPr>
        <p:txBody>
          <a:bodyPr>
            <a:normAutofit fontScale="85000" lnSpcReduction="20000"/>
          </a:bodyPr>
          <a:lstStyle/>
          <a:p>
            <a:pPr marL="0" indent="0">
              <a:lnSpc>
                <a:spcPct val="150000"/>
              </a:lnSpc>
              <a:buNone/>
            </a:pPr>
            <a:r>
              <a:rPr lang="da-DK" dirty="0" smtClean="0">
                <a:solidFill>
                  <a:srgbClr val="FFC000"/>
                </a:solidFill>
                <a:latin typeface="Bahnschrift" panose="020B0502040204020203" pitchFamily="34" charset="0"/>
              </a:rPr>
              <a:t>Give et bud på </a:t>
            </a:r>
            <a:r>
              <a:rPr lang="da-DK" dirty="0" err="1" smtClean="0">
                <a:solidFill>
                  <a:srgbClr val="FFC000"/>
                </a:solidFill>
                <a:latin typeface="Bahnschrift" panose="020B0502040204020203" pitchFamily="34" charset="0"/>
              </a:rPr>
              <a:t>best</a:t>
            </a:r>
            <a:r>
              <a:rPr lang="da-DK" dirty="0" smtClean="0">
                <a:solidFill>
                  <a:srgbClr val="FFC000"/>
                </a:solidFill>
                <a:latin typeface="Bahnschrift" panose="020B0502040204020203" pitchFamily="34" charset="0"/>
              </a:rPr>
              <a:t> </a:t>
            </a:r>
            <a:r>
              <a:rPr lang="da-DK" dirty="0" err="1" smtClean="0">
                <a:solidFill>
                  <a:srgbClr val="FFC000"/>
                </a:solidFill>
                <a:latin typeface="Bahnschrift" panose="020B0502040204020203" pitchFamily="34" charset="0"/>
              </a:rPr>
              <a:t>practice</a:t>
            </a:r>
            <a:r>
              <a:rPr lang="da-DK" dirty="0" smtClean="0">
                <a:solidFill>
                  <a:srgbClr val="FFC000"/>
                </a:solidFill>
                <a:latin typeface="Bahnschrift" panose="020B0502040204020203" pitchFamily="34" charset="0"/>
              </a:rPr>
              <a:t> i relation til følgende emner:</a:t>
            </a:r>
          </a:p>
          <a:p>
            <a:pPr>
              <a:lnSpc>
                <a:spcPct val="150000"/>
              </a:lnSpc>
            </a:pPr>
            <a:r>
              <a:rPr lang="da-DK" dirty="0" smtClean="0">
                <a:solidFill>
                  <a:srgbClr val="FFC000"/>
                </a:solidFill>
                <a:latin typeface="Bahnschrift" panose="020B0502040204020203" pitchFamily="34" charset="0"/>
              </a:rPr>
              <a:t>Hvordan kom vi i gang med VR?</a:t>
            </a:r>
          </a:p>
          <a:p>
            <a:pPr>
              <a:lnSpc>
                <a:spcPct val="150000"/>
              </a:lnSpc>
            </a:pPr>
            <a:r>
              <a:rPr lang="da-DK" dirty="0" smtClean="0">
                <a:solidFill>
                  <a:srgbClr val="FFC000"/>
                </a:solidFill>
                <a:latin typeface="Bahnschrift" panose="020B0502040204020203" pitchFamily="34" charset="0"/>
              </a:rPr>
              <a:t>Hvordan kom vi fra tanker til handling?</a:t>
            </a:r>
          </a:p>
          <a:p>
            <a:pPr>
              <a:lnSpc>
                <a:spcPct val="150000"/>
              </a:lnSpc>
            </a:pPr>
            <a:r>
              <a:rPr lang="da-DK" dirty="0" smtClean="0">
                <a:solidFill>
                  <a:srgbClr val="FFC000"/>
                </a:solidFill>
                <a:latin typeface="Bahnschrift" panose="020B0502040204020203" pitchFamily="34" charset="0"/>
              </a:rPr>
              <a:t>Hvordan har vi opbygget VR pilotprojektet og simulatoren ?</a:t>
            </a:r>
          </a:p>
          <a:p>
            <a:pPr>
              <a:lnSpc>
                <a:spcPct val="150000"/>
              </a:lnSpc>
            </a:pPr>
            <a:r>
              <a:rPr lang="da-DK" dirty="0" smtClean="0">
                <a:solidFill>
                  <a:srgbClr val="FFC000"/>
                </a:solidFill>
                <a:latin typeface="Bahnschrift" panose="020B0502040204020203" pitchFamily="34" charset="0"/>
              </a:rPr>
              <a:t>Hvordan ser vi fremtiden for VR som en del af læringsmiljøet i? </a:t>
            </a:r>
          </a:p>
          <a:p>
            <a:endParaRPr lang="da-DK" dirty="0">
              <a:solidFill>
                <a:srgbClr val="FFC000"/>
              </a:solidFill>
              <a:latin typeface="Bahnschrift" panose="020B0502040204020203" pitchFamily="34" charset="0"/>
            </a:endParaRPr>
          </a:p>
        </p:txBody>
      </p:sp>
    </p:spTree>
    <p:extLst>
      <p:ext uri="{BB962C8B-B14F-4D97-AF65-F5344CB8AC3E}">
        <p14:creationId xmlns:p14="http://schemas.microsoft.com/office/powerpoint/2010/main" val="1728882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F0D9FE13-294F-4E9F-9964-242E14919F0A" descr="96290149-C477-4036-8A65-ECD52EB66D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703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932776" y="425323"/>
            <a:ext cx="8884116" cy="1003417"/>
          </a:xfrm>
          <a:effectLst>
            <a:outerShdw blurRad="50800" dist="38100" dir="2700000" algn="tl" rotWithShape="0">
              <a:prstClr val="black">
                <a:alpha val="40000"/>
              </a:prstClr>
            </a:outerShdw>
          </a:effectLst>
        </p:spPr>
        <p:txBody>
          <a:bodyPr>
            <a:normAutofit/>
          </a:bodyPr>
          <a:lstStyle/>
          <a:p>
            <a:r>
              <a:rPr lang="da-DK" b="1" dirty="0" smtClean="0">
                <a:solidFill>
                  <a:srgbClr val="FFC000"/>
                </a:solidFill>
                <a:latin typeface="Bahnschrift" panose="020B0502040204020203" pitchFamily="34" charset="0"/>
              </a:rPr>
              <a:t>Men først og fremmest…</a:t>
            </a:r>
            <a:endParaRPr lang="da-DK" b="1" dirty="0">
              <a:solidFill>
                <a:srgbClr val="FFC000"/>
              </a:solidFill>
              <a:latin typeface="Bahnschrift" panose="020B0502040204020203" pitchFamily="34" charset="0"/>
            </a:endParaRPr>
          </a:p>
        </p:txBody>
      </p:sp>
      <p:sp>
        <p:nvSpPr>
          <p:cNvPr id="3" name="Pladsholder til indhold 2"/>
          <p:cNvSpPr>
            <a:spLocks noGrp="1"/>
          </p:cNvSpPr>
          <p:nvPr>
            <p:ph idx="1"/>
          </p:nvPr>
        </p:nvSpPr>
        <p:spPr>
          <a:xfrm>
            <a:off x="3932775" y="1854063"/>
            <a:ext cx="8884117" cy="2397636"/>
          </a:xfrm>
          <a:effectLst>
            <a:outerShdw blurRad="50800" dist="38100" dir="2700000" algn="tl" rotWithShape="0">
              <a:prstClr val="black">
                <a:alpha val="40000"/>
              </a:prstClr>
            </a:outerShdw>
          </a:effectLst>
        </p:spPr>
        <p:txBody>
          <a:bodyPr>
            <a:normAutofit fontScale="70000" lnSpcReduction="20000"/>
          </a:bodyPr>
          <a:lstStyle/>
          <a:p>
            <a:pPr marL="0" indent="0">
              <a:buNone/>
            </a:pPr>
            <a:r>
              <a:rPr lang="da-DK" sz="3600" dirty="0" smtClean="0">
                <a:solidFill>
                  <a:srgbClr val="FFC000"/>
                </a:solidFill>
                <a:latin typeface="Bahnschrift" panose="020B0502040204020203" pitchFamily="34" charset="0"/>
              </a:rPr>
              <a:t>Hvorfor Virtual Reality på Hjemmeværnsskolen?</a:t>
            </a:r>
          </a:p>
          <a:p>
            <a:pPr>
              <a:lnSpc>
                <a:spcPct val="200000"/>
              </a:lnSpc>
            </a:pPr>
            <a:r>
              <a:rPr lang="da-DK" dirty="0" smtClean="0">
                <a:solidFill>
                  <a:srgbClr val="FFC000"/>
                </a:solidFill>
                <a:latin typeface="Bahnschrift" panose="020B0502040204020203" pitchFamily="34" charset="0"/>
              </a:rPr>
              <a:t>Motiverende uddannelser der anvender den rådige teknologi.</a:t>
            </a:r>
          </a:p>
          <a:p>
            <a:pPr>
              <a:lnSpc>
                <a:spcPct val="200000"/>
              </a:lnSpc>
            </a:pPr>
            <a:r>
              <a:rPr lang="da-DK" dirty="0" smtClean="0">
                <a:solidFill>
                  <a:srgbClr val="FFC000"/>
                </a:solidFill>
                <a:latin typeface="Bahnschrift" panose="020B0502040204020203" pitchFamily="34" charset="0"/>
              </a:rPr>
              <a:t>Udnyttelse af ”uddannelsestiden” før, under og efter et kursus.</a:t>
            </a:r>
          </a:p>
          <a:p>
            <a:pPr>
              <a:lnSpc>
                <a:spcPct val="200000"/>
              </a:lnSpc>
            </a:pPr>
            <a:r>
              <a:rPr lang="da-DK" dirty="0" smtClean="0">
                <a:solidFill>
                  <a:srgbClr val="FFC000"/>
                </a:solidFill>
                <a:latin typeface="Bahnschrift" panose="020B0502040204020203" pitchFamily="34" charset="0"/>
              </a:rPr>
              <a:t>Mulighed for større uddannelseseffekt inden for samme tidsramme. </a:t>
            </a:r>
          </a:p>
          <a:p>
            <a:endParaRPr lang="da-DK" dirty="0" smtClean="0">
              <a:solidFill>
                <a:srgbClr val="FFC000"/>
              </a:solidFill>
              <a:latin typeface="Bahnschrift" panose="020B0502040204020203" pitchFamily="34" charset="0"/>
            </a:endParaRPr>
          </a:p>
          <a:p>
            <a:endParaRPr lang="da-DK" dirty="0">
              <a:solidFill>
                <a:srgbClr val="FFC000"/>
              </a:solidFill>
              <a:latin typeface="Bahnschrift" panose="020B0502040204020203" pitchFamily="34" charset="0"/>
            </a:endParaRPr>
          </a:p>
        </p:txBody>
      </p:sp>
      <p:sp>
        <p:nvSpPr>
          <p:cNvPr id="7" name="Undertitel 2"/>
          <p:cNvSpPr txBox="1">
            <a:spLocks/>
          </p:cNvSpPr>
          <p:nvPr/>
        </p:nvSpPr>
        <p:spPr>
          <a:xfrm>
            <a:off x="4735902" y="5005137"/>
            <a:ext cx="2292675" cy="1684421"/>
          </a:xfrm>
          <a:prstGeom prst="rect">
            <a:avLst/>
          </a:prstGeom>
          <a:solidFill>
            <a:srgbClr val="FFC000"/>
          </a:solidFill>
          <a:ln>
            <a:solidFill>
              <a:schemeClr val="tx1"/>
            </a:solidFill>
          </a:ln>
          <a:effectLst>
            <a:outerShdw blurRad="50800" dist="38100" dir="2700000" algn="tl" rotWithShape="0">
              <a:prstClr val="black">
                <a:alpha val="40000"/>
              </a:prstClr>
            </a:outerShdw>
          </a:effectLst>
        </p:spPr>
        <p:txBody>
          <a:bodyPr vert="horz" lIns="51435" tIns="25718" rIns="51435" bIns="25718"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a-DK" sz="1000" b="1" dirty="0" smtClean="0"/>
          </a:p>
          <a:p>
            <a:r>
              <a:rPr lang="da-DK" sz="2000" b="1" dirty="0" smtClean="0"/>
              <a:t>Motiverende læring</a:t>
            </a:r>
          </a:p>
          <a:p>
            <a:r>
              <a:rPr lang="da-DK" sz="1000" b="1" dirty="0" smtClean="0"/>
              <a:t>VR giver mulighed for at blande teori og praksis i en virtuel verden hvor teori bliver afprøvet igennem en motiverende læringsaktivet.  </a:t>
            </a:r>
            <a:endParaRPr lang="da-DK" sz="1000" b="1" dirty="0"/>
          </a:p>
        </p:txBody>
      </p:sp>
      <p:sp>
        <p:nvSpPr>
          <p:cNvPr id="8" name="Undertitel 2"/>
          <p:cNvSpPr txBox="1">
            <a:spLocks/>
          </p:cNvSpPr>
          <p:nvPr/>
        </p:nvSpPr>
        <p:spPr>
          <a:xfrm>
            <a:off x="9721092" y="5005138"/>
            <a:ext cx="2292675" cy="1684420"/>
          </a:xfrm>
          <a:prstGeom prst="rect">
            <a:avLst/>
          </a:prstGeom>
          <a:solidFill>
            <a:srgbClr val="FFC000"/>
          </a:solidFill>
          <a:ln>
            <a:solidFill>
              <a:schemeClr val="tx1"/>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a-DK" sz="1000" b="1" dirty="0" smtClean="0"/>
          </a:p>
          <a:p>
            <a:pPr marL="0" indent="0" algn="ctr">
              <a:buNone/>
            </a:pPr>
            <a:r>
              <a:rPr lang="da-DK" sz="2000" b="1" dirty="0" smtClean="0"/>
              <a:t>Praksisnær læring</a:t>
            </a:r>
          </a:p>
          <a:p>
            <a:pPr marL="0" indent="0">
              <a:buNone/>
            </a:pPr>
            <a:r>
              <a:rPr lang="da-DK" sz="1000" b="1" dirty="0" smtClean="0"/>
              <a:t>VR giver mulighed for at træne praktisk i realistiske scenarier i et virtuelt miljø. </a:t>
            </a:r>
          </a:p>
          <a:p>
            <a:endParaRPr lang="da-DK" sz="1600" b="1" dirty="0"/>
          </a:p>
        </p:txBody>
      </p:sp>
      <p:sp>
        <p:nvSpPr>
          <p:cNvPr id="9" name="Undertitel 2"/>
          <p:cNvSpPr txBox="1">
            <a:spLocks/>
          </p:cNvSpPr>
          <p:nvPr/>
        </p:nvSpPr>
        <p:spPr>
          <a:xfrm>
            <a:off x="7228497" y="5005137"/>
            <a:ext cx="2292675" cy="1684421"/>
          </a:xfrm>
          <a:prstGeom prst="rect">
            <a:avLst/>
          </a:prstGeom>
          <a:solidFill>
            <a:srgbClr val="FFC000"/>
          </a:solidFill>
          <a:ln>
            <a:solidFill>
              <a:schemeClr val="tx1"/>
            </a:solidFill>
          </a:ln>
          <a:effectLst>
            <a:outerShdw blurRad="50800" dist="38100" dir="2700000" algn="tl" rotWithShape="0">
              <a:prstClr val="black">
                <a:alpha val="40000"/>
              </a:prstClr>
            </a:outerShdw>
          </a:effectLst>
        </p:spPr>
        <p:txBody>
          <a:bodyPr vert="horz" lIns="51435" tIns="25718" rIns="51435" bIns="25718"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a-DK" sz="1000" b="1" dirty="0" smtClean="0"/>
          </a:p>
          <a:p>
            <a:r>
              <a:rPr lang="da-DK" sz="2000" b="1" dirty="0" err="1" smtClean="0"/>
              <a:t>Risiko-fri</a:t>
            </a:r>
            <a:r>
              <a:rPr lang="da-DK" sz="2000" b="1" dirty="0" smtClean="0"/>
              <a:t> </a:t>
            </a:r>
            <a:r>
              <a:rPr lang="da-DK" sz="2000" b="1" dirty="0"/>
              <a:t>læring</a:t>
            </a:r>
          </a:p>
          <a:p>
            <a:r>
              <a:rPr lang="da-DK" sz="1000" b="1" dirty="0"/>
              <a:t>VR giver mulighed for at træne virtuelt med materiel og i scenarier som kan være forbundet med risici.</a:t>
            </a:r>
          </a:p>
        </p:txBody>
      </p:sp>
      <p:sp>
        <p:nvSpPr>
          <p:cNvPr id="10" name="Undertitel 2"/>
          <p:cNvSpPr txBox="1">
            <a:spLocks/>
          </p:cNvSpPr>
          <p:nvPr/>
        </p:nvSpPr>
        <p:spPr>
          <a:xfrm>
            <a:off x="2264995" y="5005137"/>
            <a:ext cx="2292675" cy="1684421"/>
          </a:xfrm>
          <a:prstGeom prst="rect">
            <a:avLst/>
          </a:prstGeom>
          <a:solidFill>
            <a:srgbClr val="FFC000"/>
          </a:solidFill>
          <a:ln>
            <a:solidFill>
              <a:schemeClr val="tx1"/>
            </a:solidFill>
          </a:ln>
          <a:effectLst>
            <a:outerShdw blurRad="50800" dist="38100" dir="2700000" algn="tl" rotWithShape="0">
              <a:prstClr val="black">
                <a:alpha val="40000"/>
              </a:prstClr>
            </a:outerShdw>
          </a:effectLst>
        </p:spPr>
        <p:txBody>
          <a:bodyPr vert="horz" lIns="51435" tIns="25718" rIns="51435" bIns="25718"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a-DK" sz="1050" b="1" dirty="0" smtClean="0"/>
          </a:p>
          <a:p>
            <a:r>
              <a:rPr lang="da-DK" sz="2000" b="1" dirty="0" err="1" smtClean="0"/>
              <a:t>Cost</a:t>
            </a:r>
            <a:r>
              <a:rPr lang="da-DK" sz="2000" b="1" dirty="0" smtClean="0"/>
              <a:t> </a:t>
            </a:r>
            <a:r>
              <a:rPr lang="da-DK" sz="2000" b="1" dirty="0" err="1"/>
              <a:t>effective</a:t>
            </a:r>
            <a:r>
              <a:rPr lang="da-DK" sz="2000" b="1" dirty="0"/>
              <a:t> læring</a:t>
            </a:r>
          </a:p>
          <a:p>
            <a:r>
              <a:rPr lang="da-DK" sz="1050" b="1" dirty="0"/>
              <a:t>VR giver mulighed for at træne effektivt i et scenarie der ellers ville være krævende at planlægge og gennemføre.</a:t>
            </a:r>
          </a:p>
        </p:txBody>
      </p:sp>
      <p:sp>
        <p:nvSpPr>
          <p:cNvPr id="11" name="Undertitel 2"/>
          <p:cNvSpPr txBox="1">
            <a:spLocks/>
          </p:cNvSpPr>
          <p:nvPr/>
        </p:nvSpPr>
        <p:spPr>
          <a:xfrm>
            <a:off x="176039" y="5005137"/>
            <a:ext cx="1946166" cy="1684421"/>
          </a:xfrm>
          <a:prstGeom prst="rect">
            <a:avLst/>
          </a:prstGeom>
          <a:solidFill>
            <a:srgbClr val="FFC000"/>
          </a:solidFill>
          <a:ln>
            <a:solidFill>
              <a:schemeClr val="tx1"/>
            </a:solidFill>
          </a:ln>
          <a:effectLst>
            <a:outerShdw blurRad="50800" dist="38100" dir="2700000" algn="tl" rotWithShape="0">
              <a:prstClr val="black">
                <a:alpha val="40000"/>
              </a:prstClr>
            </a:outerShdw>
          </a:effectLst>
        </p:spPr>
        <p:txBody>
          <a:bodyPr vert="horz" lIns="51435" tIns="25718" rIns="51435" bIns="25718"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a-DK" sz="1000" b="1" dirty="0" smtClean="0"/>
          </a:p>
          <a:p>
            <a:r>
              <a:rPr lang="da-DK" sz="2000" b="1" dirty="0" smtClean="0"/>
              <a:t>Ressourcebespar-ende </a:t>
            </a:r>
            <a:r>
              <a:rPr lang="da-DK" sz="2000" b="1" dirty="0"/>
              <a:t>læring</a:t>
            </a:r>
          </a:p>
          <a:p>
            <a:r>
              <a:rPr lang="da-DK" sz="1000" b="1" dirty="0"/>
              <a:t>VR giver mulighed for at træne virtuelt med materiel som kun findes i begrænset mængde eller er dyrt at fremskaffe i.</a:t>
            </a:r>
          </a:p>
          <a:p>
            <a:endParaRPr lang="da-DK" sz="1000" b="1" dirty="0"/>
          </a:p>
        </p:txBody>
      </p:sp>
    </p:spTree>
    <p:extLst>
      <p:ext uri="{BB962C8B-B14F-4D97-AF65-F5344CB8AC3E}">
        <p14:creationId xmlns:p14="http://schemas.microsoft.com/office/powerpoint/2010/main" val="2689094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0D9FE13-294F-4E9F-9964-242E14919F0A" descr="96290149-C477-4036-8A65-ECD52EB66D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703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866844" y="532418"/>
            <a:ext cx="7892716" cy="1325563"/>
          </a:xfrm>
          <a:effectLst>
            <a:outerShdw blurRad="50800" dist="38100" dir="2700000" algn="tl" rotWithShape="0">
              <a:prstClr val="black">
                <a:alpha val="40000"/>
              </a:prstClr>
            </a:outerShdw>
          </a:effectLst>
        </p:spPr>
        <p:txBody>
          <a:bodyPr>
            <a:normAutofit/>
          </a:bodyPr>
          <a:lstStyle/>
          <a:p>
            <a:r>
              <a:rPr lang="da-DK" b="1" dirty="0" smtClean="0">
                <a:solidFill>
                  <a:srgbClr val="FFC000"/>
                </a:solidFill>
                <a:latin typeface="Bahnschrift" panose="020B0502040204020203" pitchFamily="34" charset="0"/>
              </a:rPr>
              <a:t>Hvorfor valgte vi færdselsregulering...?</a:t>
            </a:r>
            <a:endParaRPr lang="da-DK" b="1" dirty="0">
              <a:solidFill>
                <a:srgbClr val="FFC000"/>
              </a:solidFill>
              <a:latin typeface="Bahnschrift" panose="020B0502040204020203" pitchFamily="34" charset="0"/>
            </a:endParaRPr>
          </a:p>
        </p:txBody>
      </p:sp>
      <p:sp>
        <p:nvSpPr>
          <p:cNvPr id="3" name="Pladsholder til indhold 2"/>
          <p:cNvSpPr>
            <a:spLocks noGrp="1"/>
          </p:cNvSpPr>
          <p:nvPr>
            <p:ph idx="1"/>
          </p:nvPr>
        </p:nvSpPr>
        <p:spPr>
          <a:xfrm>
            <a:off x="3944903" y="2062096"/>
            <a:ext cx="7407442" cy="4351338"/>
          </a:xfrm>
          <a:effectLst>
            <a:outerShdw blurRad="50800" dist="38100" dir="2700000" algn="tl" rotWithShape="0">
              <a:prstClr val="black">
                <a:alpha val="40000"/>
              </a:prstClr>
            </a:outerShdw>
          </a:effectLst>
        </p:spPr>
        <p:txBody>
          <a:bodyPr>
            <a:noAutofit/>
          </a:bodyPr>
          <a:lstStyle/>
          <a:p>
            <a:r>
              <a:rPr lang="da-DK" sz="3200" dirty="0" smtClean="0">
                <a:solidFill>
                  <a:srgbClr val="FFC000"/>
                </a:solidFill>
              </a:rPr>
              <a:t>Færdselsregulering blev valgt som case for et pilotprojekt – hvad kan VR? </a:t>
            </a:r>
          </a:p>
          <a:p>
            <a:endParaRPr lang="da-DK" sz="3200" dirty="0">
              <a:solidFill>
                <a:srgbClr val="FFC000"/>
              </a:solidFill>
            </a:endParaRPr>
          </a:p>
          <a:p>
            <a:r>
              <a:rPr lang="da-DK" sz="3200" dirty="0" smtClean="0">
                <a:solidFill>
                  <a:srgbClr val="FFC000"/>
                </a:solidFill>
              </a:rPr>
              <a:t>Projektet skulle kunne evalueres på mange parametre.</a:t>
            </a:r>
          </a:p>
          <a:p>
            <a:endParaRPr lang="da-DK" sz="3200" dirty="0">
              <a:solidFill>
                <a:srgbClr val="FFC000"/>
              </a:solidFill>
            </a:endParaRPr>
          </a:p>
          <a:p>
            <a:r>
              <a:rPr lang="da-DK" sz="3200" dirty="0" smtClean="0">
                <a:solidFill>
                  <a:srgbClr val="FFC000"/>
                </a:solidFill>
              </a:rPr>
              <a:t>Aftager skal kunne se et formål med brug af VR.</a:t>
            </a:r>
            <a:endParaRPr lang="da-DK" sz="3200" dirty="0">
              <a:solidFill>
                <a:srgbClr val="FFC000"/>
              </a:solidFill>
            </a:endParaRPr>
          </a:p>
        </p:txBody>
      </p:sp>
    </p:spTree>
    <p:extLst>
      <p:ext uri="{BB962C8B-B14F-4D97-AF65-F5344CB8AC3E}">
        <p14:creationId xmlns:p14="http://schemas.microsoft.com/office/powerpoint/2010/main" val="1670360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a:p>
        </p:txBody>
      </p:sp>
      <p:pic>
        <p:nvPicPr>
          <p:cNvPr id="4" name="F0D9FE13-294F-4E9F-9964-242E14919F0A" descr="96290149-C477-4036-8A65-ECD52EB66D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703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txBox="1">
            <a:spLocks/>
          </p:cNvSpPr>
          <p:nvPr/>
        </p:nvSpPr>
        <p:spPr>
          <a:xfrm>
            <a:off x="3880184" y="500062"/>
            <a:ext cx="7892716"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dirty="0" smtClean="0">
                <a:solidFill>
                  <a:srgbClr val="FFC000"/>
                </a:solidFill>
                <a:latin typeface="Bahnschrift" panose="020B0502040204020203" pitchFamily="34" charset="0"/>
              </a:rPr>
              <a:t>Hvad er målet med pilotprojektet..?</a:t>
            </a:r>
            <a:endParaRPr lang="da-DK" b="1" dirty="0">
              <a:solidFill>
                <a:srgbClr val="FFC000"/>
              </a:solidFill>
              <a:latin typeface="Bahnschrift" panose="020B0502040204020203" pitchFamily="34" charset="0"/>
            </a:endParaRPr>
          </a:p>
        </p:txBody>
      </p:sp>
      <p:sp>
        <p:nvSpPr>
          <p:cNvPr id="6" name="Pladsholder til indhold 2"/>
          <p:cNvSpPr txBox="1">
            <a:spLocks/>
          </p:cNvSpPr>
          <p:nvPr/>
        </p:nvSpPr>
        <p:spPr>
          <a:xfrm>
            <a:off x="3946358" y="2055813"/>
            <a:ext cx="7826542" cy="4351338"/>
          </a:xfrm>
          <a:prstGeom prst="rect">
            <a:avLst/>
          </a:prstGeom>
          <a:effectLst>
            <a:outerShdw blurRad="50800" dist="38100" dir="2700000" algn="tl" rotWithShape="0">
              <a:prstClr val="black">
                <a:alpha val="40000"/>
              </a:prstClr>
            </a:outerShdw>
          </a:effectLst>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da-DK" sz="3400" dirty="0" smtClean="0">
                <a:solidFill>
                  <a:srgbClr val="FFC000"/>
                </a:solidFill>
              </a:rPr>
              <a:t>Uddannelseskoncept </a:t>
            </a:r>
            <a:r>
              <a:rPr lang="da-DK" sz="3400" dirty="0">
                <a:solidFill>
                  <a:srgbClr val="FFC000"/>
                </a:solidFill>
              </a:rPr>
              <a:t>for anvendelse af VR i Hjemmeværnet.</a:t>
            </a:r>
          </a:p>
          <a:p>
            <a:pPr lvl="0"/>
            <a:endParaRPr lang="da-DK" sz="3400" dirty="0" smtClean="0">
              <a:solidFill>
                <a:srgbClr val="FFC000"/>
              </a:solidFill>
            </a:endParaRPr>
          </a:p>
          <a:p>
            <a:pPr lvl="0"/>
            <a:r>
              <a:rPr lang="da-DK" sz="3400" dirty="0" smtClean="0">
                <a:solidFill>
                  <a:srgbClr val="FFC000"/>
                </a:solidFill>
              </a:rPr>
              <a:t>Logistikkoncept </a:t>
            </a:r>
            <a:r>
              <a:rPr lang="da-DK" sz="3400" dirty="0">
                <a:solidFill>
                  <a:srgbClr val="FFC000"/>
                </a:solidFill>
              </a:rPr>
              <a:t>for anvendelse af VR i Hjemmeværnet.</a:t>
            </a:r>
          </a:p>
          <a:p>
            <a:pPr lvl="0"/>
            <a:endParaRPr lang="da-DK" sz="3400" dirty="0" smtClean="0">
              <a:solidFill>
                <a:srgbClr val="FFC000"/>
              </a:solidFill>
            </a:endParaRPr>
          </a:p>
          <a:p>
            <a:r>
              <a:rPr lang="da-DK" sz="3400" dirty="0">
                <a:solidFill>
                  <a:srgbClr val="FFC000"/>
                </a:solidFill>
              </a:rPr>
              <a:t>Supportkoncept for anvendelse af VR i Hjemmeværnet.</a:t>
            </a:r>
          </a:p>
          <a:p>
            <a:pPr lvl="0"/>
            <a:endParaRPr lang="da-DK" sz="3400" dirty="0" smtClean="0">
              <a:solidFill>
                <a:srgbClr val="FFC000"/>
              </a:solidFill>
            </a:endParaRPr>
          </a:p>
          <a:p>
            <a:pPr lvl="0"/>
            <a:r>
              <a:rPr lang="da-DK" sz="3400" dirty="0" smtClean="0">
                <a:solidFill>
                  <a:srgbClr val="FFC000"/>
                </a:solidFill>
              </a:rPr>
              <a:t>Økonomisk </a:t>
            </a:r>
            <a:r>
              <a:rPr lang="da-DK" sz="3400" dirty="0">
                <a:solidFill>
                  <a:srgbClr val="FFC000"/>
                </a:solidFill>
              </a:rPr>
              <a:t>overblik over engangsudgifter og driftsudgifter.</a:t>
            </a:r>
          </a:p>
          <a:p>
            <a:pPr lvl="0"/>
            <a:endParaRPr lang="da-DK" sz="3400" dirty="0" smtClean="0">
              <a:solidFill>
                <a:srgbClr val="FFC000"/>
              </a:solidFill>
            </a:endParaRPr>
          </a:p>
          <a:p>
            <a:endParaRPr lang="da-DK" dirty="0">
              <a:solidFill>
                <a:srgbClr val="FFC000"/>
              </a:solidFill>
            </a:endParaRPr>
          </a:p>
        </p:txBody>
      </p:sp>
    </p:spTree>
    <p:extLst>
      <p:ext uri="{BB962C8B-B14F-4D97-AF65-F5344CB8AC3E}">
        <p14:creationId xmlns:p14="http://schemas.microsoft.com/office/powerpoint/2010/main" val="1492748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F0D9FE13-294F-4E9F-9964-242E14919F0A" descr="96290149-C477-4036-8A65-ECD52EB66D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703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el 1"/>
          <p:cNvSpPr>
            <a:spLocks noGrp="1"/>
          </p:cNvSpPr>
          <p:nvPr>
            <p:ph type="title"/>
          </p:nvPr>
        </p:nvSpPr>
        <p:spPr>
          <a:xfrm>
            <a:off x="3844222" y="582913"/>
            <a:ext cx="7397817" cy="1325563"/>
          </a:xfrm>
          <a:effectLst>
            <a:outerShdw blurRad="50800" dist="38100" dir="2700000" algn="tl" rotWithShape="0">
              <a:prstClr val="black">
                <a:alpha val="40000"/>
              </a:prstClr>
            </a:outerShdw>
          </a:effectLst>
        </p:spPr>
        <p:txBody>
          <a:bodyPr>
            <a:normAutofit/>
          </a:bodyPr>
          <a:lstStyle/>
          <a:p>
            <a:r>
              <a:rPr lang="da-DK" b="1" dirty="0" smtClean="0">
                <a:solidFill>
                  <a:srgbClr val="FFC000"/>
                </a:solidFill>
                <a:latin typeface="Bahnschrift" panose="020B0502040204020203" pitchFamily="34" charset="0"/>
              </a:rPr>
              <a:t>Hvordan kom vi fra tanke til handling?</a:t>
            </a:r>
            <a:endParaRPr lang="da-DK" b="1" dirty="0">
              <a:solidFill>
                <a:srgbClr val="FFC000"/>
              </a:solidFill>
              <a:latin typeface="Bahnschrift" panose="020B0502040204020203" pitchFamily="34" charset="0"/>
            </a:endParaRPr>
          </a:p>
        </p:txBody>
      </p:sp>
      <p:sp>
        <p:nvSpPr>
          <p:cNvPr id="31" name="Pladsholder til indhold 2"/>
          <p:cNvSpPr>
            <a:spLocks noGrp="1"/>
          </p:cNvSpPr>
          <p:nvPr>
            <p:ph idx="1"/>
          </p:nvPr>
        </p:nvSpPr>
        <p:spPr>
          <a:xfrm>
            <a:off x="3936196" y="2024029"/>
            <a:ext cx="7891147" cy="4351338"/>
          </a:xfrm>
          <a:noFill/>
          <a:effectLst>
            <a:outerShdw blurRad="50800" dist="38100" dir="2700000" algn="tl" rotWithShape="0">
              <a:prstClr val="black">
                <a:alpha val="40000"/>
              </a:prstClr>
            </a:outerShdw>
          </a:effectLst>
        </p:spPr>
        <p:txBody>
          <a:bodyPr>
            <a:noAutofit/>
          </a:bodyPr>
          <a:lstStyle/>
          <a:p>
            <a:r>
              <a:rPr lang="da-DK" sz="1800" dirty="0" smtClean="0">
                <a:solidFill>
                  <a:srgbClr val="FFC000"/>
                </a:solidFill>
              </a:rPr>
              <a:t>Besøg ved Flyverskolen med henblik erfaringsindhentning.</a:t>
            </a:r>
          </a:p>
          <a:p>
            <a:endParaRPr lang="da-DK" sz="1800" dirty="0" smtClean="0">
              <a:solidFill>
                <a:srgbClr val="FFC000"/>
              </a:solidFill>
            </a:endParaRPr>
          </a:p>
          <a:p>
            <a:r>
              <a:rPr lang="da-DK" sz="1800" dirty="0" smtClean="0">
                <a:solidFill>
                  <a:srgbClr val="FFC000"/>
                </a:solidFill>
              </a:rPr>
              <a:t>Deltagelse på IT2EC, London med henblik på at indhentning af inspiration</a:t>
            </a:r>
          </a:p>
          <a:p>
            <a:endParaRPr lang="da-DK" sz="1800" dirty="0" smtClean="0">
              <a:solidFill>
                <a:srgbClr val="FFC000"/>
              </a:solidFill>
            </a:endParaRPr>
          </a:p>
          <a:p>
            <a:r>
              <a:rPr lang="da-DK" sz="1800" dirty="0" smtClean="0">
                <a:solidFill>
                  <a:srgbClr val="FFC000"/>
                </a:solidFill>
              </a:rPr>
              <a:t>Drøftelser med Forsvarsakademiet med henblik på pædagogiske betragtninger</a:t>
            </a:r>
          </a:p>
          <a:p>
            <a:pPr lvl="1"/>
            <a:r>
              <a:rPr lang="da-DK" sz="1400" dirty="0" smtClean="0">
                <a:solidFill>
                  <a:srgbClr val="FFC000"/>
                </a:solidFill>
              </a:rPr>
              <a:t>SDU afgangsprojekt.</a:t>
            </a:r>
            <a:endParaRPr lang="da-DK" sz="1400" dirty="0">
              <a:solidFill>
                <a:srgbClr val="FFC000"/>
              </a:solidFill>
            </a:endParaRPr>
          </a:p>
          <a:p>
            <a:endParaRPr lang="da-DK" sz="1800" dirty="0">
              <a:solidFill>
                <a:srgbClr val="FFC000"/>
              </a:solidFill>
            </a:endParaRPr>
          </a:p>
          <a:p>
            <a:r>
              <a:rPr lang="da-DK" sz="1800" dirty="0" smtClean="0">
                <a:solidFill>
                  <a:srgbClr val="FFC000"/>
                </a:solidFill>
              </a:rPr>
              <a:t>Drøftelser med Forsvarets Materiel og indkøbsstyrelse med henblik på muligheder og rammer for indkøb og udviklingsstøtte fra Idoc.as</a:t>
            </a:r>
          </a:p>
          <a:p>
            <a:endParaRPr lang="da-DK" sz="1800" dirty="0">
              <a:solidFill>
                <a:srgbClr val="FFC000"/>
              </a:solidFill>
            </a:endParaRPr>
          </a:p>
          <a:p>
            <a:r>
              <a:rPr lang="da-DK" sz="1800" dirty="0" smtClean="0">
                <a:solidFill>
                  <a:srgbClr val="FFC000"/>
                </a:solidFill>
              </a:rPr>
              <a:t>Drøftelser med Hjemmeværnskommandoen i forhold til det logistiske koncept</a:t>
            </a:r>
          </a:p>
          <a:p>
            <a:endParaRPr lang="da-DK" sz="1800" dirty="0">
              <a:solidFill>
                <a:srgbClr val="FFC000"/>
              </a:solidFill>
            </a:endParaRPr>
          </a:p>
          <a:p>
            <a:pPr marL="0" indent="0">
              <a:buNone/>
            </a:pPr>
            <a:r>
              <a:rPr lang="da-DK" sz="1800" dirty="0" smtClean="0">
                <a:solidFill>
                  <a:srgbClr val="FFC000"/>
                </a:solidFill>
                <a:sym typeface="Wingdings" panose="05000000000000000000" pitchFamily="2" charset="2"/>
              </a:rPr>
              <a:t> Projektbeskrivelse og godkendelse af indkøb</a:t>
            </a:r>
            <a:endParaRPr lang="da-DK" sz="1800" dirty="0">
              <a:solidFill>
                <a:srgbClr val="FFC000"/>
              </a:solidFill>
            </a:endParaRPr>
          </a:p>
        </p:txBody>
      </p:sp>
    </p:spTree>
    <p:extLst>
      <p:ext uri="{BB962C8B-B14F-4D97-AF65-F5344CB8AC3E}">
        <p14:creationId xmlns:p14="http://schemas.microsoft.com/office/powerpoint/2010/main" val="1718847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Bahnschrift" panose="020B0502040204020203" pitchFamily="34" charset="0"/>
              </a:rPr>
              <a:t>Vi er en skole – hvordan gør vi VR pædagogisk korrekt…?</a:t>
            </a:r>
            <a:endParaRPr lang="da-DK" dirty="0">
              <a:latin typeface="Bahnschrift" panose="020B0502040204020203" pitchFamily="34" charset="0"/>
            </a:endParaRPr>
          </a:p>
        </p:txBody>
      </p:sp>
      <p:grpSp>
        <p:nvGrpSpPr>
          <p:cNvPr id="5" name="Gruppe 4"/>
          <p:cNvGrpSpPr/>
          <p:nvPr/>
        </p:nvGrpSpPr>
        <p:grpSpPr>
          <a:xfrm>
            <a:off x="689956" y="1925052"/>
            <a:ext cx="10330970" cy="4302493"/>
            <a:chOff x="689956" y="978816"/>
            <a:chExt cx="10906299" cy="4941918"/>
          </a:xfrm>
        </p:grpSpPr>
        <p:cxnSp>
          <p:nvCxnSpPr>
            <p:cNvPr id="6" name="Lige pilforbindelse 5"/>
            <p:cNvCxnSpPr/>
            <p:nvPr/>
          </p:nvCxnSpPr>
          <p:spPr>
            <a:xfrm>
              <a:off x="689956" y="5904109"/>
              <a:ext cx="10906299" cy="166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7" name="Gruppe 6"/>
            <p:cNvGrpSpPr/>
            <p:nvPr/>
          </p:nvGrpSpPr>
          <p:grpSpPr>
            <a:xfrm>
              <a:off x="1920241" y="978816"/>
              <a:ext cx="9016538" cy="4801282"/>
              <a:chOff x="3449783" y="1000289"/>
              <a:chExt cx="9016538" cy="4801282"/>
            </a:xfrm>
          </p:grpSpPr>
          <p:sp>
            <p:nvSpPr>
              <p:cNvPr id="12" name="Afrundet rektangel 11"/>
              <p:cNvSpPr/>
              <p:nvPr/>
            </p:nvSpPr>
            <p:spPr>
              <a:xfrm>
                <a:off x="3449783" y="5194742"/>
                <a:ext cx="2219498" cy="606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0" b="1" dirty="0" smtClean="0">
                    <a:latin typeface="Bahnschrift" panose="020B0502040204020203" pitchFamily="34" charset="0"/>
                  </a:rPr>
                  <a:t>LEK 1</a:t>
                </a:r>
              </a:p>
              <a:p>
                <a:pPr algn="ctr"/>
                <a:r>
                  <a:rPr lang="da-DK" sz="1050" b="1" dirty="0" smtClean="0">
                    <a:latin typeface="Bahnschrift" panose="020B0502040204020203" pitchFamily="34" charset="0"/>
                  </a:rPr>
                  <a:t>Velkomst</a:t>
                </a:r>
              </a:p>
            </p:txBody>
          </p:sp>
          <p:sp>
            <p:nvSpPr>
              <p:cNvPr id="13" name="Afrundet rektangel 12"/>
              <p:cNvSpPr/>
              <p:nvPr/>
            </p:nvSpPr>
            <p:spPr>
              <a:xfrm>
                <a:off x="4619106" y="4498379"/>
                <a:ext cx="2219498" cy="606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0" b="1" dirty="0" smtClean="0">
                    <a:latin typeface="Bahnschrift" panose="020B0502040204020203" pitchFamily="34" charset="0"/>
                  </a:rPr>
                  <a:t>LEK 2</a:t>
                </a:r>
              </a:p>
              <a:p>
                <a:pPr algn="ctr"/>
                <a:r>
                  <a:rPr lang="da-DK" sz="1050" b="1" dirty="0" smtClean="0">
                    <a:latin typeface="Bahnschrift" panose="020B0502040204020203" pitchFamily="34" charset="0"/>
                  </a:rPr>
                  <a:t>Relevant lovgivning</a:t>
                </a:r>
              </a:p>
              <a:p>
                <a:pPr algn="ctr"/>
                <a:endParaRPr lang="da-DK" sz="500" b="1" dirty="0">
                  <a:latin typeface="Bahnschrift" panose="020B0502040204020203" pitchFamily="34" charset="0"/>
                </a:endParaRPr>
              </a:p>
            </p:txBody>
          </p:sp>
          <p:sp>
            <p:nvSpPr>
              <p:cNvPr id="14" name="Afrundet rektangel 13"/>
              <p:cNvSpPr/>
              <p:nvPr/>
            </p:nvSpPr>
            <p:spPr>
              <a:xfrm>
                <a:off x="5669281" y="3802290"/>
                <a:ext cx="2219498" cy="606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0" b="1" dirty="0" smtClean="0">
                    <a:latin typeface="Bahnschrift" panose="020B0502040204020203" pitchFamily="34" charset="0"/>
                  </a:rPr>
                  <a:t>LEK 3</a:t>
                </a:r>
              </a:p>
              <a:p>
                <a:pPr algn="ctr"/>
                <a:r>
                  <a:rPr lang="da-DK" sz="1050" b="1" dirty="0" smtClean="0">
                    <a:latin typeface="Bahnschrift" panose="020B0502040204020203" pitchFamily="34" charset="0"/>
                  </a:rPr>
                  <a:t>Adfærd, roller og ansvarsfordeling</a:t>
                </a:r>
                <a:endParaRPr lang="da-DK" sz="1050" b="1" dirty="0">
                  <a:latin typeface="Bahnschrift" panose="020B0502040204020203" pitchFamily="34" charset="0"/>
                </a:endParaRPr>
              </a:p>
            </p:txBody>
          </p:sp>
          <p:sp>
            <p:nvSpPr>
              <p:cNvPr id="15" name="Afrundet rektangel 14"/>
              <p:cNvSpPr/>
              <p:nvPr/>
            </p:nvSpPr>
            <p:spPr>
              <a:xfrm>
                <a:off x="6838604" y="3103680"/>
                <a:ext cx="2219498" cy="606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0" b="1" dirty="0" smtClean="0">
                    <a:latin typeface="Bahnschrift" panose="020B0502040204020203" pitchFamily="34" charset="0"/>
                  </a:rPr>
                  <a:t>LEK 4</a:t>
                </a:r>
              </a:p>
              <a:p>
                <a:pPr algn="ctr"/>
                <a:r>
                  <a:rPr lang="da-DK" sz="1050" b="1" dirty="0" smtClean="0">
                    <a:latin typeface="Bahnschrift" panose="020B0502040204020203" pitchFamily="34" charset="0"/>
                  </a:rPr>
                  <a:t>Udstyr og påklædning</a:t>
                </a:r>
                <a:endParaRPr lang="da-DK" sz="1050" b="1" dirty="0">
                  <a:latin typeface="Bahnschrift" panose="020B0502040204020203" pitchFamily="34" charset="0"/>
                </a:endParaRPr>
              </a:p>
            </p:txBody>
          </p:sp>
          <p:sp>
            <p:nvSpPr>
              <p:cNvPr id="16" name="Afrundet rektangel 15"/>
              <p:cNvSpPr/>
              <p:nvPr/>
            </p:nvSpPr>
            <p:spPr>
              <a:xfrm>
                <a:off x="7888779" y="2424033"/>
                <a:ext cx="2219498" cy="606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b="1" dirty="0" smtClean="0">
                  <a:latin typeface="Bahnschrift" panose="020B0502040204020203" pitchFamily="34" charset="0"/>
                </a:endParaRPr>
              </a:p>
              <a:p>
                <a:pPr algn="ctr"/>
                <a:r>
                  <a:rPr lang="da-DK" sz="900" b="1" dirty="0" smtClean="0">
                    <a:latin typeface="Bahnschrift" panose="020B0502040204020203" pitchFamily="34" charset="0"/>
                  </a:rPr>
                  <a:t>LEK 5</a:t>
                </a:r>
                <a:endParaRPr lang="da-DK" sz="900" b="1" dirty="0">
                  <a:latin typeface="Bahnschrift" panose="020B0502040204020203" pitchFamily="34" charset="0"/>
                </a:endParaRPr>
              </a:p>
              <a:p>
                <a:pPr algn="ctr"/>
                <a:r>
                  <a:rPr lang="da-DK" sz="900" b="1" dirty="0">
                    <a:latin typeface="Bahnschrift" panose="020B0502040204020203" pitchFamily="34" charset="0"/>
                  </a:rPr>
                  <a:t>Færdselsregulering og anvisninger for trafikken og teori og praksis</a:t>
                </a:r>
              </a:p>
              <a:p>
                <a:pPr algn="ctr"/>
                <a:endParaRPr lang="da-DK" sz="500" b="1" dirty="0" smtClean="0">
                  <a:latin typeface="Bahnschrift" panose="020B0502040204020203" pitchFamily="34" charset="0"/>
                </a:endParaRPr>
              </a:p>
              <a:p>
                <a:pPr algn="ctr"/>
                <a:endParaRPr lang="da-DK" sz="500" b="1" dirty="0">
                  <a:latin typeface="Bahnschrift" panose="020B0502040204020203" pitchFamily="34" charset="0"/>
                </a:endParaRPr>
              </a:p>
            </p:txBody>
          </p:sp>
          <p:sp>
            <p:nvSpPr>
              <p:cNvPr id="17" name="Afrundet rektangel 16"/>
              <p:cNvSpPr/>
              <p:nvPr/>
            </p:nvSpPr>
            <p:spPr>
              <a:xfrm>
                <a:off x="10246823" y="1000289"/>
                <a:ext cx="2219498" cy="606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0" b="1" dirty="0" smtClean="0">
                    <a:latin typeface="Bahnschrift" panose="020B0502040204020203" pitchFamily="34" charset="0"/>
                  </a:rPr>
                  <a:t>LEK 7</a:t>
                </a:r>
              </a:p>
              <a:p>
                <a:pPr algn="ctr"/>
                <a:r>
                  <a:rPr lang="da-DK" sz="1050" b="1" dirty="0" smtClean="0">
                    <a:latin typeface="Bahnschrift" panose="020B0502040204020203" pitchFamily="34" charset="0"/>
                  </a:rPr>
                  <a:t>Evaluering</a:t>
                </a:r>
              </a:p>
            </p:txBody>
          </p:sp>
          <p:sp>
            <p:nvSpPr>
              <p:cNvPr id="18" name="Afrundet rektangel 17"/>
              <p:cNvSpPr/>
              <p:nvPr/>
            </p:nvSpPr>
            <p:spPr>
              <a:xfrm>
                <a:off x="9058102" y="1712161"/>
                <a:ext cx="2219498" cy="606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50" b="1" dirty="0" smtClean="0">
                    <a:latin typeface="Bahnschrift" panose="020B0502040204020203" pitchFamily="34" charset="0"/>
                  </a:rPr>
                  <a:t>LEK 6</a:t>
                </a:r>
              </a:p>
              <a:p>
                <a:pPr algn="ctr"/>
                <a:r>
                  <a:rPr lang="da-DK" sz="1050" b="1" dirty="0" smtClean="0">
                    <a:latin typeface="Bahnschrift" panose="020B0502040204020203" pitchFamily="34" charset="0"/>
                  </a:rPr>
                  <a:t>Bedømmelsesplan</a:t>
                </a:r>
                <a:endParaRPr lang="da-DK" sz="1050" b="1" dirty="0">
                  <a:latin typeface="Bahnschrift" panose="020B0502040204020203" pitchFamily="34" charset="0"/>
                </a:endParaRPr>
              </a:p>
            </p:txBody>
          </p:sp>
        </p:grpSp>
        <p:pic>
          <p:nvPicPr>
            <p:cNvPr id="8" name="Billede 7"/>
            <p:cNvPicPr>
              <a:picLocks noChangeAspect="1"/>
            </p:cNvPicPr>
            <p:nvPr/>
          </p:nvPicPr>
          <p:blipFill>
            <a:blip r:embed="rId3"/>
            <a:stretch>
              <a:fillRect/>
            </a:stretch>
          </p:blipFill>
          <p:spPr>
            <a:xfrm flipH="1">
              <a:off x="857479" y="4298614"/>
              <a:ext cx="629234" cy="1470547"/>
            </a:xfrm>
            <a:prstGeom prst="rect">
              <a:avLst/>
            </a:prstGeom>
          </p:spPr>
        </p:pic>
        <p:sp>
          <p:nvSpPr>
            <p:cNvPr id="9" name="Tekstfelt 8"/>
            <p:cNvSpPr txBox="1"/>
            <p:nvPr/>
          </p:nvSpPr>
          <p:spPr>
            <a:xfrm>
              <a:off x="9143999" y="2402559"/>
              <a:ext cx="2452255" cy="3349832"/>
            </a:xfrm>
            <a:prstGeom prst="rect">
              <a:avLst/>
            </a:prstGeom>
            <a:solidFill>
              <a:schemeClr val="bg1"/>
            </a:solidFill>
            <a:ln w="28575">
              <a:solidFill>
                <a:schemeClr val="accent1"/>
              </a:solidFill>
            </a:ln>
          </p:spPr>
          <p:txBody>
            <a:bodyPr wrap="square" rtlCol="0">
              <a:spAutoFit/>
            </a:bodyPr>
            <a:lstStyle/>
            <a:p>
              <a:r>
                <a:rPr lang="da-DK" sz="1000" b="1" dirty="0">
                  <a:latin typeface="Bahnschrift" panose="020B0502040204020203" pitchFamily="34" charset="0"/>
                </a:rPr>
                <a:t>Viden:</a:t>
              </a:r>
              <a:endParaRPr lang="da-DK" sz="1000" dirty="0">
                <a:latin typeface="Bahnschrift" panose="020B0502040204020203" pitchFamily="34" charset="0"/>
              </a:endParaRPr>
            </a:p>
            <a:p>
              <a:pPr lvl="0"/>
              <a:r>
                <a:rPr lang="da-DK" sz="1000" dirty="0">
                  <a:latin typeface="Bahnschrift" panose="020B0502040204020203" pitchFamily="34" charset="0"/>
                </a:rPr>
                <a:t>Kan demonstrere evnen til, at få færdslen til at forløbe på en hensigtsmæssig måde – således at der ikke opstår farlige situationer.  </a:t>
              </a:r>
            </a:p>
            <a:p>
              <a:r>
                <a:rPr lang="da-DK" sz="1000" dirty="0">
                  <a:latin typeface="Bahnschrift" panose="020B0502040204020203" pitchFamily="34" charset="0"/>
                </a:rPr>
                <a:t> </a:t>
              </a:r>
            </a:p>
            <a:p>
              <a:r>
                <a:rPr lang="da-DK" sz="1000" b="1" dirty="0">
                  <a:latin typeface="Bahnschrift" panose="020B0502040204020203" pitchFamily="34" charset="0"/>
                </a:rPr>
                <a:t>Færdigheder:</a:t>
              </a:r>
              <a:endParaRPr lang="da-DK" sz="1000" dirty="0">
                <a:latin typeface="Bahnschrift" panose="020B0502040204020203" pitchFamily="34" charset="0"/>
              </a:endParaRPr>
            </a:p>
            <a:p>
              <a:pPr lvl="0"/>
              <a:r>
                <a:rPr lang="da-DK" sz="1000" dirty="0">
                  <a:latin typeface="Bahnschrift" panose="020B0502040204020203" pitchFamily="34" charset="0"/>
                </a:rPr>
                <a:t>Kan udføre korrekt tegngivning </a:t>
              </a:r>
              <a:r>
                <a:rPr lang="da-DK" sz="1000" dirty="0" err="1">
                  <a:latin typeface="Bahnschrift" panose="020B0502040204020203" pitchFamily="34" charset="0"/>
                </a:rPr>
                <a:t>ifm</a:t>
              </a:r>
              <a:r>
                <a:rPr lang="da-DK" sz="1000" dirty="0">
                  <a:latin typeface="Bahnschrift" panose="020B0502040204020203" pitchFamily="34" charset="0"/>
                </a:rPr>
                <a:t>. færdselsregulering og anvende disse, så trafikken får et ”normalt” flow. </a:t>
              </a:r>
            </a:p>
            <a:p>
              <a:r>
                <a:rPr lang="da-DK" sz="1000" b="1" dirty="0">
                  <a:latin typeface="Bahnschrift" panose="020B0502040204020203" pitchFamily="34" charset="0"/>
                </a:rPr>
                <a:t> </a:t>
              </a:r>
              <a:endParaRPr lang="da-DK" sz="1000" dirty="0">
                <a:latin typeface="Bahnschrift" panose="020B0502040204020203" pitchFamily="34" charset="0"/>
              </a:endParaRPr>
            </a:p>
            <a:p>
              <a:r>
                <a:rPr lang="da-DK" sz="1000" b="1" dirty="0">
                  <a:latin typeface="Bahnschrift" panose="020B0502040204020203" pitchFamily="34" charset="0"/>
                </a:rPr>
                <a:t>Kompetence: </a:t>
              </a:r>
              <a:endParaRPr lang="da-DK" sz="1000" dirty="0">
                <a:latin typeface="Bahnschrift" panose="020B0502040204020203" pitchFamily="34" charset="0"/>
              </a:endParaRPr>
            </a:p>
            <a:p>
              <a:pPr lvl="0"/>
              <a:r>
                <a:rPr lang="da-DK" sz="1000" dirty="0">
                  <a:latin typeface="Bahnschrift" panose="020B0502040204020203" pitchFamily="34" charset="0"/>
                </a:rPr>
                <a:t>Kursisten kan som myndighedsperson tage ansvar for gennemførelse af korrekt færdselsregulering.</a:t>
              </a:r>
            </a:p>
          </p:txBody>
        </p:sp>
        <p:sp>
          <p:nvSpPr>
            <p:cNvPr id="10" name="Højrepil 9"/>
            <p:cNvSpPr/>
            <p:nvPr/>
          </p:nvSpPr>
          <p:spPr>
            <a:xfrm>
              <a:off x="8658398" y="2560648"/>
              <a:ext cx="405938" cy="2838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latin typeface="Bahnschrift" panose="020B0502040204020203" pitchFamily="34" charset="0"/>
              </a:endParaRPr>
            </a:p>
          </p:txBody>
        </p:sp>
        <p:pic>
          <p:nvPicPr>
            <p:cNvPr id="11" name="Billede 10"/>
            <p:cNvPicPr>
              <a:picLocks noChangeAspect="1"/>
            </p:cNvPicPr>
            <p:nvPr/>
          </p:nvPicPr>
          <p:blipFill>
            <a:blip r:embed="rId4"/>
            <a:stretch>
              <a:fillRect/>
            </a:stretch>
          </p:blipFill>
          <p:spPr>
            <a:xfrm flipH="1">
              <a:off x="5632911" y="1630623"/>
              <a:ext cx="579813" cy="1378766"/>
            </a:xfrm>
            <a:prstGeom prst="rect">
              <a:avLst/>
            </a:prstGeom>
          </p:spPr>
        </p:pic>
      </p:grpSp>
      <p:pic>
        <p:nvPicPr>
          <p:cNvPr id="19" name="F0D9FE13-294F-4E9F-9964-242E14919F0A" descr="96290149-C477-4036-8A65-ECD52EB66D5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82" y="0"/>
            <a:ext cx="12192000" cy="703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el 1"/>
          <p:cNvSpPr txBox="1">
            <a:spLocks/>
          </p:cNvSpPr>
          <p:nvPr/>
        </p:nvSpPr>
        <p:spPr>
          <a:xfrm>
            <a:off x="3816835" y="280774"/>
            <a:ext cx="7397817"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dirty="0" smtClean="0">
                <a:solidFill>
                  <a:srgbClr val="FFC000"/>
                </a:solidFill>
                <a:latin typeface="Bahnschrift" panose="020B0502040204020203" pitchFamily="34" charset="0"/>
              </a:rPr>
              <a:t>Den didaktiske tilgang…</a:t>
            </a:r>
            <a:endParaRPr lang="da-DK" b="1" dirty="0">
              <a:solidFill>
                <a:srgbClr val="FFC000"/>
              </a:solidFill>
              <a:latin typeface="Bahnschrift" panose="020B0502040204020203" pitchFamily="34" charset="0"/>
            </a:endParaRPr>
          </a:p>
        </p:txBody>
      </p:sp>
      <p:cxnSp>
        <p:nvCxnSpPr>
          <p:cNvPr id="23" name="Lige pilforbindelse 22"/>
          <p:cNvCxnSpPr/>
          <p:nvPr/>
        </p:nvCxnSpPr>
        <p:spPr>
          <a:xfrm>
            <a:off x="447501" y="6493175"/>
            <a:ext cx="10906299" cy="16625"/>
          </a:xfrm>
          <a:prstGeom prst="straightConnector1">
            <a:avLst/>
          </a:prstGeom>
          <a:ln w="76200">
            <a:solidFill>
              <a:srgbClr val="FBD06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4" name="Gruppe 23"/>
          <p:cNvGrpSpPr/>
          <p:nvPr/>
        </p:nvGrpSpPr>
        <p:grpSpPr>
          <a:xfrm>
            <a:off x="1677786" y="1567882"/>
            <a:ext cx="9016538" cy="4801282"/>
            <a:chOff x="3449783" y="1000289"/>
            <a:chExt cx="9016538" cy="4801282"/>
          </a:xfrm>
          <a:effectLst>
            <a:outerShdw blurRad="50800" dist="38100" dir="2700000" algn="tl" rotWithShape="0">
              <a:prstClr val="black">
                <a:alpha val="40000"/>
              </a:prstClr>
            </a:outerShdw>
          </a:effectLst>
        </p:grpSpPr>
        <p:sp>
          <p:nvSpPr>
            <p:cNvPr id="25" name="Afrundet rektangel 24"/>
            <p:cNvSpPr/>
            <p:nvPr/>
          </p:nvSpPr>
          <p:spPr>
            <a:xfrm>
              <a:off x="3449783" y="5194742"/>
              <a:ext cx="2219498" cy="606829"/>
            </a:xfrm>
            <a:prstGeom prst="roundRect">
              <a:avLst/>
            </a:prstGeom>
            <a:solidFill>
              <a:srgbClr val="FFC000"/>
            </a:solidFill>
            <a:ln>
              <a:solidFill>
                <a:srgbClr val="FBD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smtClean="0">
                  <a:solidFill>
                    <a:schemeClr val="tx1"/>
                  </a:solidFill>
                </a:rPr>
                <a:t>LEK 1</a:t>
              </a:r>
            </a:p>
            <a:p>
              <a:pPr algn="ctr"/>
              <a:r>
                <a:rPr lang="da-DK" sz="1400" b="1" dirty="0" smtClean="0">
                  <a:solidFill>
                    <a:schemeClr val="tx1"/>
                  </a:solidFill>
                </a:rPr>
                <a:t>Velkomst</a:t>
              </a:r>
            </a:p>
          </p:txBody>
        </p:sp>
        <p:sp>
          <p:nvSpPr>
            <p:cNvPr id="26" name="Afrundet rektangel 25"/>
            <p:cNvSpPr/>
            <p:nvPr/>
          </p:nvSpPr>
          <p:spPr>
            <a:xfrm>
              <a:off x="4619106" y="4498379"/>
              <a:ext cx="2219498" cy="606829"/>
            </a:xfrm>
            <a:prstGeom prst="roundRect">
              <a:avLst/>
            </a:prstGeom>
            <a:solidFill>
              <a:srgbClr val="FFC000"/>
            </a:solidFill>
            <a:ln>
              <a:solidFill>
                <a:srgbClr val="FBD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smtClean="0">
                  <a:solidFill>
                    <a:schemeClr val="tx1"/>
                  </a:solidFill>
                </a:rPr>
                <a:t>LEK 2</a:t>
              </a:r>
            </a:p>
            <a:p>
              <a:pPr algn="ctr"/>
              <a:r>
                <a:rPr lang="da-DK" sz="1400" b="1" dirty="0" smtClean="0">
                  <a:solidFill>
                    <a:schemeClr val="tx1"/>
                  </a:solidFill>
                </a:rPr>
                <a:t>Relevant lovgivning</a:t>
              </a:r>
            </a:p>
            <a:p>
              <a:pPr algn="ctr"/>
              <a:endParaRPr lang="da-DK" sz="800" b="1" dirty="0"/>
            </a:p>
          </p:txBody>
        </p:sp>
        <p:sp>
          <p:nvSpPr>
            <p:cNvPr id="27" name="Afrundet rektangel 26"/>
            <p:cNvSpPr/>
            <p:nvPr/>
          </p:nvSpPr>
          <p:spPr>
            <a:xfrm>
              <a:off x="5669281" y="3802290"/>
              <a:ext cx="2219498" cy="606829"/>
            </a:xfrm>
            <a:prstGeom prst="roundRect">
              <a:avLst/>
            </a:prstGeom>
            <a:solidFill>
              <a:srgbClr val="FFC000"/>
            </a:solidFill>
            <a:ln>
              <a:solidFill>
                <a:srgbClr val="FBD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smtClean="0">
                  <a:solidFill>
                    <a:schemeClr val="tx1"/>
                  </a:solidFill>
                </a:rPr>
                <a:t>LEK 3</a:t>
              </a:r>
            </a:p>
            <a:p>
              <a:pPr algn="ctr"/>
              <a:r>
                <a:rPr lang="da-DK" sz="1400" b="1" dirty="0" smtClean="0">
                  <a:solidFill>
                    <a:schemeClr val="tx1"/>
                  </a:solidFill>
                </a:rPr>
                <a:t>Adfærd, roller og ansvarsfordeling</a:t>
              </a:r>
              <a:endParaRPr lang="da-DK" sz="1400" b="1" dirty="0">
                <a:solidFill>
                  <a:schemeClr val="tx1"/>
                </a:solidFill>
              </a:endParaRPr>
            </a:p>
          </p:txBody>
        </p:sp>
        <p:sp>
          <p:nvSpPr>
            <p:cNvPr id="28" name="Afrundet rektangel 27"/>
            <p:cNvSpPr/>
            <p:nvPr/>
          </p:nvSpPr>
          <p:spPr>
            <a:xfrm>
              <a:off x="6838604" y="3103680"/>
              <a:ext cx="2219498" cy="606829"/>
            </a:xfrm>
            <a:prstGeom prst="roundRect">
              <a:avLst/>
            </a:prstGeom>
            <a:solidFill>
              <a:srgbClr val="FFC000"/>
            </a:solidFill>
            <a:ln>
              <a:solidFill>
                <a:srgbClr val="FBD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smtClean="0">
                  <a:solidFill>
                    <a:schemeClr val="tx1"/>
                  </a:solidFill>
                </a:rPr>
                <a:t>LEK 4</a:t>
              </a:r>
            </a:p>
            <a:p>
              <a:pPr algn="ctr"/>
              <a:r>
                <a:rPr lang="da-DK" sz="1400" b="1" dirty="0" smtClean="0">
                  <a:solidFill>
                    <a:schemeClr val="tx1"/>
                  </a:solidFill>
                </a:rPr>
                <a:t>Udstyr og påklædning</a:t>
              </a:r>
              <a:endParaRPr lang="da-DK" sz="1400" b="1" dirty="0">
                <a:solidFill>
                  <a:schemeClr val="tx1"/>
                </a:solidFill>
              </a:endParaRPr>
            </a:p>
          </p:txBody>
        </p:sp>
        <p:sp>
          <p:nvSpPr>
            <p:cNvPr id="29" name="Afrundet rektangel 28"/>
            <p:cNvSpPr/>
            <p:nvPr/>
          </p:nvSpPr>
          <p:spPr>
            <a:xfrm>
              <a:off x="7888779" y="2424033"/>
              <a:ext cx="2219498" cy="606829"/>
            </a:xfrm>
            <a:prstGeom prst="roundRect">
              <a:avLst/>
            </a:prstGeom>
            <a:solidFill>
              <a:srgbClr val="FFC000"/>
            </a:solidFill>
            <a:ln>
              <a:solidFill>
                <a:srgbClr val="FBD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100" b="1" dirty="0" smtClean="0"/>
            </a:p>
            <a:p>
              <a:pPr algn="ctr"/>
              <a:r>
                <a:rPr lang="da-DK" sz="1100" b="1" dirty="0" smtClean="0">
                  <a:solidFill>
                    <a:schemeClr val="tx1"/>
                  </a:solidFill>
                </a:rPr>
                <a:t>LEK 5</a:t>
              </a:r>
              <a:endParaRPr lang="da-DK" sz="1100" b="1" dirty="0">
                <a:solidFill>
                  <a:schemeClr val="tx1"/>
                </a:solidFill>
              </a:endParaRPr>
            </a:p>
            <a:p>
              <a:pPr algn="ctr"/>
              <a:r>
                <a:rPr lang="da-DK" sz="1100" b="1" dirty="0">
                  <a:solidFill>
                    <a:schemeClr val="tx1"/>
                  </a:solidFill>
                </a:rPr>
                <a:t>Færdselsregulering og anvisninger for trafikken og teori og praksis</a:t>
              </a:r>
            </a:p>
            <a:p>
              <a:pPr algn="ctr"/>
              <a:endParaRPr lang="da-DK" sz="800" b="1" dirty="0" smtClean="0"/>
            </a:p>
            <a:p>
              <a:pPr algn="ctr"/>
              <a:endParaRPr lang="da-DK" sz="800" b="1" dirty="0"/>
            </a:p>
          </p:txBody>
        </p:sp>
        <p:sp>
          <p:nvSpPr>
            <p:cNvPr id="30" name="Afrundet rektangel 29"/>
            <p:cNvSpPr/>
            <p:nvPr/>
          </p:nvSpPr>
          <p:spPr>
            <a:xfrm>
              <a:off x="10246823" y="1000289"/>
              <a:ext cx="2219498" cy="606829"/>
            </a:xfrm>
            <a:prstGeom prst="roundRect">
              <a:avLst/>
            </a:prstGeom>
            <a:solidFill>
              <a:srgbClr val="FFC000"/>
            </a:solidFill>
            <a:ln>
              <a:solidFill>
                <a:srgbClr val="FBD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smtClean="0">
                  <a:solidFill>
                    <a:schemeClr val="tx1"/>
                  </a:solidFill>
                </a:rPr>
                <a:t>LEK 7</a:t>
              </a:r>
            </a:p>
            <a:p>
              <a:pPr algn="ctr"/>
              <a:r>
                <a:rPr lang="da-DK" sz="1400" b="1" dirty="0" smtClean="0">
                  <a:solidFill>
                    <a:schemeClr val="tx1"/>
                  </a:solidFill>
                </a:rPr>
                <a:t>Evaluering</a:t>
              </a:r>
            </a:p>
          </p:txBody>
        </p:sp>
        <p:sp>
          <p:nvSpPr>
            <p:cNvPr id="31" name="Afrundet rektangel 30"/>
            <p:cNvSpPr/>
            <p:nvPr/>
          </p:nvSpPr>
          <p:spPr>
            <a:xfrm>
              <a:off x="9058102" y="1712161"/>
              <a:ext cx="2219498" cy="606829"/>
            </a:xfrm>
            <a:prstGeom prst="roundRect">
              <a:avLst/>
            </a:prstGeom>
            <a:solidFill>
              <a:srgbClr val="FFC000"/>
            </a:solidFill>
            <a:ln>
              <a:solidFill>
                <a:srgbClr val="FBD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smtClean="0">
                  <a:solidFill>
                    <a:schemeClr val="tx1"/>
                  </a:solidFill>
                </a:rPr>
                <a:t>LEK 6</a:t>
              </a:r>
            </a:p>
            <a:p>
              <a:pPr algn="ctr"/>
              <a:r>
                <a:rPr lang="da-DK" sz="1400" b="1" dirty="0" smtClean="0">
                  <a:solidFill>
                    <a:schemeClr val="tx1"/>
                  </a:solidFill>
                </a:rPr>
                <a:t>Bedømmelsesplan</a:t>
              </a:r>
              <a:endParaRPr lang="da-DK" sz="1400" b="1" dirty="0">
                <a:solidFill>
                  <a:schemeClr val="tx1"/>
                </a:solidFill>
              </a:endParaRPr>
            </a:p>
          </p:txBody>
        </p:sp>
      </p:grpSp>
      <p:sp>
        <p:nvSpPr>
          <p:cNvPr id="33" name="Tekstfelt 32"/>
          <p:cNvSpPr txBox="1"/>
          <p:nvPr/>
        </p:nvSpPr>
        <p:spPr>
          <a:xfrm>
            <a:off x="8901544" y="2991626"/>
            <a:ext cx="2452255" cy="3231654"/>
          </a:xfrm>
          <a:prstGeom prst="rect">
            <a:avLst/>
          </a:prstGeom>
          <a:solidFill>
            <a:srgbClr val="FFC000"/>
          </a:solidFill>
          <a:ln w="28575">
            <a:solidFill>
              <a:srgbClr val="FBD06F"/>
            </a:solidFill>
          </a:ln>
          <a:effectLst>
            <a:outerShdw blurRad="50800" dist="38100" dir="2700000" algn="tl" rotWithShape="0">
              <a:prstClr val="black">
                <a:alpha val="40000"/>
              </a:prstClr>
            </a:outerShdw>
          </a:effectLst>
        </p:spPr>
        <p:txBody>
          <a:bodyPr wrap="square" rtlCol="0">
            <a:spAutoFit/>
          </a:bodyPr>
          <a:lstStyle/>
          <a:p>
            <a:r>
              <a:rPr lang="da-DK" sz="1200" b="1" dirty="0"/>
              <a:t>Viden:</a:t>
            </a:r>
            <a:endParaRPr lang="da-DK" sz="1200" dirty="0"/>
          </a:p>
          <a:p>
            <a:pPr lvl="0"/>
            <a:r>
              <a:rPr lang="da-DK" sz="1200" dirty="0"/>
              <a:t>Kan demonstrere evnen til, at få færdslen til at forløbe på en hensigtsmæssig måde – således at der ikke opstår farlige situationer.  </a:t>
            </a:r>
          </a:p>
          <a:p>
            <a:r>
              <a:rPr lang="da-DK" sz="1200" dirty="0"/>
              <a:t> </a:t>
            </a:r>
          </a:p>
          <a:p>
            <a:r>
              <a:rPr lang="da-DK" sz="1200" b="1" dirty="0"/>
              <a:t>Færdigheder:</a:t>
            </a:r>
            <a:endParaRPr lang="da-DK" sz="1200" dirty="0"/>
          </a:p>
          <a:p>
            <a:pPr lvl="0"/>
            <a:r>
              <a:rPr lang="da-DK" sz="1200" dirty="0"/>
              <a:t>Kan udføre korrekt tegngivning </a:t>
            </a:r>
            <a:r>
              <a:rPr lang="da-DK" sz="1200" dirty="0" err="1"/>
              <a:t>ifm</a:t>
            </a:r>
            <a:r>
              <a:rPr lang="da-DK" sz="1200" dirty="0"/>
              <a:t>. færdselsregulering og anvende disse, så trafikken får et ”normalt” flow. </a:t>
            </a:r>
          </a:p>
          <a:p>
            <a:r>
              <a:rPr lang="da-DK" sz="1200" b="1" dirty="0"/>
              <a:t> </a:t>
            </a:r>
            <a:endParaRPr lang="da-DK" sz="1200" dirty="0"/>
          </a:p>
          <a:p>
            <a:r>
              <a:rPr lang="da-DK" sz="1200" b="1" dirty="0"/>
              <a:t>Kompetence: </a:t>
            </a:r>
            <a:endParaRPr lang="da-DK" sz="1200" dirty="0"/>
          </a:p>
          <a:p>
            <a:pPr lvl="0"/>
            <a:r>
              <a:rPr lang="da-DK" sz="1200" dirty="0"/>
              <a:t>Kursisten kan som myndighedsperson tage ansvar for gennemførelse af korrekt færdselsregulering.</a:t>
            </a:r>
          </a:p>
        </p:txBody>
      </p:sp>
      <p:sp>
        <p:nvSpPr>
          <p:cNvPr id="34" name="Højrepil 33"/>
          <p:cNvSpPr/>
          <p:nvPr/>
        </p:nvSpPr>
        <p:spPr>
          <a:xfrm>
            <a:off x="8415943" y="3149714"/>
            <a:ext cx="405938" cy="283853"/>
          </a:xfrm>
          <a:prstGeom prst="rightArrow">
            <a:avLst/>
          </a:prstGeom>
          <a:solidFill>
            <a:srgbClr val="FFC000"/>
          </a:solidFill>
          <a:ln>
            <a:solidFill>
              <a:srgbClr val="FBD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p:cNvSpPr txBox="1"/>
          <p:nvPr/>
        </p:nvSpPr>
        <p:spPr>
          <a:xfrm rot="19693343">
            <a:off x="2983513" y="2880423"/>
            <a:ext cx="4623481" cy="369332"/>
          </a:xfrm>
          <a:prstGeom prst="rect">
            <a:avLst/>
          </a:prstGeom>
          <a:noFill/>
        </p:spPr>
        <p:txBody>
          <a:bodyPr wrap="square" rtlCol="0">
            <a:spAutoFit/>
          </a:bodyPr>
          <a:lstStyle/>
          <a:p>
            <a:r>
              <a:rPr lang="da-DK" b="1" dirty="0" smtClean="0">
                <a:solidFill>
                  <a:srgbClr val="FFC000"/>
                </a:solidFill>
              </a:rPr>
              <a:t>Færdselsreguleringskursus – ”KOMBARDO”</a:t>
            </a:r>
            <a:endParaRPr lang="da-DK" b="1" dirty="0">
              <a:solidFill>
                <a:srgbClr val="FFC000"/>
              </a:solidFill>
            </a:endParaRPr>
          </a:p>
        </p:txBody>
      </p:sp>
    </p:spTree>
    <p:extLst>
      <p:ext uri="{BB962C8B-B14F-4D97-AF65-F5344CB8AC3E}">
        <p14:creationId xmlns:p14="http://schemas.microsoft.com/office/powerpoint/2010/main" val="3757666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Bahnschrift" panose="020B0502040204020203" pitchFamily="34" charset="0"/>
              </a:rPr>
              <a:t>Vi er en skole – hvordan gør vi VR pædagogisk korrekt…?</a:t>
            </a:r>
            <a:endParaRPr lang="da-DK" dirty="0">
              <a:latin typeface="Bahnschrift" panose="020B0502040204020203" pitchFamily="34" charset="0"/>
            </a:endParaRPr>
          </a:p>
        </p:txBody>
      </p:sp>
      <p:pic>
        <p:nvPicPr>
          <p:cNvPr id="41" name="F0D9FE13-294F-4E9F-9964-242E14919F0A" descr="96290149-C477-4036-8A65-ECD52EB66D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703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itel 1"/>
          <p:cNvSpPr txBox="1">
            <a:spLocks/>
          </p:cNvSpPr>
          <p:nvPr/>
        </p:nvSpPr>
        <p:spPr>
          <a:xfrm>
            <a:off x="3856591" y="293574"/>
            <a:ext cx="73978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dirty="0" smtClean="0">
                <a:solidFill>
                  <a:srgbClr val="FFC000"/>
                </a:solidFill>
                <a:latin typeface="Bahnschrift" panose="020B0502040204020203" pitchFamily="34" charset="0"/>
              </a:rPr>
              <a:t>Den pædagogiske tilgang…</a:t>
            </a:r>
            <a:endParaRPr lang="da-DK" b="1" dirty="0">
              <a:solidFill>
                <a:srgbClr val="FFC000"/>
              </a:solidFill>
              <a:latin typeface="Bahnschrift" panose="020B0502040204020203" pitchFamily="34" charset="0"/>
            </a:endParaRPr>
          </a:p>
        </p:txBody>
      </p:sp>
      <p:pic>
        <p:nvPicPr>
          <p:cNvPr id="8" name="Billede 7"/>
          <p:cNvPicPr>
            <a:picLocks noChangeAspect="1"/>
          </p:cNvPicPr>
          <p:nvPr/>
        </p:nvPicPr>
        <p:blipFill rotWithShape="1">
          <a:blip r:embed="rId4" cstate="print">
            <a:extLst>
              <a:ext uri="{28A0092B-C50C-407E-A947-70E740481C1C}">
                <a14:useLocalDpi xmlns:a14="http://schemas.microsoft.com/office/drawing/2010/main" val="0"/>
              </a:ext>
            </a:extLst>
          </a:blip>
          <a:srcRect l="47028" t="82049" r="27946" b="8042"/>
          <a:stretch/>
        </p:blipFill>
        <p:spPr>
          <a:xfrm>
            <a:off x="3942251" y="2711302"/>
            <a:ext cx="7209525" cy="1605517"/>
          </a:xfrm>
          <a:prstGeom prst="round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31700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itus xmlns="http://schemas.titus.com/TitusProperties/">
  <TitusGUID xmlns="">a40fcd7b-5fb7-4551-b904-4d6b81c082f8</TitusGUID>
  <TitusMetadata xmlns="">eyJucyI6IlxcXFxmb3JzdmFyZXQuZmlpbi5ka1xcTkVUTE9HT05cXFRpdHVzXFxUSVRVU0NvbmZpZ0ZpbGUudGNwZyIsInByb3BzIjpbeyJuIjoiS2xhc3NpZmlrYXRpb24iLCJ2YWxzIjpbeyJ2YWx1ZSI6IklLS0UgS0xBU1NJRklDRVJFVCJ9XX0seyJuIjoiTWFlcmtuaW5nIiwidmFscyI6W119XX0=</TitusMetadata>
</titus>
</file>

<file path=customXml/itemProps1.xml><?xml version="1.0" encoding="utf-8"?>
<ds:datastoreItem xmlns:ds="http://schemas.openxmlformats.org/officeDocument/2006/customXml" ds:itemID="{7414D7D2-92D4-4FC8-ADE8-BDC7AA7DE631}">
  <ds:schemaRefs>
    <ds:schemaRef ds:uri="http://schemas.titus.com/TitusProperties/"/>
    <ds:schemaRef ds:uri=""/>
  </ds:schemaRefs>
</ds:datastoreItem>
</file>

<file path=docProps/app.xml><?xml version="1.0" encoding="utf-8"?>
<Properties xmlns="http://schemas.openxmlformats.org/officeDocument/2006/extended-properties" xmlns:vt="http://schemas.openxmlformats.org/officeDocument/2006/docPropsVTypes">
  <TotalTime>1551</TotalTime>
  <Words>2267</Words>
  <Application>Microsoft Office PowerPoint</Application>
  <PresentationFormat>Widescreen</PresentationFormat>
  <Paragraphs>205</Paragraphs>
  <Slides>12</Slides>
  <Notes>12</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12</vt:i4>
      </vt:variant>
    </vt:vector>
  </HeadingPairs>
  <TitlesOfParts>
    <vt:vector size="18" baseType="lpstr">
      <vt:lpstr>Arial</vt:lpstr>
      <vt:lpstr>Bahnschrift</vt:lpstr>
      <vt:lpstr>Calibri</vt:lpstr>
      <vt:lpstr>Calibri Light</vt:lpstr>
      <vt:lpstr>Wingdings</vt:lpstr>
      <vt:lpstr>Office-tema</vt:lpstr>
      <vt:lpstr>PowerPoint-præsentation</vt:lpstr>
      <vt:lpstr>Indledning</vt:lpstr>
      <vt:lpstr>Formålet med briefingen er at…</vt:lpstr>
      <vt:lpstr>Men først og fremmest…</vt:lpstr>
      <vt:lpstr>Hvorfor valgte vi færdselsregulering...?</vt:lpstr>
      <vt:lpstr>PowerPoint-præsentation</vt:lpstr>
      <vt:lpstr>Hvordan kom vi fra tanke til handling?</vt:lpstr>
      <vt:lpstr>Vi er en skole – hvordan gør vi VR pædagogisk korrekt…?</vt:lpstr>
      <vt:lpstr>Vi er en skole – hvordan gør vi VR pædagogisk korrekt…?</vt:lpstr>
      <vt:lpstr>PowerPoint-præsentation</vt:lpstr>
      <vt:lpstr>Hvordan ser vi fremtiden for VR som en del af læringsmiljøet i HJV…?  </vt:lpstr>
      <vt:lpstr>Vi er en skole – hvordan gør vi VR pædagogisk korrekt…?</vt:lpstr>
    </vt:vector>
  </TitlesOfParts>
  <Company>Forsvaret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Hjemmeværnsskolen</dc:title>
  <dc:creator>HVS-UDV-02 Nissen-Petersen, Christian Raahauge</dc:creator>
  <cp:lastModifiedBy>HVS-UDV-02 Nissen-Petersen, Christian Raahauge</cp:lastModifiedBy>
  <cp:revision>63</cp:revision>
  <dcterms:created xsi:type="dcterms:W3CDTF">2023-11-06T07:40:25Z</dcterms:created>
  <dcterms:modified xsi:type="dcterms:W3CDTF">2023-11-14T19:55:47Z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a40fcd7b-5fb7-4551-b904-4d6b81c082f8</vt:lpwstr>
  </property>
  <property fmtid="{D5CDD505-2E9C-101B-9397-08002B2CF9AE}" pid="3" name="OriginatingUser">
    <vt:lpwstr>HVS-UDV-02</vt:lpwstr>
  </property>
  <property fmtid="{D5CDD505-2E9C-101B-9397-08002B2CF9AE}" pid="4" name="Klassifikation">
    <vt:lpwstr>IKKE KLASSIFICERET</vt:lpwstr>
  </property>
  <property fmtid="{D5CDD505-2E9C-101B-9397-08002B2CF9AE}" pid="5" name="Maerkning">
    <vt:lpwstr/>
  </property>
</Properties>
</file>