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71" r:id="rId3"/>
    <p:sldId id="288" r:id="rId4"/>
    <p:sldId id="286" r:id="rId5"/>
    <p:sldId id="284" r:id="rId6"/>
    <p:sldId id="297" r:id="rId7"/>
    <p:sldId id="287" r:id="rId8"/>
    <p:sldId id="301" r:id="rId9"/>
    <p:sldId id="296" r:id="rId10"/>
    <p:sldId id="300" r:id="rId11"/>
    <p:sldId id="294" r:id="rId12"/>
    <p:sldId id="299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73" d="100"/>
          <a:sy n="73" d="100"/>
        </p:scale>
        <p:origin x="3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7152-3823-4AC0-A86F-5BD9CE99E935}" type="datetimeFigureOut">
              <a:rPr lang="da-DK" smtClean="0"/>
              <a:t>02-02-2025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8CAE3-BCC0-4136-B7D0-0B62D9389A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82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4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19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66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64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41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63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14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72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03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CAE3-BCC0-4136-B7D0-0B62D9389A4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9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5CA3-9097-4B5A-8EBD-F2C744C0D269}" type="datetimeFigureOut">
              <a:rPr lang="da-DK" smtClean="0"/>
              <a:pPr/>
              <a:t>02-02-2025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936B-9D8E-4FCB-8953-55966E270AE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vad%20laver%20Forvarets%20bomberyddere.mp4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15008"/>
            <a:ext cx="3275856" cy="1842669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sp>
        <p:nvSpPr>
          <p:cNvPr id="16" name="Tekstboks 18"/>
          <p:cNvSpPr txBox="1"/>
          <p:nvPr/>
        </p:nvSpPr>
        <p:spPr>
          <a:xfrm>
            <a:off x="107504" y="1628800"/>
            <a:ext cx="8856984" cy="43396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endParaRPr lang="da-DK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EOD operatør</a:t>
            </a:r>
            <a:endParaRPr lang="da-DK" sz="7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da-DK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Forsvarets Uddannelseskonference</a:t>
            </a:r>
          </a:p>
          <a:p>
            <a:pPr algn="ctr"/>
            <a:r>
              <a:rPr lang="da-DK" sz="3600" b="1" dirty="0">
                <a:latin typeface="Verdana" panose="020B0604030504040204" pitchFamily="34" charset="0"/>
                <a:ea typeface="Verdana" panose="020B0604030504040204" pitchFamily="34" charset="0"/>
              </a:rPr>
              <a:t>05 FEB 2025</a:t>
            </a:r>
          </a:p>
          <a:p>
            <a:pPr algn="ctr"/>
            <a:endParaRPr lang="da-DK" sz="3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0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1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Udfordringer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" descr="A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12783" y="2060848"/>
            <a:ext cx="5718434" cy="4250110"/>
          </a:xfrm>
          <a:prstGeom prst="rect">
            <a:avLst/>
          </a:prstGeom>
        </p:spPr>
      </p:pic>
      <p:sp>
        <p:nvSpPr>
          <p:cNvPr id="27" name="Tekstboks 18"/>
          <p:cNvSpPr txBox="1"/>
          <p:nvPr/>
        </p:nvSpPr>
        <p:spPr>
          <a:xfrm>
            <a:off x="174631" y="1621644"/>
            <a:ext cx="8856984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Fastholdelse – hverdag vs forventninger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Vedligeholdende uddannelse og relevante øvelser</a:t>
            </a: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Kontinuerlig hvervning og afholdelse af intensiv uddannelse</a:t>
            </a: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Instruktørtung uddannelse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1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Spørgsmål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" y="1627814"/>
            <a:ext cx="3972766" cy="5230186"/>
          </a:xfrm>
          <a:prstGeom prst="rect">
            <a:avLst/>
          </a:prstGeom>
        </p:spPr>
      </p:pic>
      <p:sp>
        <p:nvSpPr>
          <p:cNvPr id="27" name="Tekstboks 18"/>
          <p:cNvSpPr txBox="1"/>
          <p:nvPr/>
        </p:nvSpPr>
        <p:spPr>
          <a:xfrm>
            <a:off x="5537154" y="5445224"/>
            <a:ext cx="4171582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IGR-2B-500A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4138 5627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2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Lidt om mig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kstboks 18"/>
          <p:cNvSpPr txBox="1"/>
          <p:nvPr/>
        </p:nvSpPr>
        <p:spPr>
          <a:xfrm>
            <a:off x="138132" y="1885796"/>
            <a:ext cx="8856984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Christopher Pedersen, 39 år, KN ved IGR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Tidligere kursusleder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EOD&amp;Search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/ TA / IGR</a:t>
            </a: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UAFDCH ved EOD&amp;SKMP / 2 EODBTN / IGR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National ammunitionsrydder 2020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Vinder af Forsvarets </a:t>
            </a: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Uddannelsespris 2022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43297"/>
            <a:ext cx="2771800" cy="31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/>
          <a:stretch/>
        </p:blipFill>
        <p:spPr>
          <a:xfrm>
            <a:off x="1468870" y="1629232"/>
            <a:ext cx="6206260" cy="5213298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2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Ønske om øget antal </a:t>
            </a:r>
            <a:endParaRPr lang="da-DK" dirty="0" smtClean="0"/>
          </a:p>
        </p:txBody>
      </p:sp>
      <p:sp>
        <p:nvSpPr>
          <p:cNvPr id="27" name="Tekstboks 18"/>
          <p:cNvSpPr txBox="1"/>
          <p:nvPr/>
        </p:nvSpPr>
        <p:spPr>
          <a:xfrm>
            <a:off x="138132" y="1885796"/>
            <a:ext cx="8856984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- 2024 startede rekruttering målrettet EOD UDD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mhp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 øget robusthed i det nationale ammunitionsrydnings-beredskab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52400" y="3894147"/>
            <a:ext cx="845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- Krav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om samme faglighed og uden kompromis med kvaliteten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2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Narrativ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/>
          <a:stretch/>
        </p:blipFill>
        <p:spPr>
          <a:xfrm>
            <a:off x="1468870" y="1629232"/>
            <a:ext cx="6206260" cy="5213298"/>
          </a:xfrm>
          <a:prstGeom prst="rect">
            <a:avLst/>
          </a:prstGeom>
        </p:spPr>
      </p:pic>
      <p:sp>
        <p:nvSpPr>
          <p:cNvPr id="29" name="Tekstboks 18"/>
          <p:cNvSpPr txBox="1"/>
          <p:nvPr/>
        </p:nvSpPr>
        <p:spPr>
          <a:xfrm>
            <a:off x="138132" y="2191504"/>
            <a:ext cx="8856984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tager længere tid end at blive læge</a:t>
            </a: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 dumper alligevel bare </a:t>
            </a: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26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Beståelsesprocent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kstboks 18"/>
          <p:cNvSpPr txBox="1"/>
          <p:nvPr/>
        </p:nvSpPr>
        <p:spPr>
          <a:xfrm>
            <a:off x="107504" y="2038196"/>
            <a:ext cx="8856984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411 CMD –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conventional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munition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disposal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Fem af seks består – knap 84%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420 IEDD –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improvised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explosive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device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disposal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Tre af fire består – ca. 75%</a:t>
            </a: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421 Certificering NATOPS EOD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To af fire består – ca. 50%</a:t>
            </a:r>
          </a:p>
          <a:p>
            <a:pPr marL="800100" lvl="1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facto én rydder pr. år 2018-2023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28" y="3573016"/>
            <a:ext cx="2339752" cy="35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30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Tiltag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Picture 2" descr="E:\Arbejde\IED billeder\Ryd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2315" y="3356993"/>
            <a:ext cx="2251685" cy="3501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kstboks 18"/>
          <p:cNvSpPr txBox="1"/>
          <p:nvPr/>
        </p:nvSpPr>
        <p:spPr>
          <a:xfrm>
            <a:off x="107504" y="1772816"/>
            <a:ext cx="8856984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Screening ved FPS er blevet mere målrettet og bevidste om profil og det arbejde, der skal leveres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Faseopdelt kurser 3x P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fase -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Prepare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Bevidst valg af teori omsat til praktik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fase -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Øvefase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/ tørtræning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3. fase - Perform</a:t>
            </a:r>
          </a:p>
          <a:p>
            <a:pPr lvl="2"/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Afprøvning / evaluering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Ansvar for egen læring / selvindsigt / 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refleksion</a:t>
            </a:r>
          </a:p>
        </p:txBody>
      </p:sp>
    </p:spTree>
    <p:extLst>
      <p:ext uri="{BB962C8B-B14F-4D97-AF65-F5344CB8AC3E}">
        <p14:creationId xmlns:p14="http://schemas.microsoft.com/office/powerpoint/2010/main" val="1166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30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Tiltag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kstboks 18"/>
          <p:cNvSpPr txBox="1"/>
          <p:nvPr/>
        </p:nvSpPr>
        <p:spPr>
          <a:xfrm>
            <a:off x="457200" y="1587564"/>
            <a:ext cx="8856984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Sortere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kursister fra under kursus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Evaluering frem for eksamen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Emneopdelt vurdering / farver / kendte kriterier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Nærhedsprincip UDD faciliteter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ideoer / LEK / undervisning online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10990"/>
            <a:ext cx="2713780" cy="2247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37676"/>
            <a:ext cx="2760681" cy="220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84208"/>
            <a:ext cx="2709999" cy="2258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3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kstboks 18"/>
          <p:cNvSpPr txBox="1"/>
          <p:nvPr/>
        </p:nvSpPr>
        <p:spPr>
          <a:xfrm>
            <a:off x="107504" y="1628800"/>
            <a:ext cx="8856984" cy="63709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Målrettet hvervning – fokuseret uddannelse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15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mdr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målrettet, fasthold læringskurve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Målbart og relevant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agforeninger</a:t>
            </a: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Aktiviteter 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på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tjenestesteder</a:t>
            </a: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Soldaten</a:t>
            </a:r>
          </a:p>
          <a:p>
            <a:pPr marL="342900" indent="-342900">
              <a:buFontTx/>
              <a:buChar char="-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lakater mv.</a:t>
            </a: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file"/>
              </a:rPr>
              <a:t>Film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Soldaten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FKO KOM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DR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Bille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30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Fokuseret hvervning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1" name="Picture 5" descr="T:\1\AMMRYD\03_OPERATIONER S3 &amp; S5\5. Politisags dokumentation\ARC SJ\2021\0700-73112-00002-21 Brandbome under bil\Billeder\Dronebillede 0700-73112-00002-21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40" y="2568460"/>
            <a:ext cx="3757451" cy="25245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T:\1\AMMRYD\03_OPERATIONER S3 &amp; S5\5. Politisags dokumentation\ARC SJ\2021\0700-73112-00002-21 Brandbome under bil\Billeder\DSCN32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7" y="4149080"/>
            <a:ext cx="37439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amme 32"/>
          <p:cNvSpPr/>
          <p:nvPr/>
        </p:nvSpPr>
        <p:spPr>
          <a:xfrm>
            <a:off x="5868144" y="3288541"/>
            <a:ext cx="1008112" cy="567297"/>
          </a:xfrm>
          <a:prstGeom prst="frame">
            <a:avLst>
              <a:gd name="adj1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cxnSp>
        <p:nvCxnSpPr>
          <p:cNvPr id="34" name="Lige pilforbindelse 33"/>
          <p:cNvCxnSpPr/>
          <p:nvPr/>
        </p:nvCxnSpPr>
        <p:spPr>
          <a:xfrm flipH="1">
            <a:off x="6084168" y="3648581"/>
            <a:ext cx="144016" cy="108012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boks 13"/>
          <p:cNvSpPr txBox="1"/>
          <p:nvPr/>
        </p:nvSpPr>
        <p:spPr>
          <a:xfrm>
            <a:off x="6804248" y="2984893"/>
            <a:ext cx="111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Anmelders bil.</a:t>
            </a:r>
            <a:endParaRPr lang="da-DK" sz="1200" b="1" dirty="0"/>
          </a:p>
        </p:txBody>
      </p:sp>
      <p:sp>
        <p:nvSpPr>
          <p:cNvPr id="36" name="Ramme 35"/>
          <p:cNvSpPr/>
          <p:nvPr/>
        </p:nvSpPr>
        <p:spPr>
          <a:xfrm>
            <a:off x="6660232" y="5376773"/>
            <a:ext cx="656913" cy="567297"/>
          </a:xfrm>
          <a:prstGeom prst="frame">
            <a:avLst>
              <a:gd name="adj1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37" name="Tekstboks 17"/>
          <p:cNvSpPr txBox="1"/>
          <p:nvPr/>
        </p:nvSpPr>
        <p:spPr>
          <a:xfrm>
            <a:off x="6886178" y="6128319"/>
            <a:ext cx="1141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Brandbomben</a:t>
            </a:r>
            <a:r>
              <a:rPr lang="da-DK" sz="1200" b="1" dirty="0" smtClean="0">
                <a:solidFill>
                  <a:srgbClr val="FF0000"/>
                </a:solidFill>
              </a:rPr>
              <a:t>.</a:t>
            </a:r>
            <a:endParaRPr lang="da-DK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45" y="294800"/>
            <a:ext cx="1102936" cy="1117976"/>
          </a:xfrm>
          <a:prstGeom prst="rect">
            <a:avLst/>
          </a:prstGeom>
        </p:spPr>
      </p:pic>
      <p:grpSp>
        <p:nvGrpSpPr>
          <p:cNvPr id="7" name="Gruppe 15"/>
          <p:cNvGrpSpPr>
            <a:grpSpLocks/>
          </p:cNvGrpSpPr>
          <p:nvPr/>
        </p:nvGrpSpPr>
        <p:grpSpPr bwMode="auto">
          <a:xfrm>
            <a:off x="0" y="1443435"/>
            <a:ext cx="9144000" cy="134126"/>
            <a:chOff x="0" y="1412776"/>
            <a:chExt cx="9144000" cy="117727"/>
          </a:xfrm>
        </p:grpSpPr>
        <p:sp>
          <p:nvSpPr>
            <p:cNvPr id="12" name="Rektangel 11"/>
            <p:cNvSpPr/>
            <p:nvPr/>
          </p:nvSpPr>
          <p:spPr>
            <a:xfrm>
              <a:off x="0" y="1412547"/>
              <a:ext cx="9144000" cy="71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0" y="1412547"/>
              <a:ext cx="9144000" cy="460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0" y="1483981"/>
              <a:ext cx="9144000" cy="46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457200" y="297839"/>
            <a:ext cx="1105404" cy="1092891"/>
            <a:chOff x="8120699" y="946679"/>
            <a:chExt cx="3683374" cy="3695703"/>
          </a:xfrm>
        </p:grpSpPr>
        <p:pic>
          <p:nvPicPr>
            <p:cNvPr id="18" name="Billede 6" descr="kmplogo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99" y="946679"/>
              <a:ext cx="3683374" cy="369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led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5399">
              <a:off x="9334140" y="4223592"/>
              <a:ext cx="339500" cy="252846"/>
            </a:xfrm>
            <a:prstGeom prst="rect">
              <a:avLst/>
            </a:prstGeom>
          </p:spPr>
        </p:pic>
        <p:pic>
          <p:nvPicPr>
            <p:cNvPr id="20" name="Billed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52826">
              <a:off x="9645290" y="4285519"/>
              <a:ext cx="339500" cy="252846"/>
            </a:xfrm>
            <a:prstGeom prst="rect">
              <a:avLst/>
            </a:prstGeom>
          </p:spPr>
        </p:pic>
        <p:pic>
          <p:nvPicPr>
            <p:cNvPr id="21" name="Billed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9937906" y="4274117"/>
              <a:ext cx="339500" cy="237561"/>
            </a:xfrm>
            <a:prstGeom prst="rect">
              <a:avLst/>
            </a:prstGeom>
          </p:spPr>
        </p:pic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097071" y="4227790"/>
              <a:ext cx="580310" cy="237561"/>
            </a:xfrm>
            <a:prstGeom prst="rect">
              <a:avLst/>
            </a:prstGeom>
          </p:spPr>
        </p:pic>
        <p:pic>
          <p:nvPicPr>
            <p:cNvPr id="23" name="Billed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226431" y="4384948"/>
              <a:ext cx="358834" cy="101025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7399">
              <a:off x="10442062" y="4384947"/>
              <a:ext cx="126127" cy="101025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4612">
              <a:off x="10372221" y="4425407"/>
              <a:ext cx="411163" cy="140890"/>
            </a:xfrm>
            <a:prstGeom prst="rect">
              <a:avLst/>
            </a:prstGeom>
          </p:spPr>
        </p:pic>
      </p:grpSp>
      <p:sp>
        <p:nvSpPr>
          <p:cNvPr id="30" name="Titel 1"/>
          <p:cNvSpPr txBox="1">
            <a:spLocks/>
          </p:cNvSpPr>
          <p:nvPr/>
        </p:nvSpPr>
        <p:spPr>
          <a:xfrm>
            <a:off x="152400" y="152400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Resultat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0" y="4221088"/>
            <a:ext cx="3771920" cy="5029227"/>
          </a:xfrm>
          <a:prstGeom prst="rect">
            <a:avLst/>
          </a:prstGeom>
        </p:spPr>
      </p:pic>
      <p:sp>
        <p:nvSpPr>
          <p:cNvPr id="27" name="Tekstboks 18"/>
          <p:cNvSpPr txBox="1"/>
          <p:nvPr/>
        </p:nvSpPr>
        <p:spPr>
          <a:xfrm>
            <a:off x="174631" y="1621644"/>
            <a:ext cx="8856984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411 CMD –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conventional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munition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disposal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Knap 84%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100%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420 IEDD –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improvised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explosive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device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disposal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ca. 75%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knap 84% (100%)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IGR 421 Certificering NATOPS EOD</a:t>
            </a:r>
          </a:p>
          <a:p>
            <a:pPr marL="800100" lvl="1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ca. 50% 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66% (100%)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Tre </a:t>
            </a:r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ryddere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2024</a:t>
            </a:r>
          </a:p>
          <a:p>
            <a:pPr marL="342900" indent="-342900">
              <a:buFontTx/>
              <a:buChar char="-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Fem til certificering u17+18</a:t>
            </a:r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d4077fc7-5f47-4326-91d9-bde656a911bf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Props1.xml><?xml version="1.0" encoding="utf-8"?>
<ds:datastoreItem xmlns:ds="http://schemas.openxmlformats.org/officeDocument/2006/customXml" ds:itemID="{C0C9C2C6-0099-4F2C-95AC-8AC05D4D9386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354</Words>
  <Application>Microsoft Office PowerPoint</Application>
  <PresentationFormat>Skærmshow (4:3)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igr-2bn7002</dc:creator>
  <cp:lastModifiedBy>IGR-2B-500A Pedersen, Christopher Svend</cp:lastModifiedBy>
  <cp:revision>86</cp:revision>
  <dcterms:created xsi:type="dcterms:W3CDTF">2014-04-21T10:37:13Z</dcterms:created>
  <dcterms:modified xsi:type="dcterms:W3CDTF">2025-02-04T20:38:41Z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d4077fc7-5f47-4326-91d9-bde656a911bf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</Properties>
</file>