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256" r:id="rId3"/>
    <p:sldId id="267" r:id="rId4"/>
    <p:sldId id="260" r:id="rId5"/>
    <p:sldId id="263" r:id="rId6"/>
    <p:sldId id="257" r:id="rId7"/>
    <p:sldId id="266" r:id="rId8"/>
    <p:sldId id="268" r:id="rId9"/>
    <p:sldId id="262" r:id="rId10"/>
    <p:sldId id="258" r:id="rId11"/>
    <p:sldId id="259"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82590" autoAdjust="0"/>
  </p:normalViewPr>
  <p:slideViewPr>
    <p:cSldViewPr snapToGrid="0">
      <p:cViewPr>
        <p:scale>
          <a:sx n="60" d="100"/>
          <a:sy n="60" d="100"/>
        </p:scale>
        <p:origin x="562"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CE232-0923-45B7-8A23-1E3E146541F6}" type="datetimeFigureOut">
              <a:rPr lang="da-DK" smtClean="0"/>
              <a:t>10-11-2023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53F88-FF95-4393-BBB0-475D3EB15459}" type="slidenum">
              <a:rPr lang="da-DK" smtClean="0"/>
              <a:t>‹nr.›</a:t>
            </a:fld>
            <a:endParaRPr lang="da-DK"/>
          </a:p>
        </p:txBody>
      </p:sp>
    </p:spTree>
    <p:extLst>
      <p:ext uri="{BB962C8B-B14F-4D97-AF65-F5344CB8AC3E}">
        <p14:creationId xmlns:p14="http://schemas.microsoft.com/office/powerpoint/2010/main" val="35124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8D53F88-FF95-4393-BBB0-475D3EB15459}" type="slidenum">
              <a:rPr lang="da-DK" smtClean="0"/>
              <a:t>1</a:t>
            </a:fld>
            <a:endParaRPr lang="da-DK"/>
          </a:p>
        </p:txBody>
      </p:sp>
    </p:spTree>
    <p:extLst>
      <p:ext uri="{BB962C8B-B14F-4D97-AF65-F5344CB8AC3E}">
        <p14:creationId xmlns:p14="http://schemas.microsoft.com/office/powerpoint/2010/main" val="30363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8D53F88-FF95-4393-BBB0-475D3EB15459}" type="slidenum">
              <a:rPr lang="da-DK" smtClean="0"/>
              <a:t>2</a:t>
            </a:fld>
            <a:endParaRPr lang="da-DK"/>
          </a:p>
        </p:txBody>
      </p:sp>
    </p:spTree>
    <p:extLst>
      <p:ext uri="{BB962C8B-B14F-4D97-AF65-F5344CB8AC3E}">
        <p14:creationId xmlns:p14="http://schemas.microsoft.com/office/powerpoint/2010/main" val="224244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effectLst/>
              </a:rPr>
              <a:t>Flyveskolen er placeret på </a:t>
            </a:r>
            <a:r>
              <a:rPr lang="da-DK" dirty="0" err="1" smtClean="0">
                <a:effectLst/>
              </a:rPr>
              <a:t>Helicopter</a:t>
            </a:r>
            <a:r>
              <a:rPr lang="da-DK" dirty="0" smtClean="0">
                <a:effectLst/>
              </a:rPr>
              <a:t> Wing Karup. </a:t>
            </a:r>
          </a:p>
          <a:p>
            <a:r>
              <a:rPr lang="da-DK" dirty="0" smtClean="0">
                <a:effectLst/>
              </a:rPr>
              <a:t> </a:t>
            </a:r>
          </a:p>
          <a:p>
            <a:r>
              <a:rPr lang="da-DK" dirty="0" smtClean="0">
                <a:effectLst/>
              </a:rPr>
              <a:t>Skolens primære opgave er at </a:t>
            </a:r>
            <a:r>
              <a:rPr lang="da-DK" b="1" dirty="0" smtClean="0">
                <a:effectLst/>
              </a:rPr>
              <a:t>udvælge </a:t>
            </a:r>
            <a:r>
              <a:rPr lang="da-DK" dirty="0" smtClean="0">
                <a:effectLst/>
              </a:rPr>
              <a:t>egnede pilotkandidater</a:t>
            </a:r>
          </a:p>
          <a:p>
            <a:r>
              <a:rPr lang="da-DK" dirty="0" smtClean="0">
                <a:effectLst/>
              </a:rPr>
              <a:t>til fortsat uddannelse som pilot i Flyvevåbnet.</a:t>
            </a:r>
          </a:p>
          <a:p>
            <a:r>
              <a:rPr lang="da-DK" dirty="0" smtClean="0">
                <a:effectLst/>
              </a:rPr>
              <a:t> </a:t>
            </a:r>
          </a:p>
          <a:p>
            <a:r>
              <a:rPr lang="da-DK" dirty="0" smtClean="0">
                <a:effectLst/>
              </a:rPr>
              <a:t>Derudover gennemfører skolen kurser for:</a:t>
            </a:r>
          </a:p>
          <a:p>
            <a:r>
              <a:rPr lang="da-DK" dirty="0" smtClean="0">
                <a:effectLst/>
              </a:rPr>
              <a:t>Besætningsmedlemmer </a:t>
            </a:r>
          </a:p>
          <a:p>
            <a:r>
              <a:rPr lang="da-DK" dirty="0" smtClean="0">
                <a:effectLst/>
              </a:rPr>
              <a:t>Taktiske operatører </a:t>
            </a:r>
          </a:p>
          <a:p>
            <a:r>
              <a:rPr lang="da-DK" dirty="0" smtClean="0">
                <a:effectLst/>
              </a:rPr>
              <a:t>Missionsplanlæggere og </a:t>
            </a:r>
            <a:r>
              <a:rPr lang="da-DK" dirty="0" err="1" smtClean="0">
                <a:effectLst/>
              </a:rPr>
              <a:t>Duty</a:t>
            </a:r>
            <a:r>
              <a:rPr lang="da-DK" dirty="0" smtClean="0">
                <a:effectLst/>
              </a:rPr>
              <a:t> Ops assistenter            </a:t>
            </a:r>
          </a:p>
          <a:p>
            <a:r>
              <a:rPr lang="da-DK" dirty="0" smtClean="0">
                <a:effectLst/>
              </a:rPr>
              <a:t>Flyvelæger </a:t>
            </a:r>
          </a:p>
          <a:p>
            <a:r>
              <a:rPr lang="da-DK" dirty="0" smtClean="0">
                <a:effectLst/>
              </a:rPr>
              <a:t>Flyveledere </a:t>
            </a:r>
          </a:p>
          <a:p>
            <a:r>
              <a:rPr lang="da-DK" dirty="0" smtClean="0">
                <a:effectLst/>
              </a:rPr>
              <a:t>Kadetter​ </a:t>
            </a:r>
          </a:p>
          <a:p>
            <a:r>
              <a:rPr lang="da-DK" dirty="0" smtClean="0">
                <a:effectLst/>
              </a:rPr>
              <a:t>Piloter (efteruddannelse).</a:t>
            </a:r>
          </a:p>
          <a:p>
            <a:endParaRPr lang="da-DK" dirty="0"/>
          </a:p>
        </p:txBody>
      </p:sp>
      <p:sp>
        <p:nvSpPr>
          <p:cNvPr id="4" name="Pladsholder til slidenummer 3"/>
          <p:cNvSpPr>
            <a:spLocks noGrp="1"/>
          </p:cNvSpPr>
          <p:nvPr>
            <p:ph type="sldNum" sz="quarter" idx="10"/>
          </p:nvPr>
        </p:nvSpPr>
        <p:spPr/>
        <p:txBody>
          <a:bodyPr/>
          <a:lstStyle/>
          <a:p>
            <a:fld id="{C8D53F88-FF95-4393-BBB0-475D3EB15459}" type="slidenum">
              <a:rPr lang="da-DK" smtClean="0"/>
              <a:t>3</a:t>
            </a:fld>
            <a:endParaRPr lang="da-DK"/>
          </a:p>
        </p:txBody>
      </p:sp>
    </p:spTree>
    <p:extLst>
      <p:ext uri="{BB962C8B-B14F-4D97-AF65-F5344CB8AC3E}">
        <p14:creationId xmlns:p14="http://schemas.microsoft.com/office/powerpoint/2010/main" val="271358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err="1" smtClean="0"/>
              <a:t>Euro-NATO</a:t>
            </a:r>
            <a:r>
              <a:rPr lang="da-DK" dirty="0" smtClean="0"/>
              <a:t> joint jet pilot </a:t>
            </a:r>
            <a:r>
              <a:rPr lang="da-DK" dirty="0" err="1" smtClean="0"/>
              <a:t>training</a:t>
            </a:r>
            <a:r>
              <a:rPr lang="da-DK" dirty="0" smtClean="0"/>
              <a:t> </a:t>
            </a:r>
            <a:endParaRPr lang="da-DK" dirty="0"/>
          </a:p>
        </p:txBody>
      </p:sp>
      <p:sp>
        <p:nvSpPr>
          <p:cNvPr id="4" name="Pladsholder til diasnummer 3"/>
          <p:cNvSpPr>
            <a:spLocks noGrp="1"/>
          </p:cNvSpPr>
          <p:nvPr>
            <p:ph type="sldNum" sz="quarter" idx="10"/>
          </p:nvPr>
        </p:nvSpPr>
        <p:spPr/>
        <p:txBody>
          <a:bodyPr/>
          <a:lstStyle/>
          <a:p>
            <a:fld id="{7FB667E1-E601-4AAF-B95C-B25720D70A60}" type="slidenum">
              <a:rPr lang="da-DK" smtClean="0"/>
              <a:pPr/>
              <a:t>4</a:t>
            </a:fld>
            <a:endParaRPr lang="da-DK"/>
          </a:p>
        </p:txBody>
      </p:sp>
    </p:spTree>
    <p:extLst>
      <p:ext uri="{BB962C8B-B14F-4D97-AF65-F5344CB8AC3E}">
        <p14:creationId xmlns:p14="http://schemas.microsoft.com/office/powerpoint/2010/main" val="271484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8D53F88-FF95-4393-BBB0-475D3EB15459}" type="slidenum">
              <a:rPr lang="da-DK" smtClean="0"/>
              <a:t>6</a:t>
            </a:fld>
            <a:endParaRPr lang="da-DK"/>
          </a:p>
        </p:txBody>
      </p:sp>
    </p:spTree>
    <p:extLst>
      <p:ext uri="{BB962C8B-B14F-4D97-AF65-F5344CB8AC3E}">
        <p14:creationId xmlns:p14="http://schemas.microsoft.com/office/powerpoint/2010/main" val="22203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Beslutning:</a:t>
            </a:r>
            <a:r>
              <a:rPr lang="da-DK" b="1" baseline="0" dirty="0" smtClean="0"/>
              <a:t> </a:t>
            </a:r>
            <a:r>
              <a:rPr lang="da-DK" baseline="0" dirty="0" smtClean="0"/>
              <a:t>FLK havde set VR anvendt på pilot-uddannelse i USA og ønskede at vi kom med på vognen. Det førte til et møde med </a:t>
            </a:r>
            <a:r>
              <a:rPr lang="da-DK" baseline="0" dirty="0" err="1" smtClean="0"/>
              <a:t>VRPilot</a:t>
            </a:r>
            <a:r>
              <a:rPr lang="da-DK" baseline="0" dirty="0" smtClean="0"/>
              <a:t>, som allerede havde et produkt udviklet.</a:t>
            </a:r>
          </a:p>
          <a:p>
            <a:r>
              <a:rPr lang="da-DK" b="1" baseline="0" dirty="0" smtClean="0"/>
              <a:t>Software-valg: </a:t>
            </a:r>
            <a:r>
              <a:rPr lang="da-DK" baseline="0" dirty="0" smtClean="0"/>
              <a:t>Fulgte med den VR-entreprise, som blev købt ved VR-Pilot, som skulle tilpasse FLSK behov og flytype.</a:t>
            </a:r>
          </a:p>
          <a:p>
            <a:r>
              <a:rPr lang="da-DK" b="1" baseline="0" dirty="0" smtClean="0"/>
              <a:t>Indkøb: </a:t>
            </a:r>
            <a:r>
              <a:rPr lang="da-DK" baseline="0" dirty="0" smtClean="0"/>
              <a:t>En sej proces, som er tidskrævende, fordi Hardwaren ikke findes i systemet. Måneder! Vi fik købt de første 6 briller med hukommelse, som ikke kan rumme alle vores videoer.</a:t>
            </a:r>
          </a:p>
          <a:p>
            <a:r>
              <a:rPr lang="da-DK" b="1" baseline="0" dirty="0" smtClean="0"/>
              <a:t>Samarbejdspartner: </a:t>
            </a:r>
            <a:r>
              <a:rPr lang="da-DK" baseline="0" dirty="0" smtClean="0"/>
              <a:t>Vi kender ikke til intern VR-support i FSV, hvorfor vi satte vores lid til </a:t>
            </a:r>
            <a:r>
              <a:rPr lang="da-DK" baseline="0" dirty="0" err="1" smtClean="0"/>
              <a:t>VRPilot</a:t>
            </a:r>
            <a:r>
              <a:rPr lang="da-DK" baseline="0" dirty="0" smtClean="0"/>
              <a:t>, hvor vi kun behøvede at tilpasse deres produkt. Finansieringen blev en del af VR-entreprisen. Video-fremstilling blev en </a:t>
            </a:r>
            <a:r>
              <a:rPr lang="da-DK" baseline="0" dirty="0" err="1" smtClean="0"/>
              <a:t>muddling</a:t>
            </a:r>
            <a:r>
              <a:rPr lang="da-DK" baseline="0" dirty="0" smtClean="0"/>
              <a:t>-through-proces med frivillige interne kræfter og en masse trial-and-</a:t>
            </a:r>
            <a:r>
              <a:rPr lang="da-DK" baseline="0" dirty="0" err="1" smtClean="0"/>
              <a:t>error</a:t>
            </a:r>
            <a:r>
              <a:rPr lang="da-DK" baseline="0" dirty="0" smtClean="0"/>
              <a:t> (lyd, </a:t>
            </a:r>
            <a:r>
              <a:rPr lang="da-DK" baseline="0" dirty="0" err="1" smtClean="0"/>
              <a:t>codec</a:t>
            </a:r>
            <a:r>
              <a:rPr lang="da-DK" baseline="0" dirty="0" smtClean="0"/>
              <a:t>, format, opløsning, klippeproces) – 360 gr. video-håndtering kræver god computerkraft, HDD-plads og tålmodighed.</a:t>
            </a:r>
          </a:p>
          <a:p>
            <a:r>
              <a:rPr lang="da-DK" b="1" baseline="0" dirty="0" smtClean="0"/>
              <a:t>Tilpasningsprocessen: </a:t>
            </a:r>
            <a:r>
              <a:rPr lang="da-DK" baseline="0" dirty="0" smtClean="0"/>
              <a:t>Jeg blev sat til at forestå tilpasningsprocessen, som i virkeligheden var en myriade af koordinationer med ingeniøren, som programmerede </a:t>
            </a:r>
            <a:r>
              <a:rPr lang="da-DK" baseline="0" dirty="0" err="1" smtClean="0"/>
              <a:t>VRFlow</a:t>
            </a:r>
            <a:r>
              <a:rPr lang="da-DK" baseline="0" dirty="0" smtClean="0"/>
              <a:t>. Jeg anbefaler, at sådan en POC/SME gives mulighed for at bruge mindst ½ af sin arbejdstid på den proces, da den er meget informationstung. Tidslinjen vil være svær at lægge, da vi som en </a:t>
            </a:r>
            <a:r>
              <a:rPr lang="da-DK" baseline="0" dirty="0" err="1" smtClean="0"/>
              <a:t>driftende</a:t>
            </a:r>
            <a:r>
              <a:rPr lang="da-DK" baseline="0" dirty="0" smtClean="0"/>
              <a:t> organisation uden erfaring i software-tilpasning, ikke har forudsætninger for at sige, hvordan processen bliver.</a:t>
            </a:r>
          </a:p>
          <a:p>
            <a:r>
              <a:rPr lang="da-DK" b="1" baseline="0" dirty="0" smtClean="0"/>
              <a:t>Integration: </a:t>
            </a:r>
            <a:r>
              <a:rPr lang="da-DK" baseline="0" dirty="0" smtClean="0"/>
              <a:t>Man bør vide hvilken gevinst, der ønskes. For FLSK var det ikke med henblik på at erstatte noget, men mere for at supplere gamle metoder med noget, som måske appellerer mere til de unge mennesker, som kun kommer igennem kurset, når de kan bevare høj motivation. Eleverne får et system hver og ½-times intro. Der tilgår så flere videoer, når de er ca. halvvejs i flyveprogrammet.</a:t>
            </a:r>
          </a:p>
          <a:p>
            <a:r>
              <a:rPr lang="da-DK" b="1" baseline="0" dirty="0" smtClean="0"/>
              <a:t>Uddanne og håndtere: </a:t>
            </a:r>
            <a:r>
              <a:rPr lang="da-DK" baseline="0" dirty="0" smtClean="0"/>
              <a:t>Vi var heldige, at vores VR-entreprise indeholdt en MDM-løsning og god support. Samtidig har vi fået en yngre stabs-MA ansat til driften. Det kræver lidt computer-teknisk forståelse. VR </a:t>
            </a:r>
            <a:r>
              <a:rPr lang="da-DK" baseline="0" dirty="0" err="1" smtClean="0"/>
              <a:t>driftes</a:t>
            </a:r>
            <a:r>
              <a:rPr lang="da-DK" baseline="0" dirty="0" smtClean="0"/>
              <a:t> helt lokalt hos os, uden involvering af FSV-it-MA, som umiddelbart ikke virker klar til opgaven.</a:t>
            </a:r>
          </a:p>
          <a:p>
            <a:r>
              <a:rPr lang="da-DK" baseline="0" dirty="0" smtClean="0"/>
              <a:t>Fornyelse: FLK har budgetteret med fornyelse af vores VR-systemer. Jeg vil gætte på, at man med fordel kan </a:t>
            </a:r>
            <a:r>
              <a:rPr lang="da-DK" baseline="0" dirty="0" err="1" smtClean="0"/>
              <a:t>fornye</a:t>
            </a:r>
            <a:r>
              <a:rPr lang="da-DK" baseline="0" dirty="0" smtClean="0"/>
              <a:t>/revurdere både hardware og software hvert 3. år. Det kan dog være svært, da vi selv skal finde arbejdskraften til at få det til at ske.</a:t>
            </a:r>
          </a:p>
        </p:txBody>
      </p:sp>
      <p:sp>
        <p:nvSpPr>
          <p:cNvPr id="4" name="Pladsholder til slidenummer 3"/>
          <p:cNvSpPr>
            <a:spLocks noGrp="1"/>
          </p:cNvSpPr>
          <p:nvPr>
            <p:ph type="sldNum" sz="quarter" idx="10"/>
          </p:nvPr>
        </p:nvSpPr>
        <p:spPr/>
        <p:txBody>
          <a:bodyPr/>
          <a:lstStyle/>
          <a:p>
            <a:fld id="{C8D53F88-FF95-4393-BBB0-475D3EB15459}" type="slidenum">
              <a:rPr lang="da-DK" smtClean="0"/>
              <a:t>9</a:t>
            </a:fld>
            <a:endParaRPr lang="da-DK"/>
          </a:p>
        </p:txBody>
      </p:sp>
    </p:spTree>
    <p:extLst>
      <p:ext uri="{BB962C8B-B14F-4D97-AF65-F5344CB8AC3E}">
        <p14:creationId xmlns:p14="http://schemas.microsoft.com/office/powerpoint/2010/main" val="263396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8D53F88-FF95-4393-BBB0-475D3EB15459}" type="slidenum">
              <a:rPr lang="da-DK" smtClean="0"/>
              <a:t>10</a:t>
            </a:fld>
            <a:endParaRPr lang="da-DK"/>
          </a:p>
        </p:txBody>
      </p:sp>
    </p:spTree>
    <p:extLst>
      <p:ext uri="{BB962C8B-B14F-4D97-AF65-F5344CB8AC3E}">
        <p14:creationId xmlns:p14="http://schemas.microsoft.com/office/powerpoint/2010/main" val="361178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3F2A96D3-B094-47C5-BFA9-FBCE5A73FFDD}" type="datetimeFigureOut">
              <a:rPr lang="da-DK" smtClean="0"/>
              <a:t>10-11-2023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377109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1268506" y="365125"/>
            <a:ext cx="10515600" cy="1325563"/>
          </a:xfrm>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a:xfrm>
            <a:off x="1268506" y="1825625"/>
            <a:ext cx="10515600" cy="43513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1268506" y="6356350"/>
            <a:ext cx="2743200" cy="365125"/>
          </a:xfrm>
        </p:spPr>
        <p:txBody>
          <a:bodyPr/>
          <a:lstStyle/>
          <a:p>
            <a:fld id="{3F2A96D3-B094-47C5-BFA9-FBCE5A73FFDD}" type="datetimeFigureOut">
              <a:rPr lang="da-DK" smtClean="0"/>
              <a:t>10-11-2023</a:t>
            </a:fld>
            <a:endParaRPr lang="da-DK"/>
          </a:p>
        </p:txBody>
      </p:sp>
      <p:sp>
        <p:nvSpPr>
          <p:cNvPr id="5" name="Pladsholder til sidefod 4"/>
          <p:cNvSpPr>
            <a:spLocks noGrp="1"/>
          </p:cNvSpPr>
          <p:nvPr>
            <p:ph type="ftr" sz="quarter" idx="11"/>
          </p:nvPr>
        </p:nvSpPr>
        <p:spPr>
          <a:xfrm>
            <a:off x="4468906" y="6356350"/>
            <a:ext cx="4114800" cy="365125"/>
          </a:xfrm>
        </p:spPr>
        <p:txBody>
          <a:bodyPr/>
          <a:lstStyle/>
          <a:p>
            <a:endParaRPr lang="da-DK"/>
          </a:p>
        </p:txBody>
      </p:sp>
      <p:sp>
        <p:nvSpPr>
          <p:cNvPr id="6" name="Pladsholder til slidenummer 5"/>
          <p:cNvSpPr>
            <a:spLocks noGrp="1"/>
          </p:cNvSpPr>
          <p:nvPr>
            <p:ph type="sldNum" sz="quarter" idx="12"/>
          </p:nvPr>
        </p:nvSpPr>
        <p:spPr>
          <a:xfrm>
            <a:off x="9040906"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21452264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9155208"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1268508"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1268508" y="6356350"/>
            <a:ext cx="2743200" cy="365125"/>
          </a:xfrm>
        </p:spPr>
        <p:txBody>
          <a:bodyPr/>
          <a:lstStyle/>
          <a:p>
            <a:fld id="{3F2A96D3-B094-47C5-BFA9-FBCE5A73FFDD}" type="datetimeFigureOut">
              <a:rPr lang="da-DK" smtClean="0"/>
              <a:t>10-11-2023</a:t>
            </a:fld>
            <a:endParaRPr lang="da-DK"/>
          </a:p>
        </p:txBody>
      </p:sp>
      <p:sp>
        <p:nvSpPr>
          <p:cNvPr id="5" name="Pladsholder til sidefod 4"/>
          <p:cNvSpPr>
            <a:spLocks noGrp="1"/>
          </p:cNvSpPr>
          <p:nvPr>
            <p:ph type="ftr" sz="quarter" idx="11"/>
          </p:nvPr>
        </p:nvSpPr>
        <p:spPr>
          <a:xfrm>
            <a:off x="4468908" y="6356350"/>
            <a:ext cx="4114800" cy="365125"/>
          </a:xfrm>
        </p:spPr>
        <p:txBody>
          <a:bodyPr/>
          <a:lstStyle/>
          <a:p>
            <a:endParaRPr lang="da-DK"/>
          </a:p>
        </p:txBody>
      </p:sp>
      <p:sp>
        <p:nvSpPr>
          <p:cNvPr id="6" name="Pladsholder til slidenummer 5"/>
          <p:cNvSpPr>
            <a:spLocks noGrp="1"/>
          </p:cNvSpPr>
          <p:nvPr>
            <p:ph type="sldNum" sz="quarter" idx="12"/>
          </p:nvPr>
        </p:nvSpPr>
        <p:spPr>
          <a:xfrm>
            <a:off x="9040908"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30183380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250579" y="365125"/>
            <a:ext cx="10515600" cy="1325563"/>
          </a:xfrm>
        </p:spPr>
        <p:txBody>
          <a:bodyPr/>
          <a:lstStyle/>
          <a:p>
            <a:r>
              <a:rPr lang="da-DK" smtClean="0"/>
              <a:t>Klik for at redigere i master</a:t>
            </a:r>
            <a:endParaRPr lang="da-DK"/>
          </a:p>
        </p:txBody>
      </p:sp>
      <p:sp>
        <p:nvSpPr>
          <p:cNvPr id="3" name="Pladsholder til indhold 2"/>
          <p:cNvSpPr>
            <a:spLocks noGrp="1"/>
          </p:cNvSpPr>
          <p:nvPr>
            <p:ph idx="1"/>
          </p:nvPr>
        </p:nvSpPr>
        <p:spPr>
          <a:xfrm>
            <a:off x="1250579" y="1825625"/>
            <a:ext cx="10515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a:xfrm>
            <a:off x="1250579" y="6356350"/>
            <a:ext cx="2743200" cy="365125"/>
          </a:xfrm>
        </p:spPr>
        <p:txBody>
          <a:bodyPr/>
          <a:lstStyle/>
          <a:p>
            <a:fld id="{3F2A96D3-B094-47C5-BFA9-FBCE5A73FFDD}" type="datetimeFigureOut">
              <a:rPr lang="da-DK" smtClean="0"/>
              <a:t>10-11-2023</a:t>
            </a:fld>
            <a:endParaRPr lang="da-DK"/>
          </a:p>
        </p:txBody>
      </p:sp>
      <p:sp>
        <p:nvSpPr>
          <p:cNvPr id="5" name="Pladsholder til sidefod 4"/>
          <p:cNvSpPr>
            <a:spLocks noGrp="1"/>
          </p:cNvSpPr>
          <p:nvPr>
            <p:ph type="ftr" sz="quarter" idx="11"/>
          </p:nvPr>
        </p:nvSpPr>
        <p:spPr>
          <a:xfrm>
            <a:off x="4450979" y="6356350"/>
            <a:ext cx="4114800" cy="365125"/>
          </a:xfrm>
        </p:spPr>
        <p:txBody>
          <a:bodyPr/>
          <a:lstStyle/>
          <a:p>
            <a:endParaRPr lang="da-DK"/>
          </a:p>
        </p:txBody>
      </p:sp>
      <p:sp>
        <p:nvSpPr>
          <p:cNvPr id="6" name="Pladsholder til slidenummer 5"/>
          <p:cNvSpPr>
            <a:spLocks noGrp="1"/>
          </p:cNvSpPr>
          <p:nvPr>
            <p:ph type="sldNum" sz="quarter" idx="12"/>
          </p:nvPr>
        </p:nvSpPr>
        <p:spPr>
          <a:xfrm>
            <a:off x="9022979"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3203778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24908"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1324908"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a:xfrm>
            <a:off x="1331258" y="6356350"/>
            <a:ext cx="2743200" cy="365125"/>
          </a:xfrm>
        </p:spPr>
        <p:txBody>
          <a:bodyPr/>
          <a:lstStyle/>
          <a:p>
            <a:fld id="{3F2A96D3-B094-47C5-BFA9-FBCE5A73FFDD}" type="datetimeFigureOut">
              <a:rPr lang="da-DK" smtClean="0"/>
              <a:t>10-11-2023</a:t>
            </a:fld>
            <a:endParaRPr lang="da-DK"/>
          </a:p>
        </p:txBody>
      </p:sp>
      <p:sp>
        <p:nvSpPr>
          <p:cNvPr id="5" name="Pladsholder til sidefod 4"/>
          <p:cNvSpPr>
            <a:spLocks noGrp="1"/>
          </p:cNvSpPr>
          <p:nvPr>
            <p:ph type="ftr" sz="quarter" idx="11"/>
          </p:nvPr>
        </p:nvSpPr>
        <p:spPr>
          <a:xfrm>
            <a:off x="4531658" y="6356350"/>
            <a:ext cx="4114800" cy="365125"/>
          </a:xfrm>
        </p:spPr>
        <p:txBody>
          <a:bodyPr/>
          <a:lstStyle/>
          <a:p>
            <a:endParaRPr lang="da-DK"/>
          </a:p>
        </p:txBody>
      </p:sp>
      <p:sp>
        <p:nvSpPr>
          <p:cNvPr id="6" name="Pladsholder til slidenummer 5"/>
          <p:cNvSpPr>
            <a:spLocks noGrp="1"/>
          </p:cNvSpPr>
          <p:nvPr>
            <p:ph type="sldNum" sz="quarter" idx="12"/>
          </p:nvPr>
        </p:nvSpPr>
        <p:spPr>
          <a:xfrm>
            <a:off x="9103658"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2649832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268508" y="365125"/>
            <a:ext cx="10515600" cy="1325563"/>
          </a:xfrm>
        </p:spPr>
        <p:txBody>
          <a:bodyPr/>
          <a:lstStyle/>
          <a:p>
            <a:r>
              <a:rPr lang="da-DK" smtClean="0"/>
              <a:t>Klik for at redigere i master</a:t>
            </a:r>
            <a:endParaRPr lang="da-DK"/>
          </a:p>
        </p:txBody>
      </p:sp>
      <p:sp>
        <p:nvSpPr>
          <p:cNvPr id="3" name="Pladsholder til indhold 2"/>
          <p:cNvSpPr>
            <a:spLocks noGrp="1"/>
          </p:cNvSpPr>
          <p:nvPr>
            <p:ph sz="half" idx="1"/>
          </p:nvPr>
        </p:nvSpPr>
        <p:spPr>
          <a:xfrm>
            <a:off x="1268508"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602508"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1268508" y="6356350"/>
            <a:ext cx="2743200" cy="365125"/>
          </a:xfrm>
        </p:spPr>
        <p:txBody>
          <a:bodyPr/>
          <a:lstStyle/>
          <a:p>
            <a:fld id="{3F2A96D3-B094-47C5-BFA9-FBCE5A73FFDD}" type="datetimeFigureOut">
              <a:rPr lang="da-DK" smtClean="0"/>
              <a:t>10-11-2023</a:t>
            </a:fld>
            <a:endParaRPr lang="da-DK"/>
          </a:p>
        </p:txBody>
      </p:sp>
      <p:sp>
        <p:nvSpPr>
          <p:cNvPr id="6" name="Pladsholder til sidefod 5"/>
          <p:cNvSpPr>
            <a:spLocks noGrp="1"/>
          </p:cNvSpPr>
          <p:nvPr>
            <p:ph type="ftr" sz="quarter" idx="11"/>
          </p:nvPr>
        </p:nvSpPr>
        <p:spPr>
          <a:xfrm>
            <a:off x="4468908" y="6356350"/>
            <a:ext cx="4114800" cy="365125"/>
          </a:xfrm>
        </p:spPr>
        <p:txBody>
          <a:bodyPr/>
          <a:lstStyle/>
          <a:p>
            <a:endParaRPr lang="da-DK"/>
          </a:p>
        </p:txBody>
      </p:sp>
      <p:sp>
        <p:nvSpPr>
          <p:cNvPr id="7" name="Pladsholder til slidenummer 6"/>
          <p:cNvSpPr>
            <a:spLocks noGrp="1"/>
          </p:cNvSpPr>
          <p:nvPr>
            <p:ph type="sldNum" sz="quarter" idx="12"/>
          </p:nvPr>
        </p:nvSpPr>
        <p:spPr>
          <a:xfrm>
            <a:off x="9040908"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236737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261132"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126113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1261132"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59354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593544"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a:xfrm>
            <a:off x="1259544" y="6356350"/>
            <a:ext cx="2743200" cy="365125"/>
          </a:xfrm>
        </p:spPr>
        <p:txBody>
          <a:bodyPr/>
          <a:lstStyle/>
          <a:p>
            <a:fld id="{3F2A96D3-B094-47C5-BFA9-FBCE5A73FFDD}" type="datetimeFigureOut">
              <a:rPr lang="da-DK" smtClean="0"/>
              <a:t>10-11-2023</a:t>
            </a:fld>
            <a:endParaRPr lang="da-DK"/>
          </a:p>
        </p:txBody>
      </p:sp>
      <p:sp>
        <p:nvSpPr>
          <p:cNvPr id="8" name="Pladsholder til sidefod 7"/>
          <p:cNvSpPr>
            <a:spLocks noGrp="1"/>
          </p:cNvSpPr>
          <p:nvPr>
            <p:ph type="ftr" sz="quarter" idx="11"/>
          </p:nvPr>
        </p:nvSpPr>
        <p:spPr>
          <a:xfrm>
            <a:off x="4459944" y="6356350"/>
            <a:ext cx="4114800" cy="365125"/>
          </a:xfrm>
        </p:spPr>
        <p:txBody>
          <a:bodyPr/>
          <a:lstStyle/>
          <a:p>
            <a:endParaRPr lang="da-DK"/>
          </a:p>
        </p:txBody>
      </p:sp>
      <p:sp>
        <p:nvSpPr>
          <p:cNvPr id="9" name="Pladsholder til slidenummer 8"/>
          <p:cNvSpPr>
            <a:spLocks noGrp="1"/>
          </p:cNvSpPr>
          <p:nvPr>
            <p:ph type="sldNum" sz="quarter" idx="12"/>
          </p:nvPr>
        </p:nvSpPr>
        <p:spPr>
          <a:xfrm>
            <a:off x="9031944"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196240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1268506" y="365125"/>
            <a:ext cx="10515600" cy="1325563"/>
          </a:xfrm>
        </p:spPr>
        <p:txBody>
          <a:bodyPr/>
          <a:lstStyle/>
          <a:p>
            <a:r>
              <a:rPr lang="da-DK" smtClean="0"/>
              <a:t>Klik for at redigere i master</a:t>
            </a:r>
            <a:endParaRPr lang="da-DK"/>
          </a:p>
        </p:txBody>
      </p:sp>
      <p:sp>
        <p:nvSpPr>
          <p:cNvPr id="3" name="Pladsholder til dato 2"/>
          <p:cNvSpPr>
            <a:spLocks noGrp="1"/>
          </p:cNvSpPr>
          <p:nvPr>
            <p:ph type="dt" sz="half" idx="10"/>
          </p:nvPr>
        </p:nvSpPr>
        <p:spPr>
          <a:xfrm>
            <a:off x="1268506" y="6356350"/>
            <a:ext cx="2743200" cy="365125"/>
          </a:xfrm>
        </p:spPr>
        <p:txBody>
          <a:bodyPr/>
          <a:lstStyle/>
          <a:p>
            <a:fld id="{3F2A96D3-B094-47C5-BFA9-FBCE5A73FFDD}" type="datetimeFigureOut">
              <a:rPr lang="da-DK" smtClean="0"/>
              <a:t>10-11-2023</a:t>
            </a:fld>
            <a:endParaRPr lang="da-DK"/>
          </a:p>
        </p:txBody>
      </p:sp>
      <p:sp>
        <p:nvSpPr>
          <p:cNvPr id="4" name="Pladsholder til sidefod 3"/>
          <p:cNvSpPr>
            <a:spLocks noGrp="1"/>
          </p:cNvSpPr>
          <p:nvPr>
            <p:ph type="ftr" sz="quarter" idx="11"/>
          </p:nvPr>
        </p:nvSpPr>
        <p:spPr>
          <a:xfrm>
            <a:off x="4468906" y="6356350"/>
            <a:ext cx="4114800" cy="365125"/>
          </a:xfrm>
        </p:spPr>
        <p:txBody>
          <a:bodyPr/>
          <a:lstStyle/>
          <a:p>
            <a:endParaRPr lang="da-DK"/>
          </a:p>
        </p:txBody>
      </p:sp>
      <p:sp>
        <p:nvSpPr>
          <p:cNvPr id="5" name="Pladsholder til slidenummer 4"/>
          <p:cNvSpPr>
            <a:spLocks noGrp="1"/>
          </p:cNvSpPr>
          <p:nvPr>
            <p:ph type="sldNum" sz="quarter" idx="12"/>
          </p:nvPr>
        </p:nvSpPr>
        <p:spPr>
          <a:xfrm>
            <a:off x="9040906"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3166137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1241612" y="6356350"/>
            <a:ext cx="2743200" cy="365125"/>
          </a:xfrm>
        </p:spPr>
        <p:txBody>
          <a:bodyPr/>
          <a:lstStyle/>
          <a:p>
            <a:fld id="{3F2A96D3-B094-47C5-BFA9-FBCE5A73FFDD}" type="datetimeFigureOut">
              <a:rPr lang="da-DK" smtClean="0"/>
              <a:t>10-11-2023</a:t>
            </a:fld>
            <a:endParaRPr lang="da-DK"/>
          </a:p>
        </p:txBody>
      </p:sp>
      <p:sp>
        <p:nvSpPr>
          <p:cNvPr id="3" name="Pladsholder til sidefod 2"/>
          <p:cNvSpPr>
            <a:spLocks noGrp="1"/>
          </p:cNvSpPr>
          <p:nvPr>
            <p:ph type="ftr" sz="quarter" idx="11"/>
          </p:nvPr>
        </p:nvSpPr>
        <p:spPr>
          <a:xfrm>
            <a:off x="4442012" y="6356350"/>
            <a:ext cx="4114800" cy="365125"/>
          </a:xfrm>
        </p:spPr>
        <p:txBody>
          <a:bodyPr/>
          <a:lstStyle/>
          <a:p>
            <a:endParaRPr lang="da-DK"/>
          </a:p>
        </p:txBody>
      </p:sp>
      <p:sp>
        <p:nvSpPr>
          <p:cNvPr id="4" name="Pladsholder til slidenummer 3"/>
          <p:cNvSpPr>
            <a:spLocks noGrp="1"/>
          </p:cNvSpPr>
          <p:nvPr>
            <p:ph type="sldNum" sz="quarter" idx="12"/>
          </p:nvPr>
        </p:nvSpPr>
        <p:spPr>
          <a:xfrm>
            <a:off x="9014012"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1256466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288023"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63142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128802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a:xfrm>
            <a:off x="1286435" y="6356350"/>
            <a:ext cx="2743200" cy="365125"/>
          </a:xfrm>
        </p:spPr>
        <p:txBody>
          <a:bodyPr/>
          <a:lstStyle/>
          <a:p>
            <a:fld id="{3F2A96D3-B094-47C5-BFA9-FBCE5A73FFDD}" type="datetimeFigureOut">
              <a:rPr lang="da-DK" smtClean="0"/>
              <a:t>10-11-2023</a:t>
            </a:fld>
            <a:endParaRPr lang="da-DK"/>
          </a:p>
        </p:txBody>
      </p:sp>
      <p:sp>
        <p:nvSpPr>
          <p:cNvPr id="6" name="Pladsholder til sidefod 5"/>
          <p:cNvSpPr>
            <a:spLocks noGrp="1"/>
          </p:cNvSpPr>
          <p:nvPr>
            <p:ph type="ftr" sz="quarter" idx="11"/>
          </p:nvPr>
        </p:nvSpPr>
        <p:spPr>
          <a:xfrm>
            <a:off x="4486835" y="6356350"/>
            <a:ext cx="4114800" cy="365125"/>
          </a:xfrm>
        </p:spPr>
        <p:txBody>
          <a:bodyPr/>
          <a:lstStyle/>
          <a:p>
            <a:endParaRPr lang="da-DK"/>
          </a:p>
        </p:txBody>
      </p:sp>
      <p:sp>
        <p:nvSpPr>
          <p:cNvPr id="7" name="Pladsholder til slidenummer 6"/>
          <p:cNvSpPr>
            <a:spLocks noGrp="1"/>
          </p:cNvSpPr>
          <p:nvPr>
            <p:ph type="sldNum" sz="quarter" idx="12"/>
          </p:nvPr>
        </p:nvSpPr>
        <p:spPr>
          <a:xfrm>
            <a:off x="9058835"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42844999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270097"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613497"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27009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a:xfrm>
            <a:off x="1268509" y="6356350"/>
            <a:ext cx="2743200" cy="365125"/>
          </a:xfrm>
        </p:spPr>
        <p:txBody>
          <a:bodyPr/>
          <a:lstStyle/>
          <a:p>
            <a:fld id="{3F2A96D3-B094-47C5-BFA9-FBCE5A73FFDD}" type="datetimeFigureOut">
              <a:rPr lang="da-DK" smtClean="0"/>
              <a:t>10-11-2023</a:t>
            </a:fld>
            <a:endParaRPr lang="da-DK"/>
          </a:p>
        </p:txBody>
      </p:sp>
      <p:sp>
        <p:nvSpPr>
          <p:cNvPr id="6" name="Pladsholder til sidefod 5"/>
          <p:cNvSpPr>
            <a:spLocks noGrp="1"/>
          </p:cNvSpPr>
          <p:nvPr>
            <p:ph type="ftr" sz="quarter" idx="11"/>
          </p:nvPr>
        </p:nvSpPr>
        <p:spPr>
          <a:xfrm>
            <a:off x="4468909" y="6356350"/>
            <a:ext cx="4114800" cy="365125"/>
          </a:xfrm>
        </p:spPr>
        <p:txBody>
          <a:bodyPr/>
          <a:lstStyle/>
          <a:p>
            <a:endParaRPr lang="da-DK"/>
          </a:p>
        </p:txBody>
      </p:sp>
      <p:sp>
        <p:nvSpPr>
          <p:cNvPr id="7" name="Pladsholder til slidenummer 6"/>
          <p:cNvSpPr>
            <a:spLocks noGrp="1"/>
          </p:cNvSpPr>
          <p:nvPr>
            <p:ph type="sldNum" sz="quarter" idx="12"/>
          </p:nvPr>
        </p:nvSpPr>
        <p:spPr>
          <a:xfrm>
            <a:off x="9040909" y="6356350"/>
            <a:ext cx="2743200" cy="365125"/>
          </a:xfrm>
        </p:spPr>
        <p:txBody>
          <a:bodyPr/>
          <a:lstStyle/>
          <a:p>
            <a:fld id="{17DF86D4-9304-4B87-965D-5A0890D878C8}" type="slidenum">
              <a:rPr lang="da-DK" smtClean="0"/>
              <a:t>‹nr.›</a:t>
            </a:fld>
            <a:endParaRPr lang="da-DK"/>
          </a:p>
        </p:txBody>
      </p:sp>
    </p:spTree>
    <p:extLst>
      <p:ext uri="{BB962C8B-B14F-4D97-AF65-F5344CB8AC3E}">
        <p14:creationId xmlns:p14="http://schemas.microsoft.com/office/powerpoint/2010/main" val="13515735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rgbClr val="C7DDF1"/>
            </a:gs>
            <a:gs pos="56000">
              <a:srgbClr val="D9E8F5"/>
            </a:gs>
            <a:gs pos="14000">
              <a:schemeClr val="accent1">
                <a:lumMod val="5000"/>
                <a:lumOff val="95000"/>
              </a:schemeClr>
            </a:gs>
            <a:gs pos="75000">
              <a:srgbClr val="89AADB"/>
            </a:gs>
          </a:gsLst>
          <a:lin ang="8100000" scaled="1"/>
          <a:tileRect/>
        </a:gra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A96D3-B094-47C5-BFA9-FBCE5A73FFDD}" type="datetimeFigureOut">
              <a:rPr lang="da-DK" smtClean="0"/>
              <a:t>10-11-2023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F86D4-9304-4B87-965D-5A0890D878C8}" type="slidenum">
              <a:rPr lang="da-DK" smtClean="0"/>
              <a:t>‹nr.›</a:t>
            </a:fld>
            <a:endParaRPr lang="da-DK"/>
          </a:p>
        </p:txBody>
      </p:sp>
      <p:pic>
        <p:nvPicPr>
          <p:cNvPr id="7" name="Picture 2" descr="Billede"/>
          <p:cNvPicPr/>
          <p:nvPr userDrawn="1"/>
        </p:nvPicPr>
        <p:blipFill>
          <a:blip r:embed="rId13" cstate="print">
            <a:extLst>
              <a:ext uri="{BEBA8EAE-BF5A-486C-A8C5-ECC9F3942E4B}">
                <a14:imgProps xmlns:a14="http://schemas.microsoft.com/office/drawing/2010/main">
                  <a14:imgLayer r:embed="rId14">
                    <a14:imgEffect>
                      <a14:backgroundRemoval t="0" b="100000" l="0" r="100000">
                        <a14:backgroundMark x1="44375" y1="14184" x2="44375" y2="14184"/>
                        <a14:backgroundMark x1="55625" y1="14184" x2="55625" y2="14184"/>
                        <a14:backgroundMark x1="50000" y1="42553" x2="50000" y2="42553"/>
                      </a14:backgroundRemoval>
                    </a14:imgEffect>
                  </a14:imgLayer>
                </a14:imgProps>
              </a:ext>
              <a:ext uri="{28A0092B-C50C-407E-A947-70E740481C1C}">
                <a14:useLocalDpi xmlns:a14="http://schemas.microsoft.com/office/drawing/2010/main" val="0"/>
              </a:ext>
            </a:extLst>
          </a:blip>
          <a:srcRect/>
          <a:stretch>
            <a:fillRect/>
          </a:stretch>
        </p:blipFill>
        <p:spPr bwMode="auto">
          <a:xfrm>
            <a:off x="229426" y="223915"/>
            <a:ext cx="99376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8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4738746"/>
            <a:ext cx="3482996" cy="2119254"/>
          </a:xfrm>
          <a:prstGeom prst="rect">
            <a:avLst/>
          </a:prstGeom>
          <a:gradFill flip="none" rotWithShape="1">
            <a:gsLst>
              <a:gs pos="75000">
                <a:srgbClr val="66A5CD"/>
              </a:gs>
              <a:gs pos="24000">
                <a:schemeClr val="accent3">
                  <a:lumMod val="40000"/>
                  <a:lumOff val="60000"/>
                </a:schemeClr>
              </a:gs>
              <a:gs pos="61000">
                <a:schemeClr val="accent3">
                  <a:lumMod val="40000"/>
                  <a:lumOff val="60000"/>
                </a:schemeClr>
              </a:gs>
              <a:gs pos="14000">
                <a:srgbClr val="C9E3F3"/>
              </a:gs>
              <a:gs pos="98000">
                <a:schemeClr val="bg1"/>
              </a:gs>
              <a:gs pos="49000">
                <a:schemeClr val="accent3">
                  <a:lumMod val="7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Picture 2" descr="Ingen tilgængelig billedbeskrivel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44" b="4296"/>
          <a:stretch/>
        </p:blipFill>
        <p:spPr bwMode="auto">
          <a:xfrm>
            <a:off x="8860536" y="4802469"/>
            <a:ext cx="3322312" cy="20407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an være et billede af 1 person og vandflyv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493" t="25358" r="1"/>
          <a:stretch/>
        </p:blipFill>
        <p:spPr bwMode="auto">
          <a:xfrm>
            <a:off x="11289" y="2528805"/>
            <a:ext cx="3430412" cy="237729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542288" y="-112077"/>
            <a:ext cx="9144000" cy="2387600"/>
          </a:xfrm>
        </p:spPr>
        <p:txBody>
          <a:bodyPr>
            <a:normAutofit/>
          </a:bodyPr>
          <a:lstStyle/>
          <a:p>
            <a:r>
              <a:rPr lang="da-DK" sz="7000" b="1" dirty="0" smtClean="0"/>
              <a:t>VR-Implementering</a:t>
            </a:r>
            <a:br>
              <a:rPr lang="da-DK" sz="7000" b="1" dirty="0" smtClean="0"/>
            </a:br>
            <a:r>
              <a:rPr lang="da-DK" sz="7000" b="1" dirty="0" smtClean="0"/>
              <a:t>”</a:t>
            </a:r>
            <a:r>
              <a:rPr lang="da-DK" sz="7000" b="1" dirty="0" smtClean="0">
                <a:solidFill>
                  <a:srgbClr val="FF0000"/>
                </a:solidFill>
              </a:rPr>
              <a:t>Det </a:t>
            </a:r>
            <a:r>
              <a:rPr lang="da-DK" sz="7000" b="1" dirty="0">
                <a:solidFill>
                  <a:srgbClr val="FF0000"/>
                </a:solidFill>
              </a:rPr>
              <a:t>gør vi bare</a:t>
            </a:r>
            <a:r>
              <a:rPr lang="da-DK" sz="7000" b="1" dirty="0" smtClean="0">
                <a:solidFill>
                  <a:srgbClr val="FF0000"/>
                </a:solidFill>
              </a:rPr>
              <a:t>!</a:t>
            </a:r>
            <a:r>
              <a:rPr lang="da-DK" sz="7000" b="1" dirty="0" smtClean="0"/>
              <a:t>”</a:t>
            </a:r>
            <a:endParaRPr lang="da-DK" sz="7000" b="1" dirty="0"/>
          </a:p>
        </p:txBody>
      </p:sp>
      <p:pic>
        <p:nvPicPr>
          <p:cNvPr id="4" name="Billede 3"/>
          <p:cNvPicPr>
            <a:picLocks noChangeAspect="1"/>
          </p:cNvPicPr>
          <p:nvPr/>
        </p:nvPicPr>
        <p:blipFill rotWithShape="1">
          <a:blip r:embed="rId5">
            <a:extLst>
              <a:ext uri="{28A0092B-C50C-407E-A947-70E740481C1C}">
                <a14:useLocalDpi xmlns:a14="http://schemas.microsoft.com/office/drawing/2010/main" val="0"/>
              </a:ext>
            </a:extLst>
          </a:blip>
          <a:srcRect t="36709" b="19182"/>
          <a:stretch/>
        </p:blipFill>
        <p:spPr>
          <a:xfrm>
            <a:off x="3343296" y="2531527"/>
            <a:ext cx="5517240" cy="4326473"/>
          </a:xfrm>
          <a:prstGeom prst="rect">
            <a:avLst/>
          </a:prstGeom>
        </p:spPr>
      </p:pic>
      <p:pic>
        <p:nvPicPr>
          <p:cNvPr id="7" name="Pladsholder til indhold 3"/>
          <p:cNvPicPr>
            <a:picLocks noChangeAspect="1"/>
          </p:cNvPicPr>
          <p:nvPr/>
        </p:nvPicPr>
        <p:blipFill rotWithShape="1">
          <a:blip r:embed="rId6">
            <a:extLst>
              <a:ext uri="{28A0092B-C50C-407E-A947-70E740481C1C}">
                <a14:useLocalDpi xmlns:a14="http://schemas.microsoft.com/office/drawing/2010/main" val="0"/>
              </a:ext>
            </a:extLst>
          </a:blip>
          <a:srcRect t="34592" b="25978"/>
          <a:stretch/>
        </p:blipFill>
        <p:spPr>
          <a:xfrm>
            <a:off x="8860536" y="2528805"/>
            <a:ext cx="3331464" cy="2335295"/>
          </a:xfrm>
          <a:prstGeom prst="rect">
            <a:avLst/>
          </a:prstGeom>
        </p:spPr>
      </p:pic>
      <p:pic>
        <p:nvPicPr>
          <p:cNvPr id="9" name="Pladsholder til indhold 5"/>
          <p:cNvPicPr>
            <a:picLocks noChangeAspect="1"/>
          </p:cNvPicPr>
          <p:nvPr/>
        </p:nvPicPr>
        <p:blipFill>
          <a:blip r:embed="rId7" cstate="print">
            <a:extLst>
              <a:ext uri="{BEBA8EAE-BF5A-486C-A8C5-ECC9F3942E4B}">
                <a14:imgProps xmlns:a14="http://schemas.microsoft.com/office/drawing/2010/main">
                  <a14:imgLayer r:embed="rId8">
                    <a14:imgEffect>
                      <a14:backgroundRemoval t="9932" b="89992" l="2121" r="90000">
                        <a14:backgroundMark x1="37677" y1="30174" x2="37677" y2="30174"/>
                      </a14:backgroundRemoval>
                    </a14:imgEffect>
                  </a14:imgLayer>
                </a14:imgProps>
              </a:ext>
              <a:ext uri="{28A0092B-C50C-407E-A947-70E740481C1C}">
                <a14:useLocalDpi xmlns:a14="http://schemas.microsoft.com/office/drawing/2010/main" val="0"/>
              </a:ext>
            </a:extLst>
          </a:blip>
          <a:stretch>
            <a:fillRect/>
          </a:stretch>
        </p:blipFill>
        <p:spPr>
          <a:xfrm>
            <a:off x="1311164" y="4404581"/>
            <a:ext cx="1934080" cy="2578773"/>
          </a:xfrm>
          <a:prstGeom prst="rect">
            <a:avLst/>
          </a:prstGeom>
        </p:spPr>
      </p:pic>
      <p:pic>
        <p:nvPicPr>
          <p:cNvPr id="11" name="Billed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backgroundMark x1="16773" y1="46364" x2="16773" y2="46364"/>
                        <a14:backgroundMark x1="20091" y1="38364" x2="17818" y2="48000"/>
                        <a14:backgroundMark x1="24909" y1="38909" x2="29182" y2="34788"/>
                        <a14:backgroundMark x1="19500" y1="57758" x2="19500" y2="57758"/>
                        <a14:backgroundMark x1="19500" y1="57879" x2="18818" y2="52909"/>
                        <a14:backgroundMark x1="25591" y1="33212" x2="25773" y2="32667"/>
                      </a14:backgroundRemoval>
                    </a14:imgEffect>
                  </a14:imgLayer>
                </a14:imgProps>
              </a:ext>
              <a:ext uri="{28A0092B-C50C-407E-A947-70E740481C1C}">
                <a14:useLocalDpi xmlns:a14="http://schemas.microsoft.com/office/drawing/2010/main" val="0"/>
              </a:ext>
            </a:extLst>
          </a:blip>
          <a:stretch>
            <a:fillRect/>
          </a:stretch>
        </p:blipFill>
        <p:spPr>
          <a:xfrm rot="17057116">
            <a:off x="-254764" y="5467716"/>
            <a:ext cx="1846617" cy="1384963"/>
          </a:xfrm>
          <a:prstGeom prst="rect">
            <a:avLst/>
          </a:prstGeom>
        </p:spPr>
      </p:pic>
      <p:sp>
        <p:nvSpPr>
          <p:cNvPr id="14" name="Rektangel 13"/>
          <p:cNvSpPr/>
          <p:nvPr/>
        </p:nvSpPr>
        <p:spPr>
          <a:xfrm>
            <a:off x="10606282" y="0"/>
            <a:ext cx="1605183" cy="738664"/>
          </a:xfrm>
          <a:prstGeom prst="rect">
            <a:avLst/>
          </a:prstGeom>
        </p:spPr>
        <p:txBody>
          <a:bodyPr wrap="none">
            <a:spAutoFit/>
          </a:bodyPr>
          <a:lstStyle/>
          <a:p>
            <a:r>
              <a:rPr lang="da-DK" sz="1400" dirty="0" err="1" smtClean="0">
                <a:ln w="0"/>
                <a:effectLst>
                  <a:outerShdw blurRad="38100" dist="19050" dir="2700000" algn="tl" rotWithShape="0">
                    <a:schemeClr val="dk1">
                      <a:alpha val="40000"/>
                    </a:schemeClr>
                  </a:outerShdw>
                </a:effectLst>
              </a:rPr>
              <a:t>Oplægholder</a:t>
            </a:r>
            <a:r>
              <a:rPr lang="da-DK" sz="1400" dirty="0" smtClean="0">
                <a:ln w="0"/>
                <a:effectLst>
                  <a:outerShdw blurRad="38100" dist="19050" dir="2700000" algn="tl" rotWithShape="0">
                    <a:schemeClr val="dk1">
                      <a:alpha val="40000"/>
                    </a:schemeClr>
                  </a:outerShdw>
                </a:effectLst>
              </a:rPr>
              <a:t>:</a:t>
            </a:r>
          </a:p>
          <a:p>
            <a:r>
              <a:rPr lang="da-DK" sz="1400" dirty="0" smtClean="0">
                <a:ln w="0"/>
                <a:effectLst>
                  <a:outerShdw blurRad="38100" dist="19050" dir="2700000" algn="tl" rotWithShape="0">
                    <a:schemeClr val="dk1">
                      <a:alpha val="40000"/>
                    </a:schemeClr>
                  </a:outerShdw>
                </a:effectLst>
              </a:rPr>
              <a:t>RAV, instruktørpilot</a:t>
            </a:r>
          </a:p>
          <a:p>
            <a:r>
              <a:rPr lang="da-DK" sz="1400" dirty="0" smtClean="0">
                <a:ln w="0"/>
                <a:effectLst>
                  <a:outerShdw blurRad="38100" dist="19050" dir="2700000" algn="tl" rotWithShape="0">
                    <a:schemeClr val="dk1">
                      <a:alpha val="40000"/>
                    </a:schemeClr>
                  </a:outerShdw>
                </a:effectLst>
              </a:rPr>
              <a:t>Flyveskolen</a:t>
            </a:r>
            <a:endParaRPr lang="da-DK" sz="1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6288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5508" y="365125"/>
            <a:ext cx="10515600" cy="1325563"/>
          </a:xfrm>
        </p:spPr>
        <p:txBody>
          <a:bodyPr/>
          <a:lstStyle/>
          <a:p>
            <a:r>
              <a:rPr lang="da-DK" b="1" dirty="0" smtClean="0"/>
              <a:t>Diskussion i grupper (15 min)</a:t>
            </a:r>
            <a:endParaRPr lang="da-DK" b="1" dirty="0"/>
          </a:p>
        </p:txBody>
      </p:sp>
      <p:sp>
        <p:nvSpPr>
          <p:cNvPr id="3" name="Pladsholder til indhold 2"/>
          <p:cNvSpPr>
            <a:spLocks noGrp="1"/>
          </p:cNvSpPr>
          <p:nvPr>
            <p:ph sz="half" idx="1"/>
          </p:nvPr>
        </p:nvSpPr>
        <p:spPr>
          <a:xfrm>
            <a:off x="1268508" y="1825625"/>
            <a:ext cx="9958292" cy="4351338"/>
          </a:xfrm>
        </p:spPr>
        <p:txBody>
          <a:bodyPr/>
          <a:lstStyle/>
          <a:p>
            <a:pPr marL="0" indent="0">
              <a:buNone/>
            </a:pPr>
            <a:r>
              <a:rPr lang="da-DK" dirty="0"/>
              <a:t>Hvad karakteriserer et oplagt område for brug af VR?</a:t>
            </a:r>
          </a:p>
          <a:p>
            <a:pPr marL="0" indent="0">
              <a:buNone/>
            </a:pPr>
            <a:endParaRPr lang="da-DK" dirty="0"/>
          </a:p>
        </p:txBody>
      </p:sp>
      <p:pic>
        <p:nvPicPr>
          <p:cNvPr id="8" name="Picture 2" descr="Ingen tilgængelig billedbeskrivelse."/>
          <p:cNvPicPr>
            <a:picLocks noChangeAspect="1" noChangeArrowheads="1"/>
          </p:cNvPicPr>
          <p:nvPr/>
        </p:nvPicPr>
        <p:blipFill rotWithShape="1">
          <a:blip r:embed="rId3">
            <a:extLst>
              <a:ext uri="{28A0092B-C50C-407E-A947-70E740481C1C}">
                <a14:useLocalDpi xmlns:a14="http://schemas.microsoft.com/office/drawing/2010/main" val="0"/>
              </a:ext>
            </a:extLst>
          </a:blip>
          <a:srcRect b="37632"/>
          <a:stretch/>
        </p:blipFill>
        <p:spPr bwMode="auto">
          <a:xfrm>
            <a:off x="1268508" y="2612725"/>
            <a:ext cx="9385300" cy="38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9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250579" y="1419225"/>
            <a:ext cx="10515600" cy="4351338"/>
          </a:xfrm>
        </p:spPr>
        <p:txBody>
          <a:bodyPr/>
          <a:lstStyle/>
          <a:p>
            <a:pPr lvl="0"/>
            <a:r>
              <a:rPr lang="da-DK" dirty="0" smtClean="0"/>
              <a:t>Kort introduktion af FLSK</a:t>
            </a:r>
          </a:p>
          <a:p>
            <a:pPr lvl="0"/>
            <a:endParaRPr lang="da-DK" dirty="0"/>
          </a:p>
          <a:p>
            <a:pPr lvl="0"/>
            <a:r>
              <a:rPr lang="da-DK" dirty="0" smtClean="0"/>
              <a:t>Introduktion </a:t>
            </a:r>
            <a:r>
              <a:rPr lang="da-DK" dirty="0"/>
              <a:t>til FLSK VR-brug</a:t>
            </a:r>
          </a:p>
          <a:p>
            <a:pPr lvl="0"/>
            <a:endParaRPr lang="da-DK" dirty="0" smtClean="0"/>
          </a:p>
          <a:p>
            <a:pPr lvl="0"/>
            <a:r>
              <a:rPr lang="da-DK" dirty="0" smtClean="0"/>
              <a:t>VR </a:t>
            </a:r>
            <a:r>
              <a:rPr lang="da-DK" dirty="0"/>
              <a:t>implementerings-processer</a:t>
            </a:r>
          </a:p>
          <a:p>
            <a:pPr lvl="0"/>
            <a:endParaRPr lang="da-DK" dirty="0" smtClean="0"/>
          </a:p>
          <a:p>
            <a:pPr marL="0" lvl="0" indent="0">
              <a:buNone/>
            </a:pPr>
            <a:r>
              <a:rPr lang="da-DK" b="1" dirty="0" smtClean="0"/>
              <a:t>Diskussion:</a:t>
            </a:r>
          </a:p>
          <a:p>
            <a:pPr marL="0" lvl="0" indent="0">
              <a:buNone/>
            </a:pPr>
            <a:r>
              <a:rPr lang="da-DK" dirty="0" smtClean="0"/>
              <a:t>Hvad </a:t>
            </a:r>
            <a:r>
              <a:rPr lang="da-DK" dirty="0"/>
              <a:t>karakteriserer et oplagt område for brug af </a:t>
            </a:r>
            <a:r>
              <a:rPr lang="da-DK" dirty="0" smtClean="0"/>
              <a:t>VR?</a:t>
            </a:r>
            <a:endParaRPr lang="da-DK" dirty="0"/>
          </a:p>
        </p:txBody>
      </p:sp>
      <p:pic>
        <p:nvPicPr>
          <p:cNvPr id="4" name="Pladsholder til indho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579" y="924656"/>
            <a:ext cx="5181600" cy="3432238"/>
          </a:xfrm>
          <a:prstGeom prst="rect">
            <a:avLst/>
          </a:prstGeom>
        </p:spPr>
      </p:pic>
      <p:sp>
        <p:nvSpPr>
          <p:cNvPr id="6" name="Titel 1"/>
          <p:cNvSpPr txBox="1">
            <a:spLocks/>
          </p:cNvSpPr>
          <p:nvPr/>
        </p:nvSpPr>
        <p:spPr>
          <a:xfrm>
            <a:off x="1389372"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smtClean="0"/>
              <a:t>Agenda</a:t>
            </a:r>
            <a:endParaRPr lang="da-DK" b="1" dirty="0"/>
          </a:p>
        </p:txBody>
      </p:sp>
    </p:spTree>
    <p:extLst>
      <p:ext uri="{BB962C8B-B14F-4D97-AF65-F5344CB8AC3E}">
        <p14:creationId xmlns:p14="http://schemas.microsoft.com/office/powerpoint/2010/main" val="306110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4"/>
          <p:cNvPicPr>
            <a:picLocks noChangeAspect="1"/>
          </p:cNvPicPr>
          <p:nvPr/>
        </p:nvPicPr>
        <p:blipFill rotWithShape="1">
          <a:blip r:embed="rId3" cstate="print">
            <a:extLst>
              <a:ext uri="{28A0092B-C50C-407E-A947-70E740481C1C}">
                <a14:useLocalDpi xmlns:a14="http://schemas.microsoft.com/office/drawing/2010/main" val="0"/>
              </a:ext>
            </a:extLst>
          </a:blip>
          <a:srcRect l="13310" r="12617"/>
          <a:stretch/>
        </p:blipFill>
        <p:spPr>
          <a:xfrm>
            <a:off x="5674360" y="1002129"/>
            <a:ext cx="6502400" cy="5852161"/>
          </a:xfrm>
          <a:prstGeom prst="rect">
            <a:avLst/>
          </a:prstGeom>
        </p:spPr>
      </p:pic>
      <p:sp>
        <p:nvSpPr>
          <p:cNvPr id="2" name="Titel 1"/>
          <p:cNvSpPr>
            <a:spLocks noGrp="1"/>
          </p:cNvSpPr>
          <p:nvPr>
            <p:ph type="title"/>
          </p:nvPr>
        </p:nvSpPr>
        <p:spPr>
          <a:xfrm>
            <a:off x="1262372" y="0"/>
            <a:ext cx="10515600" cy="1325563"/>
          </a:xfrm>
        </p:spPr>
        <p:txBody>
          <a:bodyPr/>
          <a:lstStyle/>
          <a:p>
            <a:r>
              <a:rPr lang="da-DK" b="1" dirty="0" smtClean="0"/>
              <a:t>Flyveskolen – ultrakort fortalt</a:t>
            </a:r>
            <a:endParaRPr lang="da-DK" b="1" dirty="0"/>
          </a:p>
        </p:txBody>
      </p:sp>
      <p:sp>
        <p:nvSpPr>
          <p:cNvPr id="7" name="Afrundet rektangel 6"/>
          <p:cNvSpPr/>
          <p:nvPr/>
        </p:nvSpPr>
        <p:spPr>
          <a:xfrm>
            <a:off x="448831" y="1356394"/>
            <a:ext cx="4716985" cy="4972923"/>
          </a:xfrm>
          <a:prstGeom prst="roundRect">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765265" y="1835785"/>
            <a:ext cx="4304575" cy="4351338"/>
          </a:xfrm>
        </p:spPr>
        <p:txBody>
          <a:bodyPr>
            <a:normAutofit lnSpcReduction="10000"/>
          </a:bodyPr>
          <a:lstStyle/>
          <a:p>
            <a:pPr marL="0" indent="0">
              <a:buNone/>
            </a:pPr>
            <a:r>
              <a:rPr lang="da-DK" sz="1800" dirty="0" smtClean="0">
                <a:solidFill>
                  <a:schemeClr val="bg1"/>
                </a:solidFill>
              </a:rPr>
              <a:t>Ca. 15 </a:t>
            </a:r>
            <a:r>
              <a:rPr lang="da-DK" sz="1800" dirty="0" smtClean="0">
                <a:solidFill>
                  <a:schemeClr val="bg1"/>
                </a:solidFill>
              </a:rPr>
              <a:t>instruktør-piloter</a:t>
            </a:r>
          </a:p>
          <a:p>
            <a:pPr marL="0" indent="0">
              <a:buNone/>
            </a:pPr>
            <a:r>
              <a:rPr lang="da-DK" sz="1800" dirty="0" smtClean="0">
                <a:solidFill>
                  <a:schemeClr val="bg1"/>
                </a:solidFill>
              </a:rPr>
              <a:t>Ca. 6 </a:t>
            </a:r>
            <a:r>
              <a:rPr lang="da-DK" sz="1800" dirty="0" smtClean="0">
                <a:solidFill>
                  <a:schemeClr val="bg1"/>
                </a:solidFill>
              </a:rPr>
              <a:t>stabs-MA</a:t>
            </a:r>
          </a:p>
          <a:p>
            <a:endParaRPr lang="da-DK" sz="1800" dirty="0">
              <a:solidFill>
                <a:schemeClr val="bg1"/>
              </a:solidFill>
            </a:endParaRPr>
          </a:p>
          <a:p>
            <a:pPr marL="0" indent="0">
              <a:buNone/>
            </a:pPr>
            <a:r>
              <a:rPr lang="da-DK" sz="1800" dirty="0" smtClean="0">
                <a:solidFill>
                  <a:schemeClr val="bg1"/>
                </a:solidFill>
              </a:rPr>
              <a:t>Via </a:t>
            </a:r>
            <a:r>
              <a:rPr lang="da-DK" sz="1800" dirty="0" smtClean="0">
                <a:solidFill>
                  <a:schemeClr val="bg1"/>
                </a:solidFill>
              </a:rPr>
              <a:t>kurser uddannes/udvælges PSN </a:t>
            </a:r>
            <a:r>
              <a:rPr lang="da-DK" sz="1800" dirty="0" smtClean="0">
                <a:solidFill>
                  <a:schemeClr val="bg1"/>
                </a:solidFill>
              </a:rPr>
              <a:t>til bemanding </a:t>
            </a:r>
            <a:r>
              <a:rPr lang="da-DK" sz="1800" dirty="0" smtClean="0">
                <a:solidFill>
                  <a:schemeClr val="bg1"/>
                </a:solidFill>
              </a:rPr>
              <a:t>af FLV fly</a:t>
            </a:r>
          </a:p>
          <a:p>
            <a:endParaRPr lang="da-DK" sz="1800" dirty="0">
              <a:solidFill>
                <a:schemeClr val="bg1"/>
              </a:solidFill>
            </a:endParaRPr>
          </a:p>
          <a:p>
            <a:pPr marL="0" indent="0">
              <a:buNone/>
            </a:pPr>
            <a:r>
              <a:rPr lang="da-DK" sz="1800" dirty="0" smtClean="0">
                <a:solidFill>
                  <a:schemeClr val="bg1"/>
                </a:solidFill>
              </a:rPr>
              <a:t>På det længste og </a:t>
            </a:r>
            <a:r>
              <a:rPr lang="da-DK" sz="1800" dirty="0" smtClean="0">
                <a:solidFill>
                  <a:schemeClr val="bg1"/>
                </a:solidFill>
              </a:rPr>
              <a:t>primære </a:t>
            </a:r>
            <a:r>
              <a:rPr lang="da-DK" sz="1800" dirty="0" smtClean="0">
                <a:solidFill>
                  <a:schemeClr val="bg1"/>
                </a:solidFill>
              </a:rPr>
              <a:t>kursus (EK) udvælges de egnede aspiranter til pilot-uddannelse i udlandet (typisk 20-25 kursister, hvoraf typisk 15-30% består/udvælges)</a:t>
            </a:r>
          </a:p>
          <a:p>
            <a:endParaRPr lang="da-DK" sz="1800" dirty="0">
              <a:solidFill>
                <a:schemeClr val="bg1"/>
              </a:solidFill>
            </a:endParaRPr>
          </a:p>
          <a:p>
            <a:pPr marL="0" indent="0">
              <a:buNone/>
            </a:pPr>
            <a:r>
              <a:rPr lang="da-DK" sz="1800" dirty="0" smtClean="0">
                <a:solidFill>
                  <a:schemeClr val="bg1"/>
                </a:solidFill>
              </a:rPr>
              <a:t>Benytter FLV træningsfly:  Saab T-17 </a:t>
            </a:r>
            <a:r>
              <a:rPr lang="da-DK" sz="1800" dirty="0" smtClean="0">
                <a:solidFill>
                  <a:schemeClr val="bg1"/>
                </a:solidFill>
              </a:rPr>
              <a:t>Supporter (26 stk. i FLV)</a:t>
            </a:r>
            <a:endParaRPr lang="da-DK" sz="1800" dirty="0" smtClean="0">
              <a:solidFill>
                <a:schemeClr val="bg1"/>
              </a:solidFill>
            </a:endParaRPr>
          </a:p>
          <a:p>
            <a:endParaRPr lang="da-DK" dirty="0"/>
          </a:p>
        </p:txBody>
      </p:sp>
    </p:spTree>
    <p:extLst>
      <p:ext uri="{BB962C8B-B14F-4D97-AF65-F5344CB8AC3E}">
        <p14:creationId xmlns:p14="http://schemas.microsoft.com/office/powerpoint/2010/main" val="2404256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rundet rektangel 8"/>
          <p:cNvSpPr/>
          <p:nvPr/>
        </p:nvSpPr>
        <p:spPr>
          <a:xfrm>
            <a:off x="459890" y="1258992"/>
            <a:ext cx="4548989" cy="4989408"/>
          </a:xfrm>
          <a:prstGeom prst="roundRect">
            <a:avLst/>
          </a:prstGeom>
          <a:solidFill>
            <a:schemeClr val="tx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a:p>
        </p:txBody>
      </p:sp>
      <p:pic>
        <p:nvPicPr>
          <p:cNvPr id="1026" name="Picture 2" descr="Ingen tilgængelig billedbeskrivel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93"/>
          <a:stretch/>
        </p:blipFill>
        <p:spPr bwMode="auto">
          <a:xfrm>
            <a:off x="5346950" y="1509634"/>
            <a:ext cx="6834890" cy="448476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p:cNvSpPr>
            <a:spLocks noGrp="1"/>
          </p:cNvSpPr>
          <p:nvPr>
            <p:ph idx="1"/>
          </p:nvPr>
        </p:nvSpPr>
        <p:spPr>
          <a:xfrm>
            <a:off x="816861" y="922344"/>
            <a:ext cx="4049779" cy="5092376"/>
          </a:xfrm>
        </p:spPr>
        <p:txBody>
          <a:bodyPr>
            <a:normAutofit/>
          </a:bodyPr>
          <a:lstStyle/>
          <a:p>
            <a:pPr>
              <a:lnSpc>
                <a:spcPct val="110000"/>
              </a:lnSpc>
              <a:buNone/>
            </a:pPr>
            <a:endParaRPr lang="da-DK" sz="4000" dirty="0">
              <a:solidFill>
                <a:schemeClr val="bg1"/>
              </a:solidFill>
              <a:latin typeface="Arial" panose="020B0604020202020204" pitchFamily="34" charset="0"/>
              <a:cs typeface="Arial" panose="020B0604020202020204" pitchFamily="34" charset="0"/>
            </a:endParaRP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Vægt 625 kg (tom)</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Flyvetid 4 timer ca. </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Max hastighed: 357 km/t</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Rækkevide: 700 Km</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Maks flyvehøjde: 5000 m</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Brede: 8,85 m </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Længde: 7,0 m </a:t>
            </a:r>
          </a:p>
          <a:p>
            <a:pPr>
              <a:lnSpc>
                <a:spcPct val="110000"/>
              </a:lnSpc>
              <a:buNone/>
            </a:pPr>
            <a:r>
              <a:rPr lang="da-DK" sz="2300" dirty="0" smtClean="0">
                <a:solidFill>
                  <a:schemeClr val="bg1"/>
                </a:solidFill>
                <a:latin typeface="Arial" panose="020B0604020202020204" pitchFamily="34" charset="0"/>
                <a:cs typeface="Arial" panose="020B0604020202020204" pitchFamily="34" charset="0"/>
              </a:rPr>
              <a:t>Højde: 2,6 m  </a:t>
            </a:r>
            <a:endParaRPr lang="da-DK" sz="2300" dirty="0">
              <a:solidFill>
                <a:schemeClr val="bg1"/>
              </a:solidFill>
              <a:latin typeface="Arial" panose="020B0604020202020204" pitchFamily="34" charset="0"/>
              <a:cs typeface="Arial" panose="020B0604020202020204" pitchFamily="34" charset="0"/>
            </a:endParaRPr>
          </a:p>
        </p:txBody>
      </p:sp>
      <p:sp>
        <p:nvSpPr>
          <p:cNvPr id="5" name="Titel 1"/>
          <p:cNvSpPr>
            <a:spLocks noGrp="1"/>
          </p:cNvSpPr>
          <p:nvPr>
            <p:ph type="title"/>
          </p:nvPr>
        </p:nvSpPr>
        <p:spPr>
          <a:xfrm>
            <a:off x="1262372" y="0"/>
            <a:ext cx="10515600" cy="1325563"/>
          </a:xfrm>
        </p:spPr>
        <p:txBody>
          <a:bodyPr/>
          <a:lstStyle/>
          <a:p>
            <a:r>
              <a:rPr lang="da-DK" b="1" dirty="0" smtClean="0"/>
              <a:t>Flyet – T-17 Saab Supporter</a:t>
            </a:r>
            <a:endParaRPr lang="da-DK" b="1" dirty="0"/>
          </a:p>
        </p:txBody>
      </p:sp>
    </p:spTree>
    <p:extLst>
      <p:ext uri="{BB962C8B-B14F-4D97-AF65-F5344CB8AC3E}">
        <p14:creationId xmlns:p14="http://schemas.microsoft.com/office/powerpoint/2010/main" val="369959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gen tilgængelig billedbeskrivelse."/>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9774" r="19986" b="7885"/>
          <a:stretch/>
        </p:blipFill>
        <p:spPr bwMode="auto">
          <a:xfrm>
            <a:off x="1121733" y="3054985"/>
            <a:ext cx="4614534" cy="4008247"/>
          </a:xfrm>
          <a:prstGeom prst="rect">
            <a:avLst/>
          </a:prstGeom>
          <a:noFill/>
          <a:extLst>
            <a:ext uri="{909E8E84-426E-40DD-AFC4-6F175D3DCCD1}">
              <a14:hiddenFill xmlns:a14="http://schemas.microsoft.com/office/drawing/2010/main">
                <a:solidFill>
                  <a:srgbClr val="FFFFFF"/>
                </a:solidFill>
              </a14:hiddenFill>
            </a:ext>
          </a:extLst>
        </p:spPr>
      </p:pic>
      <p:pic>
        <p:nvPicPr>
          <p:cNvPr id="8" name="Pladsholder til indhold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8837"/>
          <a:stretch/>
        </p:blipFill>
        <p:spPr>
          <a:xfrm>
            <a:off x="6317942" y="3033826"/>
            <a:ext cx="4913388" cy="4039566"/>
          </a:xfrm>
          <a:prstGeom prst="rect">
            <a:avLst/>
          </a:prstGeom>
        </p:spPr>
      </p:pic>
      <p:pic>
        <p:nvPicPr>
          <p:cNvPr id="9" name="Pladsholder til indhold 3"/>
          <p:cNvPicPr>
            <a:picLocks noChangeAspect="1"/>
          </p:cNvPicPr>
          <p:nvPr/>
        </p:nvPicPr>
        <p:blipFill rotWithShape="1">
          <a:blip r:embed="rId4">
            <a:extLst>
              <a:ext uri="{28A0092B-C50C-407E-A947-70E740481C1C}">
                <a14:useLocalDpi xmlns:a14="http://schemas.microsoft.com/office/drawing/2010/main" val="0"/>
              </a:ext>
            </a:extLst>
          </a:blip>
          <a:srcRect t="34593" b="22086"/>
          <a:stretch/>
        </p:blipFill>
        <p:spPr>
          <a:xfrm>
            <a:off x="6317942" y="3033826"/>
            <a:ext cx="1838506" cy="1415946"/>
          </a:xfrm>
          <a:prstGeom prst="rect">
            <a:avLst/>
          </a:prstGeom>
        </p:spPr>
      </p:pic>
      <p:sp>
        <p:nvSpPr>
          <p:cNvPr id="11" name="Tekstfelt 10"/>
          <p:cNvSpPr txBox="1"/>
          <p:nvPr/>
        </p:nvSpPr>
        <p:spPr>
          <a:xfrm>
            <a:off x="1121733" y="1457960"/>
            <a:ext cx="4614534" cy="1508105"/>
          </a:xfrm>
          <a:prstGeom prst="rect">
            <a:avLst/>
          </a:prstGeom>
          <a:noFill/>
        </p:spPr>
        <p:txBody>
          <a:bodyPr wrap="square" rtlCol="0">
            <a:spAutoFit/>
          </a:bodyPr>
          <a:lstStyle/>
          <a:p>
            <a:r>
              <a:rPr lang="da-DK" b="1" u="sng" dirty="0" smtClean="0"/>
              <a:t>MOBILT SYSTEM</a:t>
            </a:r>
          </a:p>
          <a:p>
            <a:endParaRPr lang="da-DK" sz="1000" dirty="0" smtClean="0"/>
          </a:p>
          <a:p>
            <a:r>
              <a:rPr lang="da-DK" dirty="0" smtClean="0"/>
              <a:t>Hardware: </a:t>
            </a:r>
          </a:p>
          <a:p>
            <a:r>
              <a:rPr lang="da-DK" dirty="0" err="1" smtClean="0"/>
              <a:t>Oculus</a:t>
            </a:r>
            <a:r>
              <a:rPr lang="da-DK" dirty="0" smtClean="0"/>
              <a:t> Quest (v. 1)</a:t>
            </a:r>
          </a:p>
          <a:p>
            <a:endParaRPr lang="da-DK" sz="1000" dirty="0" smtClean="0"/>
          </a:p>
          <a:p>
            <a:r>
              <a:rPr lang="da-DK" dirty="0" smtClean="0"/>
              <a:t>Antal: 32 stk.</a:t>
            </a:r>
            <a:endParaRPr lang="da-DK" dirty="0"/>
          </a:p>
        </p:txBody>
      </p:sp>
      <p:sp>
        <p:nvSpPr>
          <p:cNvPr id="12" name="Tekstfelt 11"/>
          <p:cNvSpPr txBox="1"/>
          <p:nvPr/>
        </p:nvSpPr>
        <p:spPr>
          <a:xfrm>
            <a:off x="6266756" y="1465072"/>
            <a:ext cx="5300403" cy="1508105"/>
          </a:xfrm>
          <a:prstGeom prst="rect">
            <a:avLst/>
          </a:prstGeom>
          <a:noFill/>
        </p:spPr>
        <p:txBody>
          <a:bodyPr wrap="square" rtlCol="0">
            <a:spAutoFit/>
          </a:bodyPr>
          <a:lstStyle/>
          <a:p>
            <a:r>
              <a:rPr lang="da-DK" b="1" u="sng" dirty="0" smtClean="0"/>
              <a:t>FASTGJORT SYSTEM</a:t>
            </a:r>
          </a:p>
          <a:p>
            <a:endParaRPr lang="da-DK" sz="1000" dirty="0" smtClean="0"/>
          </a:p>
          <a:p>
            <a:r>
              <a:rPr lang="da-DK" dirty="0" smtClean="0"/>
              <a:t>Hardware:</a:t>
            </a:r>
          </a:p>
          <a:p>
            <a:r>
              <a:rPr lang="da-DK" dirty="0" smtClean="0"/>
              <a:t>HTC Vive Pro briller + pc/konsol/skærme/kontroller</a:t>
            </a:r>
          </a:p>
          <a:p>
            <a:endParaRPr lang="da-DK" sz="1000" dirty="0" smtClean="0"/>
          </a:p>
          <a:p>
            <a:r>
              <a:rPr lang="da-DK" dirty="0" smtClean="0"/>
              <a:t>Antal: 2 stk.</a:t>
            </a:r>
            <a:endParaRPr lang="da-DK" dirty="0"/>
          </a:p>
        </p:txBody>
      </p:sp>
      <p:pic>
        <p:nvPicPr>
          <p:cNvPr id="14" name="Billed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94" b="89885" l="1858" r="100000">
                        <a14:foregroundMark x1="25848" y1="39915" x2="26010" y2="55603"/>
                        <a14:backgroundMark x1="42084" y1="37916" x2="42084" y2="37916"/>
                        <a14:backgroundMark x1="44911" y1="37129" x2="43053" y2="45124"/>
                        <a14:backgroundMark x1="44911" y1="37129" x2="42569" y2="47244"/>
                      </a14:backgroundRemoval>
                    </a14:imgEffect>
                  </a14:imgLayer>
                </a14:imgProps>
              </a:ext>
              <a:ext uri="{28A0092B-C50C-407E-A947-70E740481C1C}">
                <a14:useLocalDpi xmlns:a14="http://schemas.microsoft.com/office/drawing/2010/main" val="0"/>
              </a:ext>
            </a:extLst>
          </a:blip>
          <a:srcRect t="20831" b="14219"/>
          <a:stretch/>
        </p:blipFill>
        <p:spPr>
          <a:xfrm>
            <a:off x="1121733" y="3068319"/>
            <a:ext cx="1595234" cy="1381453"/>
          </a:xfrm>
          <a:prstGeom prst="rect">
            <a:avLst/>
          </a:prstGeom>
          <a:gradFill flip="none" rotWithShape="1">
            <a:gsLst>
              <a:gs pos="0">
                <a:schemeClr val="accent5"/>
              </a:gs>
              <a:gs pos="33000">
                <a:schemeClr val="accent1">
                  <a:lumMod val="45000"/>
                  <a:lumOff val="55000"/>
                </a:schemeClr>
              </a:gs>
              <a:gs pos="76000">
                <a:schemeClr val="accent1">
                  <a:lumMod val="50000"/>
                </a:schemeClr>
              </a:gs>
              <a:gs pos="100000">
                <a:schemeClr val="accent1">
                  <a:lumMod val="30000"/>
                  <a:lumOff val="70000"/>
                </a:schemeClr>
              </a:gs>
            </a:gsLst>
            <a:lin ang="8100000" scaled="1"/>
            <a:tileRect/>
          </a:gradFill>
        </p:spPr>
      </p:pic>
      <p:sp>
        <p:nvSpPr>
          <p:cNvPr id="17" name="Ellipse 16"/>
          <p:cNvSpPr/>
          <p:nvPr/>
        </p:nvSpPr>
        <p:spPr>
          <a:xfrm>
            <a:off x="824089" y="862471"/>
            <a:ext cx="5068711" cy="66378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p:cNvSpPr/>
          <p:nvPr/>
        </p:nvSpPr>
        <p:spPr>
          <a:xfrm rot="2370858">
            <a:off x="2116945" y="3200497"/>
            <a:ext cx="4036353" cy="630942"/>
          </a:xfrm>
          <a:prstGeom prst="rect">
            <a:avLst/>
          </a:prstGeom>
          <a:solidFill>
            <a:srgbClr val="FF0000"/>
          </a:solidFill>
        </p:spPr>
        <p:txBody>
          <a:bodyPr wrap="square" lIns="91440" tIns="45720" rIns="91440" bIns="45720">
            <a:spAutoFit/>
          </a:bodyPr>
          <a:lstStyle/>
          <a:p>
            <a:pPr algn="ctr"/>
            <a:r>
              <a:rPr lang="da-DK" sz="3500" b="0" cap="none" spc="0" dirty="0" smtClean="0">
                <a:ln w="0"/>
                <a:solidFill>
                  <a:schemeClr val="tx1"/>
                </a:solidFill>
                <a:effectLst>
                  <a:outerShdw blurRad="38100" dist="19050" dir="2700000" algn="tl" rotWithShape="0">
                    <a:schemeClr val="dk1">
                      <a:alpha val="40000"/>
                    </a:schemeClr>
                  </a:outerShdw>
                </a:effectLst>
              </a:rPr>
              <a:t>FOKUS i dette oplæg</a:t>
            </a:r>
            <a:endParaRPr lang="da-DK" sz="3500" b="0" cap="none" spc="0" dirty="0">
              <a:ln w="0"/>
              <a:solidFill>
                <a:schemeClr val="tx1"/>
              </a:solidFill>
              <a:effectLst>
                <a:outerShdw blurRad="38100" dist="19050" dir="2700000" algn="tl" rotWithShape="0">
                  <a:schemeClr val="dk1">
                    <a:alpha val="40000"/>
                  </a:schemeClr>
                </a:outerShdw>
              </a:effectLst>
            </a:endParaRPr>
          </a:p>
        </p:txBody>
      </p:sp>
      <p:sp>
        <p:nvSpPr>
          <p:cNvPr id="10" name="Titel 1"/>
          <p:cNvSpPr>
            <a:spLocks noGrp="1"/>
          </p:cNvSpPr>
          <p:nvPr>
            <p:ph type="title"/>
          </p:nvPr>
        </p:nvSpPr>
        <p:spPr>
          <a:xfrm>
            <a:off x="1250579" y="365125"/>
            <a:ext cx="10515600" cy="1325563"/>
          </a:xfrm>
        </p:spPr>
        <p:txBody>
          <a:bodyPr/>
          <a:lstStyle/>
          <a:p>
            <a:r>
              <a:rPr lang="da-DK" b="1" dirty="0" smtClean="0"/>
              <a:t>Flyveskolens </a:t>
            </a:r>
            <a:r>
              <a:rPr lang="da-DK" b="1" dirty="0" smtClean="0"/>
              <a:t>VR-hardware</a:t>
            </a:r>
            <a:endParaRPr lang="da-DK" b="1" dirty="0"/>
          </a:p>
        </p:txBody>
      </p:sp>
    </p:spTree>
    <p:extLst>
      <p:ext uri="{BB962C8B-B14F-4D97-AF65-F5344CB8AC3E}">
        <p14:creationId xmlns:p14="http://schemas.microsoft.com/office/powerpoint/2010/main" val="29667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Flyveskolens software (i det mobile system)</a:t>
            </a:r>
            <a:endParaRPr lang="da-DK" b="1" dirty="0"/>
          </a:p>
        </p:txBody>
      </p:sp>
      <p:sp>
        <p:nvSpPr>
          <p:cNvPr id="3" name="Pladsholder til indhold 2"/>
          <p:cNvSpPr>
            <a:spLocks noGrp="1"/>
          </p:cNvSpPr>
          <p:nvPr>
            <p:ph sz="half" idx="1"/>
          </p:nvPr>
        </p:nvSpPr>
        <p:spPr>
          <a:xfrm>
            <a:off x="1268508" y="1825624"/>
            <a:ext cx="5181600" cy="5032376"/>
          </a:xfrm>
        </p:spPr>
        <p:txBody>
          <a:bodyPr>
            <a:normAutofit lnSpcReduction="10000"/>
          </a:bodyPr>
          <a:lstStyle/>
          <a:p>
            <a:r>
              <a:rPr lang="da-DK" dirty="0" smtClean="0"/>
              <a:t>XR-manager </a:t>
            </a:r>
          </a:p>
          <a:p>
            <a:pPr marL="0" indent="0">
              <a:buNone/>
            </a:pPr>
            <a:r>
              <a:rPr lang="da-DK" sz="1800" dirty="0" smtClean="0"/>
              <a:t>Styre- og MDM-system til administration af VR-briller</a:t>
            </a:r>
          </a:p>
          <a:p>
            <a:pPr marL="0" indent="0">
              <a:buNone/>
            </a:pPr>
            <a:endParaRPr lang="da-DK" sz="1800" dirty="0" smtClean="0"/>
          </a:p>
          <a:p>
            <a:r>
              <a:rPr lang="da-DK" dirty="0" err="1" smtClean="0"/>
              <a:t>VRflow</a:t>
            </a:r>
            <a:r>
              <a:rPr lang="da-DK" dirty="0" smtClean="0"/>
              <a:t> </a:t>
            </a:r>
          </a:p>
          <a:p>
            <a:pPr marL="0" indent="0">
              <a:buNone/>
            </a:pPr>
            <a:r>
              <a:rPr lang="da-DK" sz="1800" dirty="0" err="1" smtClean="0"/>
              <a:t>Interactivt</a:t>
            </a:r>
            <a:r>
              <a:rPr lang="da-DK" sz="1800" dirty="0" smtClean="0"/>
              <a:t> 3D-miljø til procedure-træning</a:t>
            </a:r>
          </a:p>
          <a:p>
            <a:pPr marL="0" indent="0">
              <a:buNone/>
            </a:pPr>
            <a:r>
              <a:rPr lang="da-DK" sz="1800" dirty="0" smtClean="0"/>
              <a:t>Snit-tidsforbrug* på kurset: 3,9 timer/elev</a:t>
            </a:r>
          </a:p>
          <a:p>
            <a:pPr marL="0" indent="0">
              <a:buNone/>
            </a:pPr>
            <a:endParaRPr lang="da-DK" sz="1800" dirty="0" smtClean="0"/>
          </a:p>
          <a:p>
            <a:r>
              <a:rPr lang="da-DK" dirty="0" err="1" smtClean="0"/>
              <a:t>VRGuide</a:t>
            </a:r>
            <a:r>
              <a:rPr lang="da-DK" dirty="0" smtClean="0"/>
              <a:t> </a:t>
            </a:r>
          </a:p>
          <a:p>
            <a:pPr marL="0" indent="0">
              <a:buNone/>
            </a:pPr>
            <a:r>
              <a:rPr lang="da-DK" sz="1800" dirty="0" smtClean="0"/>
              <a:t>360 gr. </a:t>
            </a:r>
            <a:r>
              <a:rPr lang="da-DK" sz="1800" dirty="0" err="1" smtClean="0"/>
              <a:t>video-afspiller</a:t>
            </a:r>
            <a:endParaRPr lang="da-DK" sz="1800" dirty="0" smtClean="0"/>
          </a:p>
          <a:p>
            <a:pPr marL="0" indent="0">
              <a:buNone/>
            </a:pPr>
            <a:r>
              <a:rPr lang="da-DK" sz="1800" dirty="0" smtClean="0"/>
              <a:t>Snit-tidsforbrug* på kurset: 8,1 timer/elev</a:t>
            </a:r>
          </a:p>
          <a:p>
            <a:pPr marL="0" indent="0">
              <a:buNone/>
            </a:pPr>
            <a:endParaRPr lang="da-DK" sz="1800" dirty="0"/>
          </a:p>
          <a:p>
            <a:pPr marL="0" indent="0">
              <a:buNone/>
            </a:pPr>
            <a:endParaRPr lang="da-DK" sz="1800" dirty="0" smtClean="0"/>
          </a:p>
          <a:p>
            <a:pPr marL="0" indent="0">
              <a:buNone/>
            </a:pPr>
            <a:r>
              <a:rPr lang="da-DK" sz="1200" dirty="0" smtClean="0"/>
              <a:t>*Beregnet ud fra de sidste 3 kurser – pr. ultimo 2023</a:t>
            </a:r>
            <a:endParaRPr lang="da-DK" sz="1200" dirty="0"/>
          </a:p>
        </p:txBody>
      </p:sp>
      <p:pic>
        <p:nvPicPr>
          <p:cNvPr id="5" name="Picture 2" descr="Ingen tilgængelig billedbeskrivelse."/>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9774" r="19986"/>
          <a:stretch/>
        </p:blipFill>
        <p:spPr bwMode="auto">
          <a:xfrm>
            <a:off x="6885946" y="1825625"/>
            <a:ext cx="46145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3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Video-præsentation</a:t>
            </a:r>
            <a:endParaRPr lang="da-DK" b="1" dirty="0"/>
          </a:p>
        </p:txBody>
      </p:sp>
      <p:sp>
        <p:nvSpPr>
          <p:cNvPr id="3" name="Pladsholder til indhold 2"/>
          <p:cNvSpPr>
            <a:spLocks noGrp="1"/>
          </p:cNvSpPr>
          <p:nvPr>
            <p:ph sz="half" idx="1"/>
          </p:nvPr>
        </p:nvSpPr>
        <p:spPr/>
        <p:txBody>
          <a:bodyPr/>
          <a:lstStyle/>
          <a:p>
            <a:r>
              <a:rPr lang="da-DK" dirty="0" err="1" smtClean="0"/>
              <a:t>VRflow</a:t>
            </a:r>
            <a:endParaRPr lang="da-DK" dirty="0"/>
          </a:p>
        </p:txBody>
      </p:sp>
      <p:sp>
        <p:nvSpPr>
          <p:cNvPr id="4" name="Pladsholder til indhold 3"/>
          <p:cNvSpPr>
            <a:spLocks noGrp="1"/>
          </p:cNvSpPr>
          <p:nvPr>
            <p:ph sz="half" idx="2"/>
          </p:nvPr>
        </p:nvSpPr>
        <p:spPr/>
        <p:txBody>
          <a:bodyPr/>
          <a:lstStyle/>
          <a:p>
            <a:r>
              <a:rPr lang="da-DK" dirty="0" err="1" smtClean="0"/>
              <a:t>VRGuide</a:t>
            </a:r>
            <a:endParaRPr lang="da-DK" dirty="0"/>
          </a:p>
        </p:txBody>
      </p:sp>
    </p:spTree>
    <p:extLst>
      <p:ext uri="{BB962C8B-B14F-4D97-AF65-F5344CB8AC3E}">
        <p14:creationId xmlns:p14="http://schemas.microsoft.com/office/powerpoint/2010/main" val="250397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Flyveskolens VR-historie</a:t>
            </a:r>
            <a:endParaRPr lang="da-DK" b="1" dirty="0"/>
          </a:p>
        </p:txBody>
      </p:sp>
      <p:sp>
        <p:nvSpPr>
          <p:cNvPr id="3" name="Pladsholder til indhold 2"/>
          <p:cNvSpPr>
            <a:spLocks noGrp="1"/>
          </p:cNvSpPr>
          <p:nvPr>
            <p:ph idx="1"/>
          </p:nvPr>
        </p:nvSpPr>
        <p:spPr>
          <a:xfrm>
            <a:off x="838199" y="1825625"/>
            <a:ext cx="8542867" cy="4351338"/>
          </a:xfrm>
        </p:spPr>
        <p:txBody>
          <a:bodyPr>
            <a:normAutofit/>
          </a:bodyPr>
          <a:lstStyle/>
          <a:p>
            <a:r>
              <a:rPr lang="da-DK" dirty="0" smtClean="0"/>
              <a:t>2019- hardware anskaffelse</a:t>
            </a:r>
          </a:p>
          <a:p>
            <a:pPr lvl="1"/>
            <a:r>
              <a:rPr lang="da-DK" dirty="0" smtClean="0"/>
              <a:t>2019-2020 – software-tilpasning/</a:t>
            </a:r>
            <a:r>
              <a:rPr lang="da-DK" dirty="0" err="1" smtClean="0"/>
              <a:t>udv</a:t>
            </a:r>
            <a:r>
              <a:rPr lang="da-DK" dirty="0" smtClean="0"/>
              <a:t>.</a:t>
            </a:r>
          </a:p>
          <a:p>
            <a:endParaRPr lang="da-DK" dirty="0" smtClean="0"/>
          </a:p>
          <a:p>
            <a:r>
              <a:rPr lang="da-DK" dirty="0" smtClean="0"/>
              <a:t>2020 – </a:t>
            </a:r>
            <a:r>
              <a:rPr lang="da-DK" dirty="0" err="1" smtClean="0"/>
              <a:t>VRFlow</a:t>
            </a:r>
            <a:r>
              <a:rPr lang="da-DK" dirty="0" smtClean="0"/>
              <a:t> test-brug</a:t>
            </a:r>
          </a:p>
          <a:p>
            <a:pPr lvl="1"/>
            <a:r>
              <a:rPr lang="da-DK" dirty="0" smtClean="0"/>
              <a:t>2020-2021 – 360-video-optag</a:t>
            </a:r>
          </a:p>
          <a:p>
            <a:endParaRPr lang="da-DK" dirty="0" smtClean="0"/>
          </a:p>
          <a:p>
            <a:r>
              <a:rPr lang="da-DK" dirty="0" smtClean="0"/>
              <a:t>2021 – ibrugtagning (inkl. videoer)</a:t>
            </a:r>
          </a:p>
          <a:p>
            <a:pPr marL="0" indent="0">
              <a:buNone/>
            </a:pPr>
            <a:endParaRPr lang="da-DK" sz="1800" dirty="0"/>
          </a:p>
        </p:txBody>
      </p:sp>
      <p:sp>
        <p:nvSpPr>
          <p:cNvPr id="6" name="Pladsholder til indhold 3"/>
          <p:cNvSpPr txBox="1">
            <a:spLocks/>
          </p:cNvSpPr>
          <p:nvPr/>
        </p:nvSpPr>
        <p:spPr>
          <a:xfrm>
            <a:off x="6602508"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p:txBody>
      </p:sp>
      <p:pic>
        <p:nvPicPr>
          <p:cNvPr id="7" name="Billede 6"/>
          <p:cNvPicPr>
            <a:picLocks noChangeAspect="1"/>
          </p:cNvPicPr>
          <p:nvPr/>
        </p:nvPicPr>
        <p:blipFill rotWithShape="1">
          <a:blip r:embed="rId2" cstate="print">
            <a:extLst>
              <a:ext uri="{28A0092B-C50C-407E-A947-70E740481C1C}">
                <a14:useLocalDpi xmlns:a14="http://schemas.microsoft.com/office/drawing/2010/main" val="0"/>
              </a:ext>
            </a:extLst>
          </a:blip>
          <a:srcRect t="43314" b="14925"/>
          <a:stretch/>
        </p:blipFill>
        <p:spPr>
          <a:xfrm>
            <a:off x="6703392" y="1690688"/>
            <a:ext cx="4979831" cy="3691374"/>
          </a:xfrm>
          <a:prstGeom prst="rect">
            <a:avLst/>
          </a:prstGeom>
        </p:spPr>
      </p:pic>
    </p:spTree>
    <p:extLst>
      <p:ext uri="{BB962C8B-B14F-4D97-AF65-F5344CB8AC3E}">
        <p14:creationId xmlns:p14="http://schemas.microsoft.com/office/powerpoint/2010/main" val="1099512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Implementering af VR</a:t>
            </a:r>
            <a:endParaRPr lang="da-DK" b="1" dirty="0"/>
          </a:p>
        </p:txBody>
      </p:sp>
      <p:sp>
        <p:nvSpPr>
          <p:cNvPr id="3" name="Pladsholder til indhold 2"/>
          <p:cNvSpPr>
            <a:spLocks noGrp="1"/>
          </p:cNvSpPr>
          <p:nvPr>
            <p:ph sz="half" idx="1"/>
          </p:nvPr>
        </p:nvSpPr>
        <p:spPr>
          <a:xfrm>
            <a:off x="1268508" y="1825624"/>
            <a:ext cx="10750772" cy="4920615"/>
          </a:xfrm>
        </p:spPr>
        <p:txBody>
          <a:bodyPr>
            <a:normAutofit fontScale="85000" lnSpcReduction="20000"/>
          </a:bodyPr>
          <a:lstStyle/>
          <a:p>
            <a:r>
              <a:rPr lang="da-DK" b="1" dirty="0" smtClean="0"/>
              <a:t>Beslutning</a:t>
            </a:r>
            <a:r>
              <a:rPr lang="da-DK" dirty="0" smtClean="0"/>
              <a:t> (erfaringer fra andre eller </a:t>
            </a:r>
            <a:r>
              <a:rPr lang="da-DK" dirty="0" err="1" smtClean="0"/>
              <a:t>first-movers</a:t>
            </a:r>
            <a:r>
              <a:rPr lang="da-DK" dirty="0" smtClean="0"/>
              <a:t>, hvad er risikoen kontra den potentielle gevinst? Se også nedenstående overvejelser)</a:t>
            </a:r>
            <a:endParaRPr lang="da-DK" dirty="0" smtClean="0"/>
          </a:p>
          <a:p>
            <a:r>
              <a:rPr lang="da-DK" b="1" dirty="0"/>
              <a:t>Software-valg</a:t>
            </a:r>
            <a:r>
              <a:rPr lang="da-DK" dirty="0"/>
              <a:t> (</a:t>
            </a:r>
            <a:r>
              <a:rPr lang="da-DK" dirty="0" smtClean="0"/>
              <a:t>Hyldevare, </a:t>
            </a:r>
            <a:r>
              <a:rPr lang="da-DK" dirty="0"/>
              <a:t>tilpasning eller opfindelse af software? </a:t>
            </a:r>
            <a:r>
              <a:rPr lang="da-DK" dirty="0" smtClean="0"/>
              <a:t>Hvordan spiller </a:t>
            </a:r>
            <a:r>
              <a:rPr lang="da-DK" dirty="0"/>
              <a:t>valget ind på hardware-valg?)</a:t>
            </a:r>
          </a:p>
          <a:p>
            <a:r>
              <a:rPr lang="da-DK" b="1" dirty="0" smtClean="0"/>
              <a:t>Indkøb </a:t>
            </a:r>
            <a:r>
              <a:rPr lang="da-DK" b="1" dirty="0" smtClean="0"/>
              <a:t>af </a:t>
            </a:r>
            <a:r>
              <a:rPr lang="da-DK" b="1" dirty="0" smtClean="0"/>
              <a:t>hardware </a:t>
            </a:r>
            <a:r>
              <a:rPr lang="da-DK" dirty="0" smtClean="0"/>
              <a:t>(antal, hukommelses-behov, opløsning i brillen, mobilt eller fast, finansiering, MDG, </a:t>
            </a:r>
            <a:r>
              <a:rPr lang="da-DK" dirty="0" err="1" smtClean="0"/>
              <a:t>opnorm</a:t>
            </a:r>
            <a:r>
              <a:rPr lang="da-DK" dirty="0" smtClean="0"/>
              <a:t>, erstatningsmulighed etc.)</a:t>
            </a:r>
            <a:endParaRPr lang="da-DK" dirty="0" smtClean="0"/>
          </a:p>
          <a:p>
            <a:r>
              <a:rPr lang="da-DK" b="1" dirty="0" smtClean="0"/>
              <a:t>Samarbejdspartnere</a:t>
            </a:r>
            <a:r>
              <a:rPr lang="da-DK" dirty="0" smtClean="0"/>
              <a:t> (intern/ekstern, video-produktions-support? finansiering!)</a:t>
            </a:r>
            <a:endParaRPr lang="da-DK" dirty="0"/>
          </a:p>
          <a:p>
            <a:r>
              <a:rPr lang="da-DK" b="1" dirty="0" smtClean="0"/>
              <a:t>Tilpasningsproces</a:t>
            </a:r>
            <a:r>
              <a:rPr lang="da-DK" dirty="0" smtClean="0"/>
              <a:t> (SME som link imellem </a:t>
            </a:r>
            <a:r>
              <a:rPr lang="da-DK" dirty="0" err="1" smtClean="0"/>
              <a:t>org</a:t>
            </a:r>
            <a:r>
              <a:rPr lang="da-DK" dirty="0" smtClean="0"/>
              <a:t>. og </a:t>
            </a:r>
            <a:r>
              <a:rPr lang="da-DK" dirty="0" err="1" smtClean="0"/>
              <a:t>samarb</a:t>
            </a:r>
            <a:r>
              <a:rPr lang="da-DK" dirty="0" smtClean="0"/>
              <a:t>-partner…tid, tid og tid til test </a:t>
            </a:r>
            <a:r>
              <a:rPr lang="da-DK" dirty="0" smtClean="0"/>
              <a:t>og </a:t>
            </a:r>
            <a:r>
              <a:rPr lang="da-DK" dirty="0" smtClean="0"/>
              <a:t>justeringer)</a:t>
            </a:r>
            <a:endParaRPr lang="da-DK" dirty="0" smtClean="0"/>
          </a:p>
          <a:p>
            <a:r>
              <a:rPr lang="da-DK" b="1" dirty="0" smtClean="0"/>
              <a:t>Integration</a:t>
            </a:r>
            <a:r>
              <a:rPr lang="da-DK" dirty="0" smtClean="0"/>
              <a:t> (erstattes noget af VR? Hvordan og hvor integreres VR i organisationens processer)</a:t>
            </a:r>
            <a:endParaRPr lang="da-DK" dirty="0"/>
          </a:p>
          <a:p>
            <a:r>
              <a:rPr lang="da-DK" b="1" dirty="0" smtClean="0"/>
              <a:t>Uddanne og håndtere </a:t>
            </a:r>
            <a:r>
              <a:rPr lang="da-DK" dirty="0" smtClean="0"/>
              <a:t>(hvem varter og hvordan vartes driften af VR, MDM-løsning?)</a:t>
            </a:r>
          </a:p>
          <a:p>
            <a:r>
              <a:rPr lang="da-DK" b="1" dirty="0" smtClean="0"/>
              <a:t>Fornyelse</a:t>
            </a:r>
            <a:r>
              <a:rPr lang="da-DK" dirty="0" smtClean="0"/>
              <a:t> (finansiering og plan for tilpasning af hardware/software i takt med udviklingen af VR – ligesom smartphones)</a:t>
            </a:r>
            <a:endParaRPr lang="da-DK" dirty="0" smtClean="0"/>
          </a:p>
          <a:p>
            <a:endParaRPr lang="da-DK" dirty="0" smtClean="0"/>
          </a:p>
        </p:txBody>
      </p:sp>
      <p:pic>
        <p:nvPicPr>
          <p:cNvPr id="7" name="Picture 2" descr="ec4d0d5e-138f-4b04-b35a-fcb45b8d9731@eurprd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710" y="185960"/>
            <a:ext cx="1437132" cy="14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c4d0d5e-138f-4b04-b35a-fcb45b8d9731@eurprd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8310" y="185960"/>
            <a:ext cx="1437132" cy="14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Tweaking4All.com - VR Tips and tri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7206" y="154547"/>
            <a:ext cx="1719770" cy="156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8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Brugerdefineret 1">
      <a:dk1>
        <a:sysClr val="windowText" lastClr="000000"/>
      </a:dk1>
      <a:lt1>
        <a:sysClr val="window" lastClr="FFFFFF"/>
      </a:lt1>
      <a:dk2>
        <a:srgbClr val="B5D8EF"/>
      </a:dk2>
      <a:lt2>
        <a:srgbClr val="D4E8FF"/>
      </a:lt2>
      <a:accent1>
        <a:srgbClr val="597E50"/>
      </a:accent1>
      <a:accent2>
        <a:srgbClr val="002855"/>
      </a:accent2>
      <a:accent3>
        <a:srgbClr val="489FD8"/>
      </a:accent3>
      <a:accent4>
        <a:srgbClr val="F5821E"/>
      </a:accent4>
      <a:accent5>
        <a:srgbClr val="8D1B3D"/>
      </a:accent5>
      <a:accent6>
        <a:srgbClr val="000000"/>
      </a:accent6>
      <a:hlink>
        <a:srgbClr val="3F5C59"/>
      </a:hlink>
      <a:folHlink>
        <a:srgbClr val="3F5C59"/>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947875c0-08a1-42af-8ef2-e965c52a753a</TitusGUID>
  <TitusMetadata xmlns="">eyJucyI6IlxcXFxmb3JzdmFyZXQuZmlpbi5ka1xcTkVUTE9HT05cXFRpdHVzXFxUSVRVU0NvbmZpZ0ZpbGUudGNwZyIsInByb3BzIjpbeyJuIjoiS2xhc3NpZmlrYXRpb24iLCJ2YWxzIjpbeyJ2YWx1ZSI6IklLS0UgS0xBU1NJRklDRVJFVCJ9XX0seyJuIjoiTWFlcmtuaW5nIiwidmFscyI6W119XX0=</TitusMetadata>
</titus>
</file>

<file path=customXml/itemProps1.xml><?xml version="1.0" encoding="utf-8"?>
<ds:datastoreItem xmlns:ds="http://schemas.openxmlformats.org/officeDocument/2006/customXml" ds:itemID="{D96046DB-166B-48EC-9ED1-B4C5F0E9865B}">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otalTime>2090</TotalTime>
  <Words>924</Words>
  <Application>Microsoft Office PowerPoint</Application>
  <PresentationFormat>Widescreen</PresentationFormat>
  <Paragraphs>111</Paragraphs>
  <Slides>10</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Arial</vt:lpstr>
      <vt:lpstr>Calibri</vt:lpstr>
      <vt:lpstr>Calibri Light</vt:lpstr>
      <vt:lpstr>Office-tema</vt:lpstr>
      <vt:lpstr>VR-Implementering ”Det gør vi bare!”</vt:lpstr>
      <vt:lpstr>PowerPoint-præsentation</vt:lpstr>
      <vt:lpstr>Flyveskolen – ultrakort fortalt</vt:lpstr>
      <vt:lpstr>Flyet – T-17 Saab Supporter</vt:lpstr>
      <vt:lpstr>Flyveskolens VR-hardware</vt:lpstr>
      <vt:lpstr>Flyveskolens software (i det mobile system)</vt:lpstr>
      <vt:lpstr>Video-præsentation</vt:lpstr>
      <vt:lpstr>Flyveskolens VR-historie</vt:lpstr>
      <vt:lpstr>Implementering af VR</vt:lpstr>
      <vt:lpstr>Diskussion i grupper (15 min)</vt:lpstr>
    </vt:vector>
  </TitlesOfParts>
  <Company>Forsvaret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HW-FLSKO-07 Quapp, Peter Ravn</dc:creator>
  <cp:lastModifiedBy>HW-FLSKO-07 Quapp, Peter Ravn</cp:lastModifiedBy>
  <cp:revision>29</cp:revision>
  <dcterms:created xsi:type="dcterms:W3CDTF">2023-11-09T10:58:38Z</dcterms:created>
  <dcterms:modified xsi:type="dcterms:W3CDTF">2023-11-10T21:53:28Z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947875c0-08a1-42af-8ef2-e965c52a753a</vt:lpwstr>
  </property>
  <property fmtid="{D5CDD505-2E9C-101B-9397-08002B2CF9AE}" pid="3" name="OriginatingUser">
    <vt:lpwstr>HW-FLSKO-07</vt:lpwstr>
  </property>
  <property fmtid="{D5CDD505-2E9C-101B-9397-08002B2CF9AE}" pid="4" name="Klassifikation">
    <vt:lpwstr>IKKE KLASSIFICERET</vt:lpwstr>
  </property>
  <property fmtid="{D5CDD505-2E9C-101B-9397-08002B2CF9AE}" pid="5" name="Maerkning">
    <vt:lpwstr/>
  </property>
</Properties>
</file>