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6"/>
  </p:notesMasterIdLst>
  <p:sldIdLst>
    <p:sldId id="256" r:id="rId5"/>
  </p:sldIdLst>
  <p:sldSz cx="9144000" cy="6858000" type="screen4x3"/>
  <p:notesSz cx="6805613" cy="9944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0551" y="4723426"/>
            <a:ext cx="5444475" cy="447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 txBox="1">
            <a:spLocks noGrp="1"/>
          </p:cNvSpPr>
          <p:nvPr>
            <p:ph type="body" idx="1"/>
          </p:nvPr>
        </p:nvSpPr>
        <p:spPr>
          <a:xfrm>
            <a:off x="680551" y="4723426"/>
            <a:ext cx="5444475" cy="447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0" y="-17906"/>
            <a:ext cx="9144000" cy="353381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90"/>
              <a:buFont typeface="Calibri"/>
              <a:buNone/>
            </a:pPr>
            <a:r>
              <a:rPr lang="en-GB" sz="1890">
                <a:solidFill>
                  <a:schemeClr val="lt1"/>
                </a:solidFill>
              </a:rPr>
              <a:t>ABC (</a:t>
            </a:r>
            <a:r>
              <a:rPr lang="en-GB" sz="189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Arena Blended Connected) </a:t>
            </a:r>
            <a:r>
              <a:rPr lang="en-GB" sz="1890">
                <a:solidFill>
                  <a:schemeClr val="lt1"/>
                </a:solidFill>
              </a:rPr>
              <a:t>Læringsdesign - Aktivitetsdiagram og blendedskala</a:t>
            </a:r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1" y="6650255"/>
            <a:ext cx="9144001" cy="182420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Learning types, Diana Laurillard, IoE 2012 | Connected Curriculum, Dilly Fung, CALT, 2014 | ABC curriculum design workshop and resources, Clive Young and Natasa Perovic, Digital Education, UCL, 2015</a:t>
            </a:r>
            <a:endParaRPr sz="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21473" y="443550"/>
            <a:ext cx="4254300" cy="104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r>
              <a:rPr lang="en-GB" sz="105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Uddannelse</a:t>
            </a:r>
            <a:r>
              <a:rPr lang="en-GB" sz="10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________________     </a:t>
            </a:r>
            <a:r>
              <a:rPr lang="en-GB" sz="105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Kursus</a:t>
            </a:r>
            <a:r>
              <a:rPr lang="en-GB" sz="105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GB" sz="105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modul</a:t>
            </a:r>
            <a:r>
              <a:rPr lang="en-GB" sz="10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GB" sz="105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____________________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r>
              <a:rPr lang="en-GB" sz="10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▢  </a:t>
            </a:r>
            <a:r>
              <a:rPr lang="en-GB" sz="105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Nyt</a:t>
            </a:r>
            <a:r>
              <a:rPr lang="en-GB" sz="10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05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modul</a:t>
            </a:r>
            <a:r>
              <a:rPr lang="en-GB" sz="10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▢  Revision </a:t>
            </a:r>
            <a:r>
              <a:rPr lang="en-GB" sz="105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</a:t>
            </a:r>
            <a:r>
              <a:rPr lang="en-GB" sz="10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05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eksisterende</a:t>
            </a:r>
            <a:r>
              <a:rPr lang="en-GB" sz="10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05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modul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r>
              <a:rPr lang="en-GB" sz="105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Undervisere</a:t>
            </a:r>
            <a:r>
              <a:rPr lang="en-GB" sz="10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__________________________________________    </a:t>
            </a:r>
            <a:endParaRPr sz="105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r>
              <a:rPr lang="en-GB" sz="105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Facilitatore</a:t>
            </a:r>
            <a:r>
              <a:rPr lang="en-GB" sz="10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  __________________________________________</a:t>
            </a:r>
            <a:endParaRPr sz="105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r>
              <a:rPr lang="en-GB" sz="105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Dato</a:t>
            </a:r>
            <a:r>
              <a:rPr lang="en-GB" sz="10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</a:t>
            </a:r>
            <a:r>
              <a:rPr lang="en-GB" sz="105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workshoppen</a:t>
            </a:r>
            <a:r>
              <a:rPr lang="en-GB" sz="10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___________ </a:t>
            </a:r>
            <a:endParaRPr sz="105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21473" y="1890159"/>
            <a:ext cx="4187400" cy="39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Resumé</a:t>
            </a:r>
            <a:r>
              <a:rPr lang="en-GB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GB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Beskriv</a:t>
            </a:r>
            <a:r>
              <a:rPr lang="en-GB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dit</a:t>
            </a:r>
            <a:r>
              <a:rPr lang="en-GB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fag/</a:t>
            </a:r>
            <a:r>
              <a:rPr lang="en-GB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modul</a:t>
            </a:r>
            <a:r>
              <a:rPr lang="en-GB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med max 140 </a:t>
            </a:r>
            <a:r>
              <a:rPr lang="en-GB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tegn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):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1654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654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654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654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Læringsmål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654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654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	</a:t>
            </a:r>
            <a:endParaRPr dirty="0"/>
          </a:p>
        </p:txBody>
      </p:sp>
      <p:pic>
        <p:nvPicPr>
          <p:cNvPr id="88" name="Google Shape;88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94582" y="796970"/>
            <a:ext cx="2610257" cy="300323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3"/>
          <p:cNvSpPr txBox="1"/>
          <p:nvPr/>
        </p:nvSpPr>
        <p:spPr>
          <a:xfrm>
            <a:off x="4440109" y="4808954"/>
            <a:ext cx="4198008" cy="6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25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Beskriv</a:t>
            </a:r>
            <a:r>
              <a:rPr lang="en-GB" sz="825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825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kurset</a:t>
            </a:r>
            <a:r>
              <a:rPr lang="en-GB" sz="825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GB" sz="825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modulet</a:t>
            </a:r>
            <a:r>
              <a:rPr lang="en-GB" sz="825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825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825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825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aktivitetsdiagrammet</a:t>
            </a:r>
            <a:endParaRPr sz="825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5074279" y="4344536"/>
            <a:ext cx="2850861" cy="312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Aktivitetsdiagram</a:t>
            </a:r>
            <a:endParaRPr dirty="0"/>
          </a:p>
        </p:txBody>
      </p:sp>
      <p:grpSp>
        <p:nvGrpSpPr>
          <p:cNvPr id="91" name="Google Shape;91;p13"/>
          <p:cNvGrpSpPr/>
          <p:nvPr/>
        </p:nvGrpSpPr>
        <p:grpSpPr>
          <a:xfrm>
            <a:off x="5378367" y="5735151"/>
            <a:ext cx="2162201" cy="207737"/>
            <a:chOff x="11516074" y="7285172"/>
            <a:chExt cx="3101263" cy="222416"/>
          </a:xfrm>
        </p:grpSpPr>
        <p:cxnSp>
          <p:nvCxnSpPr>
            <p:cNvPr id="92" name="Google Shape;92;p13"/>
            <p:cNvCxnSpPr/>
            <p:nvPr/>
          </p:nvCxnSpPr>
          <p:spPr>
            <a:xfrm rot="10800000" flipH="1">
              <a:off x="11516076" y="7389296"/>
              <a:ext cx="3099061" cy="7084"/>
            </a:xfrm>
            <a:prstGeom prst="straightConnector1">
              <a:avLst/>
            </a:prstGeom>
            <a:noFill/>
            <a:ln w="19050" cap="flat" cmpd="sng">
              <a:solidFill>
                <a:srgbClr val="1E4E7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93" name="Google Shape;93;p13"/>
            <p:cNvCxnSpPr/>
            <p:nvPr/>
          </p:nvCxnSpPr>
          <p:spPr>
            <a:xfrm rot="10800000">
              <a:off x="14049048" y="7285167"/>
              <a:ext cx="0" cy="208259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94" name="Google Shape;94;p13"/>
            <p:cNvCxnSpPr/>
            <p:nvPr/>
          </p:nvCxnSpPr>
          <p:spPr>
            <a:xfrm rot="10800000">
              <a:off x="13424903" y="7285167"/>
              <a:ext cx="0" cy="208259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95" name="Google Shape;95;p13"/>
            <p:cNvCxnSpPr/>
            <p:nvPr/>
          </p:nvCxnSpPr>
          <p:spPr>
            <a:xfrm rot="10800000">
              <a:off x="12797819" y="7285167"/>
              <a:ext cx="0" cy="208259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96" name="Google Shape;96;p13"/>
            <p:cNvCxnSpPr/>
            <p:nvPr/>
          </p:nvCxnSpPr>
          <p:spPr>
            <a:xfrm rot="10800000">
              <a:off x="12173649" y="7285167"/>
              <a:ext cx="0" cy="208259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97" name="Google Shape;97;p13"/>
            <p:cNvCxnSpPr/>
            <p:nvPr/>
          </p:nvCxnSpPr>
          <p:spPr>
            <a:xfrm rot="10800000">
              <a:off x="13737973" y="7285167"/>
              <a:ext cx="0" cy="208259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98" name="Google Shape;98;p13"/>
            <p:cNvCxnSpPr/>
            <p:nvPr/>
          </p:nvCxnSpPr>
          <p:spPr>
            <a:xfrm rot="10800000">
              <a:off x="13113828" y="7285167"/>
              <a:ext cx="0" cy="208259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99" name="Google Shape;99;p13"/>
            <p:cNvCxnSpPr/>
            <p:nvPr/>
          </p:nvCxnSpPr>
          <p:spPr>
            <a:xfrm rot="10800000">
              <a:off x="12486745" y="7285167"/>
              <a:ext cx="0" cy="208259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0" name="Google Shape;100;p13"/>
            <p:cNvCxnSpPr/>
            <p:nvPr/>
          </p:nvCxnSpPr>
          <p:spPr>
            <a:xfrm rot="10800000">
              <a:off x="14339451" y="7285167"/>
              <a:ext cx="0" cy="208259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1" name="Google Shape;101;p13"/>
            <p:cNvCxnSpPr/>
            <p:nvPr/>
          </p:nvCxnSpPr>
          <p:spPr>
            <a:xfrm rot="10800000">
              <a:off x="14616237" y="7285167"/>
              <a:ext cx="0" cy="208259"/>
            </a:xfrm>
            <a:prstGeom prst="straightConnector1">
              <a:avLst/>
            </a:prstGeom>
            <a:noFill/>
            <a:ln w="28575" cap="flat" cmpd="sng">
              <a:solidFill>
                <a:srgbClr val="1E4E7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2" name="Google Shape;102;p13"/>
            <p:cNvCxnSpPr/>
            <p:nvPr/>
          </p:nvCxnSpPr>
          <p:spPr>
            <a:xfrm rot="10800000">
              <a:off x="11524560" y="7285160"/>
              <a:ext cx="0" cy="222441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3" name="Google Shape;103;p13"/>
            <p:cNvCxnSpPr/>
            <p:nvPr/>
          </p:nvCxnSpPr>
          <p:spPr>
            <a:xfrm rot="10800000">
              <a:off x="11838887" y="7285160"/>
              <a:ext cx="0" cy="222441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4" name="Google Shape;104;p13"/>
            <p:cNvCxnSpPr/>
            <p:nvPr/>
          </p:nvCxnSpPr>
          <p:spPr>
            <a:xfrm rot="10800000">
              <a:off x="11517738" y="7285160"/>
              <a:ext cx="0" cy="222441"/>
            </a:xfrm>
            <a:prstGeom prst="straightConnector1">
              <a:avLst/>
            </a:prstGeom>
            <a:noFill/>
            <a:ln w="28575" cap="flat" cmpd="sng">
              <a:solidFill>
                <a:srgbClr val="1E4E7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05" name="Google Shape;105;p13"/>
          <p:cNvSpPr txBox="1"/>
          <p:nvPr/>
        </p:nvSpPr>
        <p:spPr>
          <a:xfrm>
            <a:off x="5238508" y="6121341"/>
            <a:ext cx="2522402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en-GB" sz="825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Hvor</a:t>
            </a:r>
            <a:r>
              <a:rPr lang="en-GB" sz="825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825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på</a:t>
            </a:r>
            <a:r>
              <a:rPr lang="en-GB" sz="825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blended </a:t>
            </a:r>
            <a:r>
              <a:rPr lang="en-GB" sz="825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skalaen</a:t>
            </a:r>
            <a:r>
              <a:rPr lang="en-GB" sz="825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825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vil</a:t>
            </a:r>
            <a:r>
              <a:rPr lang="en-GB" sz="825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 </a:t>
            </a:r>
            <a:r>
              <a:rPr lang="en-GB" sz="825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placere</a:t>
            </a:r>
            <a:r>
              <a:rPr lang="en-GB" sz="825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825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kurset</a:t>
            </a:r>
            <a:r>
              <a:rPr lang="en-GB" sz="825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GB" sz="825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modulet</a:t>
            </a:r>
            <a:r>
              <a:rPr lang="en-GB" sz="825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825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3"/>
          <p:cNvSpPr txBox="1"/>
          <p:nvPr/>
        </p:nvSpPr>
        <p:spPr>
          <a:xfrm>
            <a:off x="7540583" y="5670385"/>
            <a:ext cx="933300" cy="2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offline</a:t>
            </a:r>
            <a:endParaRPr/>
          </a:p>
        </p:txBody>
      </p:sp>
      <p:sp>
        <p:nvSpPr>
          <p:cNvPr id="107" name="Google Shape;107;p13"/>
          <p:cNvSpPr txBox="1"/>
          <p:nvPr/>
        </p:nvSpPr>
        <p:spPr>
          <a:xfrm>
            <a:off x="4712313" y="5670377"/>
            <a:ext cx="676200" cy="2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online</a:t>
            </a:r>
            <a:endParaRPr dirty="0"/>
          </a:p>
        </p:txBody>
      </p:sp>
      <p:sp>
        <p:nvSpPr>
          <p:cNvPr id="108" name="Google Shape;108;p13"/>
          <p:cNvSpPr txBox="1"/>
          <p:nvPr/>
        </p:nvSpPr>
        <p:spPr>
          <a:xfrm>
            <a:off x="5850013" y="5405513"/>
            <a:ext cx="1378200" cy="2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Blended </a:t>
            </a: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skala</a:t>
            </a:r>
            <a:endParaRPr/>
          </a:p>
        </p:txBody>
      </p:sp>
      <p:pic>
        <p:nvPicPr>
          <p:cNvPr id="109" name="Google Shape;109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61297" y="6067536"/>
            <a:ext cx="568037" cy="5403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68775" y="6065600"/>
            <a:ext cx="535800" cy="4576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574263" y="6065600"/>
            <a:ext cx="551674" cy="516073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3"/>
          <p:cNvSpPr txBox="1"/>
          <p:nvPr/>
        </p:nvSpPr>
        <p:spPr>
          <a:xfrm>
            <a:off x="5908047" y="453961"/>
            <a:ext cx="1183326" cy="307777"/>
          </a:xfrm>
          <a:prstGeom prst="rect">
            <a:avLst/>
          </a:prstGeom>
          <a:solidFill>
            <a:srgbClr val="A2F5ED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Tilegnelse</a:t>
            </a:r>
            <a:endParaRPr/>
          </a:p>
        </p:txBody>
      </p:sp>
      <p:sp>
        <p:nvSpPr>
          <p:cNvPr id="113" name="Google Shape;113;p13"/>
          <p:cNvSpPr txBox="1"/>
          <p:nvPr/>
        </p:nvSpPr>
        <p:spPr>
          <a:xfrm>
            <a:off x="5849980" y="3830094"/>
            <a:ext cx="1378276" cy="307777"/>
          </a:xfrm>
          <a:prstGeom prst="rect">
            <a:avLst/>
          </a:prstGeom>
          <a:solidFill>
            <a:srgbClr val="F8807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Undersøgelse</a:t>
            </a:r>
            <a:endParaRPr/>
          </a:p>
        </p:txBody>
      </p:sp>
      <p:sp>
        <p:nvSpPr>
          <p:cNvPr id="114" name="Google Shape;114;p13"/>
          <p:cNvSpPr txBox="1"/>
          <p:nvPr/>
        </p:nvSpPr>
        <p:spPr>
          <a:xfrm>
            <a:off x="4572000" y="1136233"/>
            <a:ext cx="1198158" cy="307777"/>
          </a:xfrm>
          <a:prstGeom prst="rect">
            <a:avLst/>
          </a:prstGeom>
          <a:solidFill>
            <a:srgbClr val="BDEA75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Produ</a:t>
            </a: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en-GB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tion</a:t>
            </a:r>
            <a:endParaRPr/>
          </a:p>
        </p:txBody>
      </p:sp>
      <p:sp>
        <p:nvSpPr>
          <p:cNvPr id="115" name="Google Shape;115;p13"/>
          <p:cNvSpPr txBox="1"/>
          <p:nvPr/>
        </p:nvSpPr>
        <p:spPr>
          <a:xfrm>
            <a:off x="4572000" y="3109935"/>
            <a:ext cx="1155306" cy="307777"/>
          </a:xfrm>
          <a:prstGeom prst="rect">
            <a:avLst/>
          </a:prstGeom>
          <a:solidFill>
            <a:srgbClr val="BB98DC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Øvelse</a:t>
            </a:r>
            <a:endParaRPr/>
          </a:p>
        </p:txBody>
      </p:sp>
      <p:sp>
        <p:nvSpPr>
          <p:cNvPr id="116" name="Google Shape;116;p13"/>
          <p:cNvSpPr txBox="1"/>
          <p:nvPr/>
        </p:nvSpPr>
        <p:spPr>
          <a:xfrm>
            <a:off x="7662154" y="3083492"/>
            <a:ext cx="1331213" cy="307777"/>
          </a:xfrm>
          <a:prstGeom prst="rect">
            <a:avLst/>
          </a:prstGeom>
          <a:solidFill>
            <a:srgbClr val="7AAEEA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</a:t>
            </a: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en-GB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ussion</a:t>
            </a:r>
            <a:endParaRPr/>
          </a:p>
        </p:txBody>
      </p:sp>
      <p:sp>
        <p:nvSpPr>
          <p:cNvPr id="117" name="Google Shape;117;p13"/>
          <p:cNvSpPr txBox="1"/>
          <p:nvPr/>
        </p:nvSpPr>
        <p:spPr>
          <a:xfrm>
            <a:off x="7635968" y="1136233"/>
            <a:ext cx="1346487" cy="307777"/>
          </a:xfrm>
          <a:prstGeom prst="rect">
            <a:avLst/>
          </a:prstGeom>
          <a:solidFill>
            <a:srgbClr val="FFD21A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Samarbejde</a:t>
            </a:r>
            <a:endParaRPr dirty="0"/>
          </a:p>
        </p:txBody>
      </p:sp>
      <p:sp>
        <p:nvSpPr>
          <p:cNvPr id="118" name="Google Shape;118;p13"/>
          <p:cNvSpPr/>
          <p:nvPr/>
        </p:nvSpPr>
        <p:spPr>
          <a:xfrm>
            <a:off x="147700" y="2212550"/>
            <a:ext cx="4039200" cy="11481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13"/>
          <p:cNvSpPr/>
          <p:nvPr/>
        </p:nvSpPr>
        <p:spPr>
          <a:xfrm>
            <a:off x="147700" y="3800200"/>
            <a:ext cx="4039100" cy="18555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9" name="Billede 3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72" y="6044355"/>
            <a:ext cx="1295528" cy="4576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E976E3C7D2D6409278C15C4E2B2B0E" ma:contentTypeVersion="8" ma:contentTypeDescription="Create a new document." ma:contentTypeScope="" ma:versionID="74947aa7ad94fc08506760f1e562d6e1">
  <xsd:schema xmlns:xsd="http://www.w3.org/2001/XMLSchema" xmlns:xs="http://www.w3.org/2001/XMLSchema" xmlns:p="http://schemas.microsoft.com/office/2006/metadata/properties" xmlns:ns2="7aca50b9-8ec3-41db-bcd3-049c5c1033ac" xmlns:ns3="9da5c55f-587e-40d9-a58f-91078a0d4f62" targetNamespace="http://schemas.microsoft.com/office/2006/metadata/properties" ma:root="true" ma:fieldsID="f20dc99594cc681325fc9b0d3b780045" ns2:_="" ns3:_="">
    <xsd:import namespace="7aca50b9-8ec3-41db-bcd3-049c5c1033ac"/>
    <xsd:import namespace="9da5c55f-587e-40d9-a58f-91078a0d4f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ca50b9-8ec3-41db-bcd3-049c5c1033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5c55f-587e-40d9-a58f-91078a0d4f6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14A84CA-6760-43F3-8793-95445E9278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ca50b9-8ec3-41db-bcd3-049c5c1033ac"/>
    <ds:schemaRef ds:uri="9da5c55f-587e-40d9-a58f-91078a0d4f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6611FC4-4366-451F-A934-FE157C7DC8AE}">
  <ds:schemaRefs>
    <ds:schemaRef ds:uri="9da5c55f-587e-40d9-a58f-91078a0d4f62"/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7aca50b9-8ec3-41db-bcd3-049c5c1033ac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F8161A62-48A7-44BE-A706-209CD477C2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114</Words>
  <Application>Microsoft Office PowerPoint</Application>
  <PresentationFormat>Skærmshow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ABC (Arena Blended Connected) Læringsdesign - Aktivitetsdiagram og blendedskala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ABC (Arena Blended Connected) Læringsdesign - Aktivitetsdiagram og blendedskala</dc:title>
  <dc:creator>Natasa Perovic</dc:creator>
  <cp:lastModifiedBy>Jensen, Martin Hans</cp:lastModifiedBy>
  <cp:revision>10</cp:revision>
  <cp:lastPrinted>2020-01-13T07:56:49Z</cp:lastPrinted>
  <dcterms:modified xsi:type="dcterms:W3CDTF">2020-01-24T11:51:01Z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0x01010017E976E3C7D2D6409278C15C4E2B2B0E</vt:lpwstr>
  </property>
</Properties>
</file>