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9" r:id="rId4"/>
    <p:sldMasterId id="2147483701" r:id="rId5"/>
  </p:sldMasterIdLst>
  <p:notesMasterIdLst>
    <p:notesMasterId r:id="rId83"/>
  </p:notesMasterIdLst>
  <p:handoutMasterIdLst>
    <p:handoutMasterId r:id="rId84"/>
  </p:handoutMasterIdLst>
  <p:sldIdLst>
    <p:sldId id="289" r:id="rId6"/>
    <p:sldId id="266" r:id="rId7"/>
    <p:sldId id="465" r:id="rId8"/>
    <p:sldId id="261" r:id="rId9"/>
    <p:sldId id="457" r:id="rId10"/>
    <p:sldId id="458" r:id="rId11"/>
    <p:sldId id="459" r:id="rId12"/>
    <p:sldId id="299" r:id="rId13"/>
    <p:sldId id="460" r:id="rId14"/>
    <p:sldId id="461" r:id="rId15"/>
    <p:sldId id="296" r:id="rId16"/>
    <p:sldId id="500" r:id="rId17"/>
    <p:sldId id="501" r:id="rId18"/>
    <p:sldId id="502" r:id="rId19"/>
    <p:sldId id="503" r:id="rId20"/>
    <p:sldId id="504" r:id="rId21"/>
    <p:sldId id="505" r:id="rId22"/>
    <p:sldId id="506" r:id="rId23"/>
    <p:sldId id="463" r:id="rId24"/>
    <p:sldId id="507" r:id="rId25"/>
    <p:sldId id="508" r:id="rId26"/>
    <p:sldId id="509" r:id="rId27"/>
    <p:sldId id="510" r:id="rId28"/>
    <p:sldId id="513" r:id="rId29"/>
    <p:sldId id="466" r:id="rId30"/>
    <p:sldId id="454" r:id="rId31"/>
    <p:sldId id="511" r:id="rId32"/>
    <p:sldId id="512" r:id="rId33"/>
    <p:sldId id="492" r:id="rId34"/>
    <p:sldId id="493" r:id="rId35"/>
    <p:sldId id="515" r:id="rId36"/>
    <p:sldId id="517" r:id="rId37"/>
    <p:sldId id="516" r:id="rId38"/>
    <p:sldId id="519" r:id="rId39"/>
    <p:sldId id="520" r:id="rId40"/>
    <p:sldId id="521" r:id="rId41"/>
    <p:sldId id="496" r:id="rId42"/>
    <p:sldId id="533" r:id="rId43"/>
    <p:sldId id="362" r:id="rId44"/>
    <p:sldId id="453" r:id="rId45"/>
    <p:sldId id="437" r:id="rId46"/>
    <p:sldId id="542" r:id="rId47"/>
    <p:sldId id="439" r:id="rId48"/>
    <p:sldId id="562" r:id="rId49"/>
    <p:sldId id="566" r:id="rId50"/>
    <p:sldId id="553" r:id="rId51"/>
    <p:sldId id="303" r:id="rId52"/>
    <p:sldId id="456" r:id="rId53"/>
    <p:sldId id="567" r:id="rId54"/>
    <p:sldId id="568" r:id="rId55"/>
    <p:sldId id="545" r:id="rId56"/>
    <p:sldId id="544" r:id="rId57"/>
    <p:sldId id="258" r:id="rId58"/>
    <p:sldId id="565" r:id="rId59"/>
    <p:sldId id="280" r:id="rId60"/>
    <p:sldId id="569" r:id="rId61"/>
    <p:sldId id="305" r:id="rId62"/>
    <p:sldId id="523" r:id="rId63"/>
    <p:sldId id="307" r:id="rId64"/>
    <p:sldId id="524" r:id="rId65"/>
    <p:sldId id="525" r:id="rId66"/>
    <p:sldId id="548" r:id="rId67"/>
    <p:sldId id="556" r:id="rId68"/>
    <p:sldId id="555" r:id="rId69"/>
    <p:sldId id="557" r:id="rId70"/>
    <p:sldId id="529" r:id="rId71"/>
    <p:sldId id="530" r:id="rId72"/>
    <p:sldId id="531" r:id="rId73"/>
    <p:sldId id="532" r:id="rId74"/>
    <p:sldId id="549" r:id="rId75"/>
    <p:sldId id="540" r:id="rId76"/>
    <p:sldId id="570" r:id="rId77"/>
    <p:sldId id="571" r:id="rId78"/>
    <p:sldId id="572" r:id="rId79"/>
    <p:sldId id="573" r:id="rId80"/>
    <p:sldId id="574" r:id="rId81"/>
    <p:sldId id="564" r:id="rId82"/>
  </p:sldIdLst>
  <p:sldSz cx="12192000" cy="6858000"/>
  <p:notesSz cx="6858000" cy="9029700"/>
  <p:embeddedFontLst>
    <p:embeddedFont>
      <p:font typeface="Abadi" panose="020B0604020104020204" pitchFamily="34" charset="0"/>
      <p:regular r:id="rId85"/>
    </p:embeddedFont>
    <p:embeddedFont>
      <p:font typeface="Arial Black" panose="020B0A04020102020204" pitchFamily="34" charset="0"/>
      <p:bold r:id="rId86"/>
    </p:embeddedFont>
    <p:embeddedFont>
      <p:font typeface="Arial Narrow" panose="020B0606020202030204" pitchFamily="34" charset="0"/>
      <p:regular r:id="rId87"/>
      <p:bold r:id="rId88"/>
      <p:italic r:id="rId89"/>
      <p:boldItalic r:id="rId90"/>
    </p:embeddedFont>
    <p:embeddedFont>
      <p:font typeface="Calibri" panose="020F0502020204030204" pitchFamily="34" charset="0"/>
      <p:regular r:id="rId91"/>
      <p:bold r:id="rId92"/>
      <p:italic r:id="rId93"/>
      <p:boldItalic r:id="rId94"/>
    </p:embeddedFont>
    <p:embeddedFont>
      <p:font typeface="Calibri Light" panose="020F0302020204030204" pitchFamily="34" charset="0"/>
      <p:regular r:id="rId95"/>
      <p:italic r:id="rId96"/>
    </p:embeddedFont>
    <p:embeddedFont>
      <p:font typeface="MarketPro" panose="03010504020101010101" pitchFamily="66" charset="0"/>
      <p:regular r:id="rId97"/>
    </p:embeddedFont>
    <p:embeddedFont>
      <p:font typeface="Open Sans" panose="020B0606030504020204" pitchFamily="34" charset="0"/>
      <p:regular r:id="rId98"/>
      <p:bold r:id="rId99"/>
      <p:italic r:id="rId100"/>
      <p:boldItalic r:id="rId101"/>
    </p:embeddedFont>
    <p:embeddedFont>
      <p:font typeface="Tahoma" panose="020B0604030504040204" pitchFamily="34" charset="0"/>
      <p:regular r:id="rId102"/>
      <p:bold r:id="rId103"/>
    </p:embeddedFont>
  </p:embeddedFontLst>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Cover" id="{D242A7F7-2B50-45E8-9AFB-9121F8E6A3F6}">
          <p14:sldIdLst>
            <p14:sldId id="289"/>
            <p14:sldId id="266"/>
          </p14:sldIdLst>
        </p14:section>
        <p14:section name="What (3 min)" id="{502235CE-1B06-4E1D-BBF0-B77E91FA386F}">
          <p14:sldIdLst>
            <p14:sldId id="465"/>
            <p14:sldId id="261"/>
            <p14:sldId id="457"/>
            <p14:sldId id="458"/>
            <p14:sldId id="459"/>
          </p14:sldIdLst>
        </p14:section>
        <p14:section name="Process (7 min)" id="{4782EB79-3B74-46ED-9012-9DDFEB707FDA}">
          <p14:sldIdLst>
            <p14:sldId id="299"/>
            <p14:sldId id="460"/>
            <p14:sldId id="461"/>
            <p14:sldId id="296"/>
            <p14:sldId id="500"/>
            <p14:sldId id="501"/>
            <p14:sldId id="502"/>
            <p14:sldId id="503"/>
            <p14:sldId id="504"/>
            <p14:sldId id="505"/>
            <p14:sldId id="506"/>
            <p14:sldId id="463"/>
            <p14:sldId id="507"/>
            <p14:sldId id="508"/>
            <p14:sldId id="509"/>
            <p14:sldId id="510"/>
          </p14:sldIdLst>
        </p14:section>
        <p14:section name="Team (4 min)" id="{BB0EFA7C-E12B-4B83-9A59-FFE8A52863B4}">
          <p14:sldIdLst>
            <p14:sldId id="513"/>
            <p14:sldId id="466"/>
            <p14:sldId id="454"/>
            <p14:sldId id="511"/>
            <p14:sldId id="512"/>
            <p14:sldId id="492"/>
          </p14:sldIdLst>
        </p14:section>
        <p14:section name="Human Centered (5 min)" id="{F46F29A5-2565-4355-A0D1-99FB6C39B898}">
          <p14:sldIdLst>
            <p14:sldId id="493"/>
            <p14:sldId id="515"/>
            <p14:sldId id="517"/>
            <p14:sldId id="516"/>
            <p14:sldId id="519"/>
            <p14:sldId id="520"/>
            <p14:sldId id="521"/>
            <p14:sldId id="496"/>
          </p14:sldIdLst>
        </p14:section>
        <p14:section name="Learning Science (3 min)" id="{61567531-1F22-455B-A354-83E0326FD262}">
          <p14:sldIdLst>
            <p14:sldId id="533"/>
            <p14:sldId id="362"/>
          </p14:sldIdLst>
        </p14:section>
        <p14:section name="Data and Tech (20 min)" id="{7E44CAB4-D645-4520-8389-1E60352B7168}">
          <p14:sldIdLst>
            <p14:sldId id="453"/>
            <p14:sldId id="437"/>
            <p14:sldId id="542"/>
            <p14:sldId id="439"/>
            <p14:sldId id="562"/>
            <p14:sldId id="566"/>
          </p14:sldIdLst>
        </p14:section>
        <p14:section name="End (2 min)" id="{A4B045F1-1B02-4E09-8D3C-2D6C53C547FE}">
          <p14:sldIdLst>
            <p14:sldId id="553"/>
            <p14:sldId id="303"/>
            <p14:sldId id="456"/>
            <p14:sldId id="567"/>
            <p14:sldId id="568"/>
          </p14:sldIdLst>
        </p14:section>
        <p14:section name="BACKUP - Data Qs" id="{1089EE51-6165-4FCC-A18A-A6A27F84AC3B}">
          <p14:sldIdLst>
            <p14:sldId id="545"/>
            <p14:sldId id="544"/>
            <p14:sldId id="258"/>
            <p14:sldId id="565"/>
            <p14:sldId id="280"/>
          </p14:sldIdLst>
        </p14:section>
        <p14:section name="BACKUP - HCD" id="{A1337D2C-E718-4881-B4D3-3E6CA22A0723}">
          <p14:sldIdLst>
            <p14:sldId id="569"/>
            <p14:sldId id="305"/>
            <p14:sldId id="523"/>
            <p14:sldId id="307"/>
            <p14:sldId id="524"/>
            <p14:sldId id="525"/>
            <p14:sldId id="548"/>
            <p14:sldId id="556"/>
            <p14:sldId id="555"/>
            <p14:sldId id="557"/>
            <p14:sldId id="529"/>
            <p14:sldId id="530"/>
            <p14:sldId id="531"/>
            <p14:sldId id="532"/>
            <p14:sldId id="549"/>
            <p14:sldId id="540"/>
          </p14:sldIdLst>
        </p14:section>
        <p14:section name="BACKUP LS" id="{80C5EDDA-A7A7-4913-85AE-5422E88D907F}">
          <p14:sldIdLst>
            <p14:sldId id="570"/>
            <p14:sldId id="571"/>
            <p14:sldId id="572"/>
            <p14:sldId id="573"/>
            <p14:sldId id="574"/>
          </p14:sldIdLst>
        </p14:section>
        <p14:section name="BACKUP Tech" id="{F8FFAA65-CEEB-449E-9526-8130E52B8658}">
          <p14:sldIdLst>
            <p14:sldId id="564"/>
          </p14:sldIdLst>
        </p14:section>
      </p14:sectionLst>
    </p:ext>
    <p:ext uri="{EFAFB233-063F-42B5-8137-9DF3F51BA10A}">
      <p15:sldGuideLst xmlns:p15="http://schemas.microsoft.com/office/powerpoint/2012/main">
        <p15:guide id="1" orient="horz" pos="216" userDrawn="1">
          <p15:clr>
            <a:srgbClr val="A4A3A4"/>
          </p15:clr>
        </p15:guide>
        <p15:guide id="2" pos="3840" userDrawn="1">
          <p15:clr>
            <a:srgbClr val="A4A3A4"/>
          </p15:clr>
        </p15:guide>
        <p15:guide id="3" orient="horz" pos="2832" userDrawn="1">
          <p15:clr>
            <a:srgbClr val="A4A3A4"/>
          </p15:clr>
        </p15:guide>
        <p15:guide id="4" pos="1152"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B8CF"/>
    <a:srgbClr val="FBB840"/>
    <a:srgbClr val="FFFFFF"/>
    <a:srgbClr val="05566D"/>
    <a:srgbClr val="FBB83E"/>
    <a:srgbClr val="F78D1E"/>
    <a:srgbClr val="000000"/>
    <a:srgbClr val="DB3F2D"/>
    <a:srgbClr val="35464E"/>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8" autoAdjust="0"/>
    <p:restoredTop sz="74621" autoAdjust="0"/>
  </p:normalViewPr>
  <p:slideViewPr>
    <p:cSldViewPr snapToGrid="0">
      <p:cViewPr varScale="1">
        <p:scale>
          <a:sx n="58" d="100"/>
          <a:sy n="58" d="100"/>
        </p:scale>
        <p:origin x="864" y="53"/>
      </p:cViewPr>
      <p:guideLst>
        <p:guide orient="horz" pos="216"/>
        <p:guide pos="3840"/>
        <p:guide orient="horz" pos="2832"/>
        <p:guide pos="1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handoutMaster" Target="handoutMasters/handoutMaster1.xml"/><Relationship Id="rId89" Type="http://schemas.openxmlformats.org/officeDocument/2006/relationships/font" Target="fonts/font5.fntdata"/><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8.fntdata"/><Relationship Id="rId5" Type="http://schemas.openxmlformats.org/officeDocument/2006/relationships/slideMaster" Target="slideMasters/slideMaster2.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font" Target="fonts/font1.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3.fntdata"/><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3.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6.fntdata"/><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61DA38-D321-482F-B00A-E136037AC67A}" type="doc">
      <dgm:prSet loTypeId="urn:microsoft.com/office/officeart/2005/8/layout/pyramid1" loCatId="pyramid" qsTypeId="urn:microsoft.com/office/officeart/2005/8/quickstyle/simple1" qsCatId="simple" csTypeId="urn:microsoft.com/office/officeart/2005/8/colors/accent2_2" csCatId="accent2" phldr="1"/>
      <dgm:spPr/>
    </dgm:pt>
    <dgm:pt modelId="{4F643C43-1F13-4999-8366-E522889BFED5}">
      <dgm:prSet phldrT="[Text]" custT="1"/>
      <dgm:spPr/>
      <dgm:t>
        <a:bodyPr/>
        <a:lstStyle/>
        <a:p>
          <a:r>
            <a:rPr lang="en-US" sz="1500" dirty="0">
              <a:latin typeface="Calibri" panose="020F0502020204030204" pitchFamily="34" charset="0"/>
              <a:cs typeface="Calibri" panose="020F0502020204030204" pitchFamily="34" charset="0"/>
            </a:rPr>
            <a:t>Adapting</a:t>
          </a:r>
        </a:p>
      </dgm:t>
    </dgm:pt>
    <dgm:pt modelId="{50E9997D-DD43-4448-B390-62BFD26B98B9}" type="parTrans" cxnId="{C8876B60-FC68-4635-8FE6-A97ECA53A3E4}">
      <dgm:prSet/>
      <dgm:spPr/>
      <dgm:t>
        <a:bodyPr/>
        <a:lstStyle/>
        <a:p>
          <a:endParaRPr lang="en-US"/>
        </a:p>
      </dgm:t>
    </dgm:pt>
    <dgm:pt modelId="{AFF7FA8A-E0C1-4E8F-AD28-D5CF994E4B7E}" type="sibTrans" cxnId="{C8876B60-FC68-4635-8FE6-A97ECA53A3E4}">
      <dgm:prSet/>
      <dgm:spPr/>
      <dgm:t>
        <a:bodyPr/>
        <a:lstStyle/>
        <a:p>
          <a:endParaRPr lang="en-US"/>
        </a:p>
      </dgm:t>
    </dgm:pt>
    <dgm:pt modelId="{21FD8FA5-F741-4127-AFAD-DEC28AEF8BBB}">
      <dgm:prSet phldrT="[Text]" custT="1"/>
      <dgm:spPr/>
      <dgm:t>
        <a:bodyPr/>
        <a:lstStyle/>
        <a:p>
          <a:r>
            <a:rPr lang="en-US" sz="1500" dirty="0">
              <a:latin typeface="Calibri" panose="020F0502020204030204" pitchFamily="34" charset="0"/>
              <a:cs typeface="Calibri" panose="020F0502020204030204" pitchFamily="34" charset="0"/>
            </a:rPr>
            <a:t>Mechanizing</a:t>
          </a:r>
        </a:p>
      </dgm:t>
    </dgm:pt>
    <dgm:pt modelId="{E2ACF212-90CB-4C16-B057-B1DFC52CDF06}" type="parTrans" cxnId="{5BE9B84B-81E5-4884-9DFC-46E4CFAA9657}">
      <dgm:prSet/>
      <dgm:spPr/>
      <dgm:t>
        <a:bodyPr/>
        <a:lstStyle/>
        <a:p>
          <a:endParaRPr lang="en-US"/>
        </a:p>
      </dgm:t>
    </dgm:pt>
    <dgm:pt modelId="{FCD35B21-DCAA-4075-9CF3-F3CAB94995DF}" type="sibTrans" cxnId="{5BE9B84B-81E5-4884-9DFC-46E4CFAA9657}">
      <dgm:prSet/>
      <dgm:spPr/>
      <dgm:t>
        <a:bodyPr/>
        <a:lstStyle/>
        <a:p>
          <a:endParaRPr lang="en-US"/>
        </a:p>
      </dgm:t>
    </dgm:pt>
    <dgm:pt modelId="{9747B539-FB4F-4F5C-9CC6-0441C278E573}">
      <dgm:prSet phldrT="[Text]" custT="1"/>
      <dgm:spPr/>
      <dgm:t>
        <a:bodyPr/>
        <a:lstStyle/>
        <a:p>
          <a:r>
            <a:rPr lang="en-US" sz="1500" dirty="0">
              <a:latin typeface="Calibri" panose="020F0502020204030204" pitchFamily="34" charset="0"/>
              <a:cs typeface="Calibri" panose="020F0502020204030204" pitchFamily="34" charset="0"/>
            </a:rPr>
            <a:t>Guided Responding</a:t>
          </a:r>
        </a:p>
      </dgm:t>
    </dgm:pt>
    <dgm:pt modelId="{8753C6B5-869A-4AC1-A315-981217A4FE2C}" type="parTrans" cxnId="{F23D5160-4530-4376-B577-0BDAA53E4929}">
      <dgm:prSet/>
      <dgm:spPr/>
      <dgm:t>
        <a:bodyPr/>
        <a:lstStyle/>
        <a:p>
          <a:endParaRPr lang="en-US"/>
        </a:p>
      </dgm:t>
    </dgm:pt>
    <dgm:pt modelId="{82F9FDAF-9BF9-4B7F-B673-61AB55809FD3}" type="sibTrans" cxnId="{F23D5160-4530-4376-B577-0BDAA53E4929}">
      <dgm:prSet/>
      <dgm:spPr/>
      <dgm:t>
        <a:bodyPr/>
        <a:lstStyle/>
        <a:p>
          <a:endParaRPr lang="en-US"/>
        </a:p>
      </dgm:t>
    </dgm:pt>
    <dgm:pt modelId="{C92B46A4-97B1-411D-AA22-855B98F18500}">
      <dgm:prSet phldrT="[Text]" custT="1"/>
      <dgm:spPr/>
      <dgm:t>
        <a:bodyPr/>
        <a:lstStyle/>
        <a:p>
          <a:r>
            <a:rPr lang="en-US" sz="1500" dirty="0">
              <a:latin typeface="Calibri" panose="020F0502020204030204" pitchFamily="34" charset="0"/>
              <a:cs typeface="Calibri" panose="020F0502020204030204" pitchFamily="34" charset="0"/>
            </a:rPr>
            <a:t>Setting</a:t>
          </a:r>
        </a:p>
      </dgm:t>
    </dgm:pt>
    <dgm:pt modelId="{965DDF7C-8D74-4DAF-A719-6ADDF9F5E61D}" type="parTrans" cxnId="{28D6B405-AFC3-4F07-AE50-9B8BFD359B09}">
      <dgm:prSet/>
      <dgm:spPr/>
      <dgm:t>
        <a:bodyPr/>
        <a:lstStyle/>
        <a:p>
          <a:endParaRPr lang="en-US"/>
        </a:p>
      </dgm:t>
    </dgm:pt>
    <dgm:pt modelId="{05495D7C-8459-4668-82AF-5B5282C2C5A9}" type="sibTrans" cxnId="{28D6B405-AFC3-4F07-AE50-9B8BFD359B09}">
      <dgm:prSet/>
      <dgm:spPr/>
      <dgm:t>
        <a:bodyPr/>
        <a:lstStyle/>
        <a:p>
          <a:endParaRPr lang="en-US"/>
        </a:p>
      </dgm:t>
    </dgm:pt>
    <dgm:pt modelId="{C9A78AC9-2D26-4957-9D50-5EE7BD9FC09A}">
      <dgm:prSet phldrT="[Text]" custT="1"/>
      <dgm:spPr/>
      <dgm:t>
        <a:bodyPr/>
        <a:lstStyle/>
        <a:p>
          <a:r>
            <a:rPr lang="en-US" sz="1500" dirty="0">
              <a:latin typeface="Calibri" panose="020F0502020204030204" pitchFamily="34" charset="0"/>
              <a:cs typeface="Calibri" panose="020F0502020204030204" pitchFamily="34" charset="0"/>
            </a:rPr>
            <a:t>Perceiving</a:t>
          </a:r>
        </a:p>
      </dgm:t>
    </dgm:pt>
    <dgm:pt modelId="{CD72A6E7-039F-4EE9-8928-5C20B50D732A}" type="parTrans" cxnId="{4EA3F974-38BF-4BE4-8D3E-800B6A909D8F}">
      <dgm:prSet/>
      <dgm:spPr/>
      <dgm:t>
        <a:bodyPr/>
        <a:lstStyle/>
        <a:p>
          <a:endParaRPr lang="en-US"/>
        </a:p>
      </dgm:t>
    </dgm:pt>
    <dgm:pt modelId="{BD55570E-95E2-4DD0-B94D-C579A4D02267}" type="sibTrans" cxnId="{4EA3F974-38BF-4BE4-8D3E-800B6A909D8F}">
      <dgm:prSet/>
      <dgm:spPr/>
      <dgm:t>
        <a:bodyPr/>
        <a:lstStyle/>
        <a:p>
          <a:endParaRPr lang="en-US"/>
        </a:p>
      </dgm:t>
    </dgm:pt>
    <dgm:pt modelId="{4DBA7677-91E5-4C99-BF39-C1AEE9F8CD0C}">
      <dgm:prSet phldrT="[Text]" custT="1"/>
      <dgm:spPr/>
      <dgm:t>
        <a:bodyPr/>
        <a:lstStyle/>
        <a:p>
          <a:r>
            <a:rPr lang="en-US" sz="1500" dirty="0">
              <a:latin typeface="Calibri" panose="020F0502020204030204" pitchFamily="34" charset="0"/>
              <a:cs typeface="Calibri" panose="020F0502020204030204" pitchFamily="34" charset="0"/>
            </a:rPr>
            <a:t>Originating</a:t>
          </a:r>
        </a:p>
      </dgm:t>
    </dgm:pt>
    <dgm:pt modelId="{BAEABA39-E917-4CFA-ACDC-C3737AAE3846}" type="parTrans" cxnId="{725F96A5-30B6-4B6A-8CB7-E24953702279}">
      <dgm:prSet/>
      <dgm:spPr/>
    </dgm:pt>
    <dgm:pt modelId="{D8797F8B-9596-4D98-8CFA-EF5471B79842}" type="sibTrans" cxnId="{725F96A5-30B6-4B6A-8CB7-E24953702279}">
      <dgm:prSet/>
      <dgm:spPr/>
    </dgm:pt>
    <dgm:pt modelId="{F43A32D7-A1F6-4DDF-B8E8-F60A56BF4D6C}" type="pres">
      <dgm:prSet presAssocID="{4061DA38-D321-482F-B00A-E136037AC67A}" presName="Name0" presStyleCnt="0">
        <dgm:presLayoutVars>
          <dgm:dir/>
          <dgm:animLvl val="lvl"/>
          <dgm:resizeHandles val="exact"/>
        </dgm:presLayoutVars>
      </dgm:prSet>
      <dgm:spPr/>
    </dgm:pt>
    <dgm:pt modelId="{E030D0E6-BAD0-4427-BACF-78A2257778B4}" type="pres">
      <dgm:prSet presAssocID="{4DBA7677-91E5-4C99-BF39-C1AEE9F8CD0C}" presName="Name8" presStyleCnt="0"/>
      <dgm:spPr/>
    </dgm:pt>
    <dgm:pt modelId="{746263C0-87BC-462A-BFC1-7BF90244C978}" type="pres">
      <dgm:prSet presAssocID="{4DBA7677-91E5-4C99-BF39-C1AEE9F8CD0C}" presName="level" presStyleLbl="node1" presStyleIdx="0" presStyleCnt="6">
        <dgm:presLayoutVars>
          <dgm:chMax val="1"/>
          <dgm:bulletEnabled val="1"/>
        </dgm:presLayoutVars>
      </dgm:prSet>
      <dgm:spPr/>
    </dgm:pt>
    <dgm:pt modelId="{131F0B0E-06FA-4FFB-AD3E-CD102F800FC6}" type="pres">
      <dgm:prSet presAssocID="{4DBA7677-91E5-4C99-BF39-C1AEE9F8CD0C}" presName="levelTx" presStyleLbl="revTx" presStyleIdx="0" presStyleCnt="0">
        <dgm:presLayoutVars>
          <dgm:chMax val="1"/>
          <dgm:bulletEnabled val="1"/>
        </dgm:presLayoutVars>
      </dgm:prSet>
      <dgm:spPr/>
    </dgm:pt>
    <dgm:pt modelId="{F377F466-C814-4E9A-9B60-F1271CB7337A}" type="pres">
      <dgm:prSet presAssocID="{4F643C43-1F13-4999-8366-E522889BFED5}" presName="Name8" presStyleCnt="0"/>
      <dgm:spPr/>
    </dgm:pt>
    <dgm:pt modelId="{29EF3285-1924-4389-BF8C-6CD9B977B82F}" type="pres">
      <dgm:prSet presAssocID="{4F643C43-1F13-4999-8366-E522889BFED5}" presName="level" presStyleLbl="node1" presStyleIdx="1" presStyleCnt="6">
        <dgm:presLayoutVars>
          <dgm:chMax val="1"/>
          <dgm:bulletEnabled val="1"/>
        </dgm:presLayoutVars>
      </dgm:prSet>
      <dgm:spPr/>
    </dgm:pt>
    <dgm:pt modelId="{65F01285-B89C-4334-A496-0637A4AA20BC}" type="pres">
      <dgm:prSet presAssocID="{4F643C43-1F13-4999-8366-E522889BFED5}" presName="levelTx" presStyleLbl="revTx" presStyleIdx="0" presStyleCnt="0">
        <dgm:presLayoutVars>
          <dgm:chMax val="1"/>
          <dgm:bulletEnabled val="1"/>
        </dgm:presLayoutVars>
      </dgm:prSet>
      <dgm:spPr/>
    </dgm:pt>
    <dgm:pt modelId="{29F70B0D-B990-46B6-B46D-B41C1AB1D75B}" type="pres">
      <dgm:prSet presAssocID="{21FD8FA5-F741-4127-AFAD-DEC28AEF8BBB}" presName="Name8" presStyleCnt="0"/>
      <dgm:spPr/>
    </dgm:pt>
    <dgm:pt modelId="{AE6D77DF-26D3-4A78-A857-3A6FCDD2BEF7}" type="pres">
      <dgm:prSet presAssocID="{21FD8FA5-F741-4127-AFAD-DEC28AEF8BBB}" presName="level" presStyleLbl="node1" presStyleIdx="2" presStyleCnt="6">
        <dgm:presLayoutVars>
          <dgm:chMax val="1"/>
          <dgm:bulletEnabled val="1"/>
        </dgm:presLayoutVars>
      </dgm:prSet>
      <dgm:spPr/>
    </dgm:pt>
    <dgm:pt modelId="{6B75CDED-E545-4B91-B16E-FAACBB2B6547}" type="pres">
      <dgm:prSet presAssocID="{21FD8FA5-F741-4127-AFAD-DEC28AEF8BBB}" presName="levelTx" presStyleLbl="revTx" presStyleIdx="0" presStyleCnt="0">
        <dgm:presLayoutVars>
          <dgm:chMax val="1"/>
          <dgm:bulletEnabled val="1"/>
        </dgm:presLayoutVars>
      </dgm:prSet>
      <dgm:spPr/>
    </dgm:pt>
    <dgm:pt modelId="{5476815A-645B-4AFF-817E-7605A9378969}" type="pres">
      <dgm:prSet presAssocID="{9747B539-FB4F-4F5C-9CC6-0441C278E573}" presName="Name8" presStyleCnt="0"/>
      <dgm:spPr/>
    </dgm:pt>
    <dgm:pt modelId="{771664F7-EE3F-406F-AA78-AC4492678449}" type="pres">
      <dgm:prSet presAssocID="{9747B539-FB4F-4F5C-9CC6-0441C278E573}" presName="level" presStyleLbl="node1" presStyleIdx="3" presStyleCnt="6">
        <dgm:presLayoutVars>
          <dgm:chMax val="1"/>
          <dgm:bulletEnabled val="1"/>
        </dgm:presLayoutVars>
      </dgm:prSet>
      <dgm:spPr/>
    </dgm:pt>
    <dgm:pt modelId="{CEC06D46-55D6-49A3-8BE4-2EDFBB096DED}" type="pres">
      <dgm:prSet presAssocID="{9747B539-FB4F-4F5C-9CC6-0441C278E573}" presName="levelTx" presStyleLbl="revTx" presStyleIdx="0" presStyleCnt="0">
        <dgm:presLayoutVars>
          <dgm:chMax val="1"/>
          <dgm:bulletEnabled val="1"/>
        </dgm:presLayoutVars>
      </dgm:prSet>
      <dgm:spPr/>
    </dgm:pt>
    <dgm:pt modelId="{BB5CF17B-7B37-438D-BA7A-7C3C6E9542BC}" type="pres">
      <dgm:prSet presAssocID="{C92B46A4-97B1-411D-AA22-855B98F18500}" presName="Name8" presStyleCnt="0"/>
      <dgm:spPr/>
    </dgm:pt>
    <dgm:pt modelId="{4089E352-50F7-45FB-B989-6EA9106F587A}" type="pres">
      <dgm:prSet presAssocID="{C92B46A4-97B1-411D-AA22-855B98F18500}" presName="level" presStyleLbl="node1" presStyleIdx="4" presStyleCnt="6">
        <dgm:presLayoutVars>
          <dgm:chMax val="1"/>
          <dgm:bulletEnabled val="1"/>
        </dgm:presLayoutVars>
      </dgm:prSet>
      <dgm:spPr/>
    </dgm:pt>
    <dgm:pt modelId="{F62AACBB-5704-4006-81D5-2AD220F53028}" type="pres">
      <dgm:prSet presAssocID="{C92B46A4-97B1-411D-AA22-855B98F18500}" presName="levelTx" presStyleLbl="revTx" presStyleIdx="0" presStyleCnt="0">
        <dgm:presLayoutVars>
          <dgm:chMax val="1"/>
          <dgm:bulletEnabled val="1"/>
        </dgm:presLayoutVars>
      </dgm:prSet>
      <dgm:spPr/>
    </dgm:pt>
    <dgm:pt modelId="{C805280D-3576-44BA-8F78-76789A00F55D}" type="pres">
      <dgm:prSet presAssocID="{C9A78AC9-2D26-4957-9D50-5EE7BD9FC09A}" presName="Name8" presStyleCnt="0"/>
      <dgm:spPr/>
    </dgm:pt>
    <dgm:pt modelId="{D1FF78AE-094B-4F9F-BECE-56BD5B14E9A1}" type="pres">
      <dgm:prSet presAssocID="{C9A78AC9-2D26-4957-9D50-5EE7BD9FC09A}" presName="level" presStyleLbl="node1" presStyleIdx="5" presStyleCnt="6" custLinFactNeighborX="-718" custLinFactNeighborY="-4535">
        <dgm:presLayoutVars>
          <dgm:chMax val="1"/>
          <dgm:bulletEnabled val="1"/>
        </dgm:presLayoutVars>
      </dgm:prSet>
      <dgm:spPr/>
    </dgm:pt>
    <dgm:pt modelId="{CE5F56FA-BE65-4CAB-B997-D1E7F3C783CC}" type="pres">
      <dgm:prSet presAssocID="{C9A78AC9-2D26-4957-9D50-5EE7BD9FC09A}" presName="levelTx" presStyleLbl="revTx" presStyleIdx="0" presStyleCnt="0">
        <dgm:presLayoutVars>
          <dgm:chMax val="1"/>
          <dgm:bulletEnabled val="1"/>
        </dgm:presLayoutVars>
      </dgm:prSet>
      <dgm:spPr/>
    </dgm:pt>
  </dgm:ptLst>
  <dgm:cxnLst>
    <dgm:cxn modelId="{28D6B405-AFC3-4F07-AE50-9B8BFD359B09}" srcId="{4061DA38-D321-482F-B00A-E136037AC67A}" destId="{C92B46A4-97B1-411D-AA22-855B98F18500}" srcOrd="4" destOrd="0" parTransId="{965DDF7C-8D74-4DAF-A719-6ADDF9F5E61D}" sibTransId="{05495D7C-8459-4668-82AF-5B5282C2C5A9}"/>
    <dgm:cxn modelId="{869F510F-ED97-4115-80AB-BD60B5B5E8C9}" type="presOf" srcId="{4DBA7677-91E5-4C99-BF39-C1AEE9F8CD0C}" destId="{131F0B0E-06FA-4FFB-AD3E-CD102F800FC6}" srcOrd="1" destOrd="0" presId="urn:microsoft.com/office/officeart/2005/8/layout/pyramid1"/>
    <dgm:cxn modelId="{6EFA1714-F255-4D81-B53E-281D66C960C3}" type="presOf" srcId="{21FD8FA5-F741-4127-AFAD-DEC28AEF8BBB}" destId="{AE6D77DF-26D3-4A78-A857-3A6FCDD2BEF7}" srcOrd="0" destOrd="0" presId="urn:microsoft.com/office/officeart/2005/8/layout/pyramid1"/>
    <dgm:cxn modelId="{EBD67E3F-9F6A-4896-B8AC-582DDB3C03AC}" type="presOf" srcId="{C9A78AC9-2D26-4957-9D50-5EE7BD9FC09A}" destId="{CE5F56FA-BE65-4CAB-B997-D1E7F3C783CC}" srcOrd="1" destOrd="0" presId="urn:microsoft.com/office/officeart/2005/8/layout/pyramid1"/>
    <dgm:cxn modelId="{C8876B60-FC68-4635-8FE6-A97ECA53A3E4}" srcId="{4061DA38-D321-482F-B00A-E136037AC67A}" destId="{4F643C43-1F13-4999-8366-E522889BFED5}" srcOrd="1" destOrd="0" parTransId="{50E9997D-DD43-4448-B390-62BFD26B98B9}" sibTransId="{AFF7FA8A-E0C1-4E8F-AD28-D5CF994E4B7E}"/>
    <dgm:cxn modelId="{F23D5160-4530-4376-B577-0BDAA53E4929}" srcId="{4061DA38-D321-482F-B00A-E136037AC67A}" destId="{9747B539-FB4F-4F5C-9CC6-0441C278E573}" srcOrd="3" destOrd="0" parTransId="{8753C6B5-869A-4AC1-A315-981217A4FE2C}" sibTransId="{82F9FDAF-9BF9-4B7F-B673-61AB55809FD3}"/>
    <dgm:cxn modelId="{62DD2848-B393-43D0-8C3F-4E0858A2A474}" type="presOf" srcId="{9747B539-FB4F-4F5C-9CC6-0441C278E573}" destId="{771664F7-EE3F-406F-AA78-AC4492678449}" srcOrd="0" destOrd="0" presId="urn:microsoft.com/office/officeart/2005/8/layout/pyramid1"/>
    <dgm:cxn modelId="{5BE9B84B-81E5-4884-9DFC-46E4CFAA9657}" srcId="{4061DA38-D321-482F-B00A-E136037AC67A}" destId="{21FD8FA5-F741-4127-AFAD-DEC28AEF8BBB}" srcOrd="2" destOrd="0" parTransId="{E2ACF212-90CB-4C16-B057-B1DFC52CDF06}" sibTransId="{FCD35B21-DCAA-4075-9CF3-F3CAB94995DF}"/>
    <dgm:cxn modelId="{4EA3F974-38BF-4BE4-8D3E-800B6A909D8F}" srcId="{4061DA38-D321-482F-B00A-E136037AC67A}" destId="{C9A78AC9-2D26-4957-9D50-5EE7BD9FC09A}" srcOrd="5" destOrd="0" parTransId="{CD72A6E7-039F-4EE9-8928-5C20B50D732A}" sibTransId="{BD55570E-95E2-4DD0-B94D-C579A4D02267}"/>
    <dgm:cxn modelId="{DCDBDE7E-8889-429C-8844-7071F3B85290}" type="presOf" srcId="{C92B46A4-97B1-411D-AA22-855B98F18500}" destId="{F62AACBB-5704-4006-81D5-2AD220F53028}" srcOrd="1" destOrd="0" presId="urn:microsoft.com/office/officeart/2005/8/layout/pyramid1"/>
    <dgm:cxn modelId="{39531683-2406-4C91-A897-48CD0E0EA82D}" type="presOf" srcId="{C92B46A4-97B1-411D-AA22-855B98F18500}" destId="{4089E352-50F7-45FB-B989-6EA9106F587A}" srcOrd="0" destOrd="0" presId="urn:microsoft.com/office/officeart/2005/8/layout/pyramid1"/>
    <dgm:cxn modelId="{40EAB092-C6F4-4459-9248-8A934BA723DE}" type="presOf" srcId="{C9A78AC9-2D26-4957-9D50-5EE7BD9FC09A}" destId="{D1FF78AE-094B-4F9F-BECE-56BD5B14E9A1}" srcOrd="0" destOrd="0" presId="urn:microsoft.com/office/officeart/2005/8/layout/pyramid1"/>
    <dgm:cxn modelId="{7248D494-42E6-44D3-AEE3-B681F33468C7}" type="presOf" srcId="{21FD8FA5-F741-4127-AFAD-DEC28AEF8BBB}" destId="{6B75CDED-E545-4B91-B16E-FAACBB2B6547}" srcOrd="1" destOrd="0" presId="urn:microsoft.com/office/officeart/2005/8/layout/pyramid1"/>
    <dgm:cxn modelId="{08629799-D2E1-4C17-9A5B-E566E5DB199F}" type="presOf" srcId="{4F643C43-1F13-4999-8366-E522889BFED5}" destId="{29EF3285-1924-4389-BF8C-6CD9B977B82F}" srcOrd="0" destOrd="0" presId="urn:microsoft.com/office/officeart/2005/8/layout/pyramid1"/>
    <dgm:cxn modelId="{725F96A5-30B6-4B6A-8CB7-E24953702279}" srcId="{4061DA38-D321-482F-B00A-E136037AC67A}" destId="{4DBA7677-91E5-4C99-BF39-C1AEE9F8CD0C}" srcOrd="0" destOrd="0" parTransId="{BAEABA39-E917-4CFA-ACDC-C3737AAE3846}" sibTransId="{D8797F8B-9596-4D98-8CFA-EF5471B79842}"/>
    <dgm:cxn modelId="{F37293AF-965D-4A93-92B2-E5EF3669EB67}" type="presOf" srcId="{4F643C43-1F13-4999-8366-E522889BFED5}" destId="{65F01285-B89C-4334-A496-0637A4AA20BC}" srcOrd="1" destOrd="0" presId="urn:microsoft.com/office/officeart/2005/8/layout/pyramid1"/>
    <dgm:cxn modelId="{458902B8-C275-4828-A803-519CDF3C8D5E}" type="presOf" srcId="{9747B539-FB4F-4F5C-9CC6-0441C278E573}" destId="{CEC06D46-55D6-49A3-8BE4-2EDFBB096DED}" srcOrd="1" destOrd="0" presId="urn:microsoft.com/office/officeart/2005/8/layout/pyramid1"/>
    <dgm:cxn modelId="{9C69A0CB-DA62-4D48-91CF-C14F3F9F45FF}" type="presOf" srcId="{4061DA38-D321-482F-B00A-E136037AC67A}" destId="{F43A32D7-A1F6-4DDF-B8E8-F60A56BF4D6C}" srcOrd="0" destOrd="0" presId="urn:microsoft.com/office/officeart/2005/8/layout/pyramid1"/>
    <dgm:cxn modelId="{07751BE5-C00F-4B07-B143-4192FDD81AB3}" type="presOf" srcId="{4DBA7677-91E5-4C99-BF39-C1AEE9F8CD0C}" destId="{746263C0-87BC-462A-BFC1-7BF90244C978}" srcOrd="0" destOrd="0" presId="urn:microsoft.com/office/officeart/2005/8/layout/pyramid1"/>
    <dgm:cxn modelId="{0B17DBAD-E1CC-42F8-A045-D63B00013DBD}" type="presParOf" srcId="{F43A32D7-A1F6-4DDF-B8E8-F60A56BF4D6C}" destId="{E030D0E6-BAD0-4427-BACF-78A2257778B4}" srcOrd="0" destOrd="0" presId="urn:microsoft.com/office/officeart/2005/8/layout/pyramid1"/>
    <dgm:cxn modelId="{D6C9EA35-646E-443A-8310-2EB887B16FC5}" type="presParOf" srcId="{E030D0E6-BAD0-4427-BACF-78A2257778B4}" destId="{746263C0-87BC-462A-BFC1-7BF90244C978}" srcOrd="0" destOrd="0" presId="urn:microsoft.com/office/officeart/2005/8/layout/pyramid1"/>
    <dgm:cxn modelId="{A69CBFF6-AE61-4EA9-A462-6E3110C2F9B2}" type="presParOf" srcId="{E030D0E6-BAD0-4427-BACF-78A2257778B4}" destId="{131F0B0E-06FA-4FFB-AD3E-CD102F800FC6}" srcOrd="1" destOrd="0" presId="urn:microsoft.com/office/officeart/2005/8/layout/pyramid1"/>
    <dgm:cxn modelId="{18933262-3B8C-4586-B91D-E64799E183A9}" type="presParOf" srcId="{F43A32D7-A1F6-4DDF-B8E8-F60A56BF4D6C}" destId="{F377F466-C814-4E9A-9B60-F1271CB7337A}" srcOrd="1" destOrd="0" presId="urn:microsoft.com/office/officeart/2005/8/layout/pyramid1"/>
    <dgm:cxn modelId="{2461C37A-AB36-405E-AAC6-B2BA22D7D8FB}" type="presParOf" srcId="{F377F466-C814-4E9A-9B60-F1271CB7337A}" destId="{29EF3285-1924-4389-BF8C-6CD9B977B82F}" srcOrd="0" destOrd="0" presId="urn:microsoft.com/office/officeart/2005/8/layout/pyramid1"/>
    <dgm:cxn modelId="{C9089770-14AF-47AB-8DE1-93E4184D94C8}" type="presParOf" srcId="{F377F466-C814-4E9A-9B60-F1271CB7337A}" destId="{65F01285-B89C-4334-A496-0637A4AA20BC}" srcOrd="1" destOrd="0" presId="urn:microsoft.com/office/officeart/2005/8/layout/pyramid1"/>
    <dgm:cxn modelId="{AAD89C15-CF42-4246-AFEE-0BE688220A54}" type="presParOf" srcId="{F43A32D7-A1F6-4DDF-B8E8-F60A56BF4D6C}" destId="{29F70B0D-B990-46B6-B46D-B41C1AB1D75B}" srcOrd="2" destOrd="0" presId="urn:microsoft.com/office/officeart/2005/8/layout/pyramid1"/>
    <dgm:cxn modelId="{60487B59-C8FF-45DB-AEB0-F0C07959DBA0}" type="presParOf" srcId="{29F70B0D-B990-46B6-B46D-B41C1AB1D75B}" destId="{AE6D77DF-26D3-4A78-A857-3A6FCDD2BEF7}" srcOrd="0" destOrd="0" presId="urn:microsoft.com/office/officeart/2005/8/layout/pyramid1"/>
    <dgm:cxn modelId="{9715D113-BD4D-446C-8E16-EC2D8A784BE4}" type="presParOf" srcId="{29F70B0D-B990-46B6-B46D-B41C1AB1D75B}" destId="{6B75CDED-E545-4B91-B16E-FAACBB2B6547}" srcOrd="1" destOrd="0" presId="urn:microsoft.com/office/officeart/2005/8/layout/pyramid1"/>
    <dgm:cxn modelId="{D7E76D14-8848-4AD4-A8C9-F7951F682F07}" type="presParOf" srcId="{F43A32D7-A1F6-4DDF-B8E8-F60A56BF4D6C}" destId="{5476815A-645B-4AFF-817E-7605A9378969}" srcOrd="3" destOrd="0" presId="urn:microsoft.com/office/officeart/2005/8/layout/pyramid1"/>
    <dgm:cxn modelId="{22C555EB-F4A5-4F4A-9926-EB4275B4A67F}" type="presParOf" srcId="{5476815A-645B-4AFF-817E-7605A9378969}" destId="{771664F7-EE3F-406F-AA78-AC4492678449}" srcOrd="0" destOrd="0" presId="urn:microsoft.com/office/officeart/2005/8/layout/pyramid1"/>
    <dgm:cxn modelId="{C1871CA7-1755-4D0C-9FB0-D9B5473D3F7C}" type="presParOf" srcId="{5476815A-645B-4AFF-817E-7605A9378969}" destId="{CEC06D46-55D6-49A3-8BE4-2EDFBB096DED}" srcOrd="1" destOrd="0" presId="urn:microsoft.com/office/officeart/2005/8/layout/pyramid1"/>
    <dgm:cxn modelId="{7447BA56-10AD-486E-B94B-568D8E8C57BC}" type="presParOf" srcId="{F43A32D7-A1F6-4DDF-B8E8-F60A56BF4D6C}" destId="{BB5CF17B-7B37-438D-BA7A-7C3C6E9542BC}" srcOrd="4" destOrd="0" presId="urn:microsoft.com/office/officeart/2005/8/layout/pyramid1"/>
    <dgm:cxn modelId="{8D01D365-77E4-4390-A3E0-81228E633501}" type="presParOf" srcId="{BB5CF17B-7B37-438D-BA7A-7C3C6E9542BC}" destId="{4089E352-50F7-45FB-B989-6EA9106F587A}" srcOrd="0" destOrd="0" presId="urn:microsoft.com/office/officeart/2005/8/layout/pyramid1"/>
    <dgm:cxn modelId="{24D67387-BBB6-48FE-90D7-39206350A3BC}" type="presParOf" srcId="{BB5CF17B-7B37-438D-BA7A-7C3C6E9542BC}" destId="{F62AACBB-5704-4006-81D5-2AD220F53028}" srcOrd="1" destOrd="0" presId="urn:microsoft.com/office/officeart/2005/8/layout/pyramid1"/>
    <dgm:cxn modelId="{4E58E73B-2065-451A-99B1-49D64412FE6D}" type="presParOf" srcId="{F43A32D7-A1F6-4DDF-B8E8-F60A56BF4D6C}" destId="{C805280D-3576-44BA-8F78-76789A00F55D}" srcOrd="5" destOrd="0" presId="urn:microsoft.com/office/officeart/2005/8/layout/pyramid1"/>
    <dgm:cxn modelId="{7D5C073E-828A-4987-BDD2-FF2BFE99CC95}" type="presParOf" srcId="{C805280D-3576-44BA-8F78-76789A00F55D}" destId="{D1FF78AE-094B-4F9F-BECE-56BD5B14E9A1}" srcOrd="0" destOrd="0" presId="urn:microsoft.com/office/officeart/2005/8/layout/pyramid1"/>
    <dgm:cxn modelId="{D4A88FCD-4691-4EB7-AD71-4ABA2460DF48}" type="presParOf" srcId="{C805280D-3576-44BA-8F78-76789A00F55D}" destId="{CE5F56FA-BE65-4CAB-B997-D1E7F3C783CC}" srcOrd="1" destOrd="0" presId="urn:microsoft.com/office/officeart/2005/8/layout/pyramid1"/>
  </dgm:cxnLst>
  <dgm:bg>
    <a:solidFill>
      <a:schemeClr val="bg1"/>
    </a:solidFill>
    <a:effectLst>
      <a:outerShdw blurRad="50800" dist="38100" dir="8100000" algn="tr" rotWithShape="0">
        <a:prstClr val="black">
          <a:alpha val="40000"/>
        </a:prstClr>
      </a:outerShdw>
    </a:effectLst>
  </dgm:bg>
  <dgm:whole>
    <a:ln>
      <a:solidFill>
        <a:srgbClr val="616161"/>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61DA38-D321-482F-B00A-E136037AC67A}" type="doc">
      <dgm:prSet loTypeId="urn:microsoft.com/office/officeart/2005/8/layout/pyramid1" loCatId="pyramid" qsTypeId="urn:microsoft.com/office/officeart/2005/8/quickstyle/simple1" qsCatId="simple" csTypeId="urn:microsoft.com/office/officeart/2005/8/colors/accent2_2" csCatId="accent2" phldr="1"/>
      <dgm:spPr/>
    </dgm:pt>
    <dgm:pt modelId="{4F643C43-1F13-4999-8366-E522889BFED5}">
      <dgm:prSet phldrT="[Text]" custT="1"/>
      <dgm:spPr>
        <a:solidFill>
          <a:srgbClr val="00A79D"/>
        </a:solidFill>
      </dgm:spPr>
      <dgm:t>
        <a:bodyPr/>
        <a:lstStyle/>
        <a:p>
          <a:r>
            <a:rPr lang="en-US" sz="1300" dirty="0">
              <a:latin typeface="Calibri" panose="020F0502020204030204" pitchFamily="34" charset="0"/>
              <a:cs typeface="Calibri" panose="020F0502020204030204" pitchFamily="34" charset="0"/>
            </a:rPr>
            <a:t>Characterization</a:t>
          </a:r>
        </a:p>
      </dgm:t>
    </dgm:pt>
    <dgm:pt modelId="{50E9997D-DD43-4448-B390-62BFD26B98B9}" type="parTrans" cxnId="{C8876B60-FC68-4635-8FE6-A97ECA53A3E4}">
      <dgm:prSet/>
      <dgm:spPr/>
      <dgm:t>
        <a:bodyPr/>
        <a:lstStyle/>
        <a:p>
          <a:endParaRPr lang="en-US"/>
        </a:p>
      </dgm:t>
    </dgm:pt>
    <dgm:pt modelId="{AFF7FA8A-E0C1-4E8F-AD28-D5CF994E4B7E}" type="sibTrans" cxnId="{C8876B60-FC68-4635-8FE6-A97ECA53A3E4}">
      <dgm:prSet/>
      <dgm:spPr/>
      <dgm:t>
        <a:bodyPr/>
        <a:lstStyle/>
        <a:p>
          <a:endParaRPr lang="en-US"/>
        </a:p>
      </dgm:t>
    </dgm:pt>
    <dgm:pt modelId="{21FD8FA5-F741-4127-AFAD-DEC28AEF8BBB}">
      <dgm:prSet phldrT="[Text]" custT="1"/>
      <dgm:spPr>
        <a:solidFill>
          <a:srgbClr val="00A79D"/>
        </a:solidFill>
      </dgm:spPr>
      <dgm:t>
        <a:bodyPr/>
        <a:lstStyle/>
        <a:p>
          <a:r>
            <a:rPr lang="en-US" sz="1300" dirty="0">
              <a:latin typeface="Calibri" panose="020F0502020204030204" pitchFamily="34" charset="0"/>
              <a:cs typeface="Calibri" panose="020F0502020204030204" pitchFamily="34" charset="0"/>
            </a:rPr>
            <a:t>Organizing</a:t>
          </a:r>
        </a:p>
      </dgm:t>
    </dgm:pt>
    <dgm:pt modelId="{E2ACF212-90CB-4C16-B057-B1DFC52CDF06}" type="parTrans" cxnId="{5BE9B84B-81E5-4884-9DFC-46E4CFAA9657}">
      <dgm:prSet/>
      <dgm:spPr/>
      <dgm:t>
        <a:bodyPr/>
        <a:lstStyle/>
        <a:p>
          <a:endParaRPr lang="en-US"/>
        </a:p>
      </dgm:t>
    </dgm:pt>
    <dgm:pt modelId="{FCD35B21-DCAA-4075-9CF3-F3CAB94995DF}" type="sibTrans" cxnId="{5BE9B84B-81E5-4884-9DFC-46E4CFAA9657}">
      <dgm:prSet/>
      <dgm:spPr/>
      <dgm:t>
        <a:bodyPr/>
        <a:lstStyle/>
        <a:p>
          <a:endParaRPr lang="en-US"/>
        </a:p>
      </dgm:t>
    </dgm:pt>
    <dgm:pt modelId="{9747B539-FB4F-4F5C-9CC6-0441C278E573}">
      <dgm:prSet phldrT="[Text]" custT="1"/>
      <dgm:spPr>
        <a:solidFill>
          <a:srgbClr val="00A79D"/>
        </a:solidFill>
      </dgm:spPr>
      <dgm:t>
        <a:bodyPr/>
        <a:lstStyle/>
        <a:p>
          <a:r>
            <a:rPr lang="en-US" sz="1300" dirty="0">
              <a:latin typeface="Calibri" panose="020F0502020204030204" pitchFamily="34" charset="0"/>
              <a:cs typeface="Calibri" panose="020F0502020204030204" pitchFamily="34" charset="0"/>
            </a:rPr>
            <a:t>Valuing</a:t>
          </a:r>
        </a:p>
      </dgm:t>
    </dgm:pt>
    <dgm:pt modelId="{8753C6B5-869A-4AC1-A315-981217A4FE2C}" type="parTrans" cxnId="{F23D5160-4530-4376-B577-0BDAA53E4929}">
      <dgm:prSet/>
      <dgm:spPr/>
      <dgm:t>
        <a:bodyPr/>
        <a:lstStyle/>
        <a:p>
          <a:endParaRPr lang="en-US"/>
        </a:p>
      </dgm:t>
    </dgm:pt>
    <dgm:pt modelId="{82F9FDAF-9BF9-4B7F-B673-61AB55809FD3}" type="sibTrans" cxnId="{F23D5160-4530-4376-B577-0BDAA53E4929}">
      <dgm:prSet/>
      <dgm:spPr/>
      <dgm:t>
        <a:bodyPr/>
        <a:lstStyle/>
        <a:p>
          <a:endParaRPr lang="en-US"/>
        </a:p>
      </dgm:t>
    </dgm:pt>
    <dgm:pt modelId="{C92B46A4-97B1-411D-AA22-855B98F18500}">
      <dgm:prSet phldrT="[Text]" custT="1"/>
      <dgm:spPr>
        <a:solidFill>
          <a:srgbClr val="00A79D"/>
        </a:solidFill>
      </dgm:spPr>
      <dgm:t>
        <a:bodyPr/>
        <a:lstStyle/>
        <a:p>
          <a:r>
            <a:rPr lang="en-US" sz="1300" dirty="0">
              <a:latin typeface="Calibri" panose="020F0502020204030204" pitchFamily="34" charset="0"/>
              <a:cs typeface="Calibri" panose="020F0502020204030204" pitchFamily="34" charset="0"/>
            </a:rPr>
            <a:t>Responding</a:t>
          </a:r>
        </a:p>
      </dgm:t>
    </dgm:pt>
    <dgm:pt modelId="{965DDF7C-8D74-4DAF-A719-6ADDF9F5E61D}" type="parTrans" cxnId="{28D6B405-AFC3-4F07-AE50-9B8BFD359B09}">
      <dgm:prSet/>
      <dgm:spPr/>
      <dgm:t>
        <a:bodyPr/>
        <a:lstStyle/>
        <a:p>
          <a:endParaRPr lang="en-US"/>
        </a:p>
      </dgm:t>
    </dgm:pt>
    <dgm:pt modelId="{05495D7C-8459-4668-82AF-5B5282C2C5A9}" type="sibTrans" cxnId="{28D6B405-AFC3-4F07-AE50-9B8BFD359B09}">
      <dgm:prSet/>
      <dgm:spPr/>
      <dgm:t>
        <a:bodyPr/>
        <a:lstStyle/>
        <a:p>
          <a:endParaRPr lang="en-US"/>
        </a:p>
      </dgm:t>
    </dgm:pt>
    <dgm:pt modelId="{C9A78AC9-2D26-4957-9D50-5EE7BD9FC09A}">
      <dgm:prSet phldrT="[Text]" custT="1"/>
      <dgm:spPr>
        <a:solidFill>
          <a:srgbClr val="00A79D"/>
        </a:solidFill>
      </dgm:spPr>
      <dgm:t>
        <a:bodyPr/>
        <a:lstStyle/>
        <a:p>
          <a:r>
            <a:rPr lang="en-US" sz="1300" dirty="0">
              <a:latin typeface="Calibri" panose="020F0502020204030204" pitchFamily="34" charset="0"/>
              <a:cs typeface="Calibri" panose="020F0502020204030204" pitchFamily="34" charset="0"/>
            </a:rPr>
            <a:t>Receiving</a:t>
          </a:r>
        </a:p>
      </dgm:t>
    </dgm:pt>
    <dgm:pt modelId="{CD72A6E7-039F-4EE9-8928-5C20B50D732A}" type="parTrans" cxnId="{4EA3F974-38BF-4BE4-8D3E-800B6A909D8F}">
      <dgm:prSet/>
      <dgm:spPr/>
      <dgm:t>
        <a:bodyPr/>
        <a:lstStyle/>
        <a:p>
          <a:endParaRPr lang="en-US"/>
        </a:p>
      </dgm:t>
    </dgm:pt>
    <dgm:pt modelId="{BD55570E-95E2-4DD0-B94D-C579A4D02267}" type="sibTrans" cxnId="{4EA3F974-38BF-4BE4-8D3E-800B6A909D8F}">
      <dgm:prSet/>
      <dgm:spPr/>
      <dgm:t>
        <a:bodyPr/>
        <a:lstStyle/>
        <a:p>
          <a:endParaRPr lang="en-US"/>
        </a:p>
      </dgm:t>
    </dgm:pt>
    <dgm:pt modelId="{F43A32D7-A1F6-4DDF-B8E8-F60A56BF4D6C}" type="pres">
      <dgm:prSet presAssocID="{4061DA38-D321-482F-B00A-E136037AC67A}" presName="Name0" presStyleCnt="0">
        <dgm:presLayoutVars>
          <dgm:dir/>
          <dgm:animLvl val="lvl"/>
          <dgm:resizeHandles val="exact"/>
        </dgm:presLayoutVars>
      </dgm:prSet>
      <dgm:spPr/>
    </dgm:pt>
    <dgm:pt modelId="{F377F466-C814-4E9A-9B60-F1271CB7337A}" type="pres">
      <dgm:prSet presAssocID="{4F643C43-1F13-4999-8366-E522889BFED5}" presName="Name8" presStyleCnt="0"/>
      <dgm:spPr/>
    </dgm:pt>
    <dgm:pt modelId="{29EF3285-1924-4389-BF8C-6CD9B977B82F}" type="pres">
      <dgm:prSet presAssocID="{4F643C43-1F13-4999-8366-E522889BFED5}" presName="level" presStyleLbl="node1" presStyleIdx="0" presStyleCnt="5">
        <dgm:presLayoutVars>
          <dgm:chMax val="1"/>
          <dgm:bulletEnabled val="1"/>
        </dgm:presLayoutVars>
      </dgm:prSet>
      <dgm:spPr/>
    </dgm:pt>
    <dgm:pt modelId="{65F01285-B89C-4334-A496-0637A4AA20BC}" type="pres">
      <dgm:prSet presAssocID="{4F643C43-1F13-4999-8366-E522889BFED5}" presName="levelTx" presStyleLbl="revTx" presStyleIdx="0" presStyleCnt="0">
        <dgm:presLayoutVars>
          <dgm:chMax val="1"/>
          <dgm:bulletEnabled val="1"/>
        </dgm:presLayoutVars>
      </dgm:prSet>
      <dgm:spPr/>
    </dgm:pt>
    <dgm:pt modelId="{29F70B0D-B990-46B6-B46D-B41C1AB1D75B}" type="pres">
      <dgm:prSet presAssocID="{21FD8FA5-F741-4127-AFAD-DEC28AEF8BBB}" presName="Name8" presStyleCnt="0"/>
      <dgm:spPr/>
    </dgm:pt>
    <dgm:pt modelId="{AE6D77DF-26D3-4A78-A857-3A6FCDD2BEF7}" type="pres">
      <dgm:prSet presAssocID="{21FD8FA5-F741-4127-AFAD-DEC28AEF8BBB}" presName="level" presStyleLbl="node1" presStyleIdx="1" presStyleCnt="5">
        <dgm:presLayoutVars>
          <dgm:chMax val="1"/>
          <dgm:bulletEnabled val="1"/>
        </dgm:presLayoutVars>
      </dgm:prSet>
      <dgm:spPr/>
    </dgm:pt>
    <dgm:pt modelId="{6B75CDED-E545-4B91-B16E-FAACBB2B6547}" type="pres">
      <dgm:prSet presAssocID="{21FD8FA5-F741-4127-AFAD-DEC28AEF8BBB}" presName="levelTx" presStyleLbl="revTx" presStyleIdx="0" presStyleCnt="0">
        <dgm:presLayoutVars>
          <dgm:chMax val="1"/>
          <dgm:bulletEnabled val="1"/>
        </dgm:presLayoutVars>
      </dgm:prSet>
      <dgm:spPr/>
    </dgm:pt>
    <dgm:pt modelId="{5476815A-645B-4AFF-817E-7605A9378969}" type="pres">
      <dgm:prSet presAssocID="{9747B539-FB4F-4F5C-9CC6-0441C278E573}" presName="Name8" presStyleCnt="0"/>
      <dgm:spPr/>
    </dgm:pt>
    <dgm:pt modelId="{771664F7-EE3F-406F-AA78-AC4492678449}" type="pres">
      <dgm:prSet presAssocID="{9747B539-FB4F-4F5C-9CC6-0441C278E573}" presName="level" presStyleLbl="node1" presStyleIdx="2" presStyleCnt="5">
        <dgm:presLayoutVars>
          <dgm:chMax val="1"/>
          <dgm:bulletEnabled val="1"/>
        </dgm:presLayoutVars>
      </dgm:prSet>
      <dgm:spPr/>
    </dgm:pt>
    <dgm:pt modelId="{CEC06D46-55D6-49A3-8BE4-2EDFBB096DED}" type="pres">
      <dgm:prSet presAssocID="{9747B539-FB4F-4F5C-9CC6-0441C278E573}" presName="levelTx" presStyleLbl="revTx" presStyleIdx="0" presStyleCnt="0">
        <dgm:presLayoutVars>
          <dgm:chMax val="1"/>
          <dgm:bulletEnabled val="1"/>
        </dgm:presLayoutVars>
      </dgm:prSet>
      <dgm:spPr/>
    </dgm:pt>
    <dgm:pt modelId="{BB5CF17B-7B37-438D-BA7A-7C3C6E9542BC}" type="pres">
      <dgm:prSet presAssocID="{C92B46A4-97B1-411D-AA22-855B98F18500}" presName="Name8" presStyleCnt="0"/>
      <dgm:spPr/>
    </dgm:pt>
    <dgm:pt modelId="{4089E352-50F7-45FB-B989-6EA9106F587A}" type="pres">
      <dgm:prSet presAssocID="{C92B46A4-97B1-411D-AA22-855B98F18500}" presName="level" presStyleLbl="node1" presStyleIdx="3" presStyleCnt="5">
        <dgm:presLayoutVars>
          <dgm:chMax val="1"/>
          <dgm:bulletEnabled val="1"/>
        </dgm:presLayoutVars>
      </dgm:prSet>
      <dgm:spPr/>
    </dgm:pt>
    <dgm:pt modelId="{F62AACBB-5704-4006-81D5-2AD220F53028}" type="pres">
      <dgm:prSet presAssocID="{C92B46A4-97B1-411D-AA22-855B98F18500}" presName="levelTx" presStyleLbl="revTx" presStyleIdx="0" presStyleCnt="0">
        <dgm:presLayoutVars>
          <dgm:chMax val="1"/>
          <dgm:bulletEnabled val="1"/>
        </dgm:presLayoutVars>
      </dgm:prSet>
      <dgm:spPr/>
    </dgm:pt>
    <dgm:pt modelId="{C805280D-3576-44BA-8F78-76789A00F55D}" type="pres">
      <dgm:prSet presAssocID="{C9A78AC9-2D26-4957-9D50-5EE7BD9FC09A}" presName="Name8" presStyleCnt="0"/>
      <dgm:spPr/>
    </dgm:pt>
    <dgm:pt modelId="{D1FF78AE-094B-4F9F-BECE-56BD5B14E9A1}" type="pres">
      <dgm:prSet presAssocID="{C9A78AC9-2D26-4957-9D50-5EE7BD9FC09A}" presName="level" presStyleLbl="node1" presStyleIdx="4" presStyleCnt="5" custLinFactNeighborX="-718" custLinFactNeighborY="-4535">
        <dgm:presLayoutVars>
          <dgm:chMax val="1"/>
          <dgm:bulletEnabled val="1"/>
        </dgm:presLayoutVars>
      </dgm:prSet>
      <dgm:spPr/>
    </dgm:pt>
    <dgm:pt modelId="{CE5F56FA-BE65-4CAB-B997-D1E7F3C783CC}" type="pres">
      <dgm:prSet presAssocID="{C9A78AC9-2D26-4957-9D50-5EE7BD9FC09A}" presName="levelTx" presStyleLbl="revTx" presStyleIdx="0" presStyleCnt="0">
        <dgm:presLayoutVars>
          <dgm:chMax val="1"/>
          <dgm:bulletEnabled val="1"/>
        </dgm:presLayoutVars>
      </dgm:prSet>
      <dgm:spPr/>
    </dgm:pt>
  </dgm:ptLst>
  <dgm:cxnLst>
    <dgm:cxn modelId="{28D6B405-AFC3-4F07-AE50-9B8BFD359B09}" srcId="{4061DA38-D321-482F-B00A-E136037AC67A}" destId="{C92B46A4-97B1-411D-AA22-855B98F18500}" srcOrd="3" destOrd="0" parTransId="{965DDF7C-8D74-4DAF-A719-6ADDF9F5E61D}" sibTransId="{05495D7C-8459-4668-82AF-5B5282C2C5A9}"/>
    <dgm:cxn modelId="{6EFA1714-F255-4D81-B53E-281D66C960C3}" type="presOf" srcId="{21FD8FA5-F741-4127-AFAD-DEC28AEF8BBB}" destId="{AE6D77DF-26D3-4A78-A857-3A6FCDD2BEF7}" srcOrd="0" destOrd="0" presId="urn:microsoft.com/office/officeart/2005/8/layout/pyramid1"/>
    <dgm:cxn modelId="{EBD67E3F-9F6A-4896-B8AC-582DDB3C03AC}" type="presOf" srcId="{C9A78AC9-2D26-4957-9D50-5EE7BD9FC09A}" destId="{CE5F56FA-BE65-4CAB-B997-D1E7F3C783CC}" srcOrd="1" destOrd="0" presId="urn:microsoft.com/office/officeart/2005/8/layout/pyramid1"/>
    <dgm:cxn modelId="{C8876B60-FC68-4635-8FE6-A97ECA53A3E4}" srcId="{4061DA38-D321-482F-B00A-E136037AC67A}" destId="{4F643C43-1F13-4999-8366-E522889BFED5}" srcOrd="0" destOrd="0" parTransId="{50E9997D-DD43-4448-B390-62BFD26B98B9}" sibTransId="{AFF7FA8A-E0C1-4E8F-AD28-D5CF994E4B7E}"/>
    <dgm:cxn modelId="{F23D5160-4530-4376-B577-0BDAA53E4929}" srcId="{4061DA38-D321-482F-B00A-E136037AC67A}" destId="{9747B539-FB4F-4F5C-9CC6-0441C278E573}" srcOrd="2" destOrd="0" parTransId="{8753C6B5-869A-4AC1-A315-981217A4FE2C}" sibTransId="{82F9FDAF-9BF9-4B7F-B673-61AB55809FD3}"/>
    <dgm:cxn modelId="{62DD2848-B393-43D0-8C3F-4E0858A2A474}" type="presOf" srcId="{9747B539-FB4F-4F5C-9CC6-0441C278E573}" destId="{771664F7-EE3F-406F-AA78-AC4492678449}" srcOrd="0" destOrd="0" presId="urn:microsoft.com/office/officeart/2005/8/layout/pyramid1"/>
    <dgm:cxn modelId="{5BE9B84B-81E5-4884-9DFC-46E4CFAA9657}" srcId="{4061DA38-D321-482F-B00A-E136037AC67A}" destId="{21FD8FA5-F741-4127-AFAD-DEC28AEF8BBB}" srcOrd="1" destOrd="0" parTransId="{E2ACF212-90CB-4C16-B057-B1DFC52CDF06}" sibTransId="{FCD35B21-DCAA-4075-9CF3-F3CAB94995DF}"/>
    <dgm:cxn modelId="{4EA3F974-38BF-4BE4-8D3E-800B6A909D8F}" srcId="{4061DA38-D321-482F-B00A-E136037AC67A}" destId="{C9A78AC9-2D26-4957-9D50-5EE7BD9FC09A}" srcOrd="4" destOrd="0" parTransId="{CD72A6E7-039F-4EE9-8928-5C20B50D732A}" sibTransId="{BD55570E-95E2-4DD0-B94D-C579A4D02267}"/>
    <dgm:cxn modelId="{DCDBDE7E-8889-429C-8844-7071F3B85290}" type="presOf" srcId="{C92B46A4-97B1-411D-AA22-855B98F18500}" destId="{F62AACBB-5704-4006-81D5-2AD220F53028}" srcOrd="1" destOrd="0" presId="urn:microsoft.com/office/officeart/2005/8/layout/pyramid1"/>
    <dgm:cxn modelId="{39531683-2406-4C91-A897-48CD0E0EA82D}" type="presOf" srcId="{C92B46A4-97B1-411D-AA22-855B98F18500}" destId="{4089E352-50F7-45FB-B989-6EA9106F587A}" srcOrd="0" destOrd="0" presId="urn:microsoft.com/office/officeart/2005/8/layout/pyramid1"/>
    <dgm:cxn modelId="{40EAB092-C6F4-4459-9248-8A934BA723DE}" type="presOf" srcId="{C9A78AC9-2D26-4957-9D50-5EE7BD9FC09A}" destId="{D1FF78AE-094B-4F9F-BECE-56BD5B14E9A1}" srcOrd="0" destOrd="0" presId="urn:microsoft.com/office/officeart/2005/8/layout/pyramid1"/>
    <dgm:cxn modelId="{7248D494-42E6-44D3-AEE3-B681F33468C7}" type="presOf" srcId="{21FD8FA5-F741-4127-AFAD-DEC28AEF8BBB}" destId="{6B75CDED-E545-4B91-B16E-FAACBB2B6547}" srcOrd="1" destOrd="0" presId="urn:microsoft.com/office/officeart/2005/8/layout/pyramid1"/>
    <dgm:cxn modelId="{08629799-D2E1-4C17-9A5B-E566E5DB199F}" type="presOf" srcId="{4F643C43-1F13-4999-8366-E522889BFED5}" destId="{29EF3285-1924-4389-BF8C-6CD9B977B82F}" srcOrd="0" destOrd="0" presId="urn:microsoft.com/office/officeart/2005/8/layout/pyramid1"/>
    <dgm:cxn modelId="{F37293AF-965D-4A93-92B2-E5EF3669EB67}" type="presOf" srcId="{4F643C43-1F13-4999-8366-E522889BFED5}" destId="{65F01285-B89C-4334-A496-0637A4AA20BC}" srcOrd="1" destOrd="0" presId="urn:microsoft.com/office/officeart/2005/8/layout/pyramid1"/>
    <dgm:cxn modelId="{458902B8-C275-4828-A803-519CDF3C8D5E}" type="presOf" srcId="{9747B539-FB4F-4F5C-9CC6-0441C278E573}" destId="{CEC06D46-55D6-49A3-8BE4-2EDFBB096DED}" srcOrd="1" destOrd="0" presId="urn:microsoft.com/office/officeart/2005/8/layout/pyramid1"/>
    <dgm:cxn modelId="{9C69A0CB-DA62-4D48-91CF-C14F3F9F45FF}" type="presOf" srcId="{4061DA38-D321-482F-B00A-E136037AC67A}" destId="{F43A32D7-A1F6-4DDF-B8E8-F60A56BF4D6C}" srcOrd="0" destOrd="0" presId="urn:microsoft.com/office/officeart/2005/8/layout/pyramid1"/>
    <dgm:cxn modelId="{18933262-3B8C-4586-B91D-E64799E183A9}" type="presParOf" srcId="{F43A32D7-A1F6-4DDF-B8E8-F60A56BF4D6C}" destId="{F377F466-C814-4E9A-9B60-F1271CB7337A}" srcOrd="0" destOrd="0" presId="urn:microsoft.com/office/officeart/2005/8/layout/pyramid1"/>
    <dgm:cxn modelId="{2461C37A-AB36-405E-AAC6-B2BA22D7D8FB}" type="presParOf" srcId="{F377F466-C814-4E9A-9B60-F1271CB7337A}" destId="{29EF3285-1924-4389-BF8C-6CD9B977B82F}" srcOrd="0" destOrd="0" presId="urn:microsoft.com/office/officeart/2005/8/layout/pyramid1"/>
    <dgm:cxn modelId="{C9089770-14AF-47AB-8DE1-93E4184D94C8}" type="presParOf" srcId="{F377F466-C814-4E9A-9B60-F1271CB7337A}" destId="{65F01285-B89C-4334-A496-0637A4AA20BC}" srcOrd="1" destOrd="0" presId="urn:microsoft.com/office/officeart/2005/8/layout/pyramid1"/>
    <dgm:cxn modelId="{AAD89C15-CF42-4246-AFEE-0BE688220A54}" type="presParOf" srcId="{F43A32D7-A1F6-4DDF-B8E8-F60A56BF4D6C}" destId="{29F70B0D-B990-46B6-B46D-B41C1AB1D75B}" srcOrd="1" destOrd="0" presId="urn:microsoft.com/office/officeart/2005/8/layout/pyramid1"/>
    <dgm:cxn modelId="{60487B59-C8FF-45DB-AEB0-F0C07959DBA0}" type="presParOf" srcId="{29F70B0D-B990-46B6-B46D-B41C1AB1D75B}" destId="{AE6D77DF-26D3-4A78-A857-3A6FCDD2BEF7}" srcOrd="0" destOrd="0" presId="urn:microsoft.com/office/officeart/2005/8/layout/pyramid1"/>
    <dgm:cxn modelId="{9715D113-BD4D-446C-8E16-EC2D8A784BE4}" type="presParOf" srcId="{29F70B0D-B990-46B6-B46D-B41C1AB1D75B}" destId="{6B75CDED-E545-4B91-B16E-FAACBB2B6547}" srcOrd="1" destOrd="0" presId="urn:microsoft.com/office/officeart/2005/8/layout/pyramid1"/>
    <dgm:cxn modelId="{D7E76D14-8848-4AD4-A8C9-F7951F682F07}" type="presParOf" srcId="{F43A32D7-A1F6-4DDF-B8E8-F60A56BF4D6C}" destId="{5476815A-645B-4AFF-817E-7605A9378969}" srcOrd="2" destOrd="0" presId="urn:microsoft.com/office/officeart/2005/8/layout/pyramid1"/>
    <dgm:cxn modelId="{22C555EB-F4A5-4F4A-9926-EB4275B4A67F}" type="presParOf" srcId="{5476815A-645B-4AFF-817E-7605A9378969}" destId="{771664F7-EE3F-406F-AA78-AC4492678449}" srcOrd="0" destOrd="0" presId="urn:microsoft.com/office/officeart/2005/8/layout/pyramid1"/>
    <dgm:cxn modelId="{C1871CA7-1755-4D0C-9FB0-D9B5473D3F7C}" type="presParOf" srcId="{5476815A-645B-4AFF-817E-7605A9378969}" destId="{CEC06D46-55D6-49A3-8BE4-2EDFBB096DED}" srcOrd="1" destOrd="0" presId="urn:microsoft.com/office/officeart/2005/8/layout/pyramid1"/>
    <dgm:cxn modelId="{7447BA56-10AD-486E-B94B-568D8E8C57BC}" type="presParOf" srcId="{F43A32D7-A1F6-4DDF-B8E8-F60A56BF4D6C}" destId="{BB5CF17B-7B37-438D-BA7A-7C3C6E9542BC}" srcOrd="3" destOrd="0" presId="urn:microsoft.com/office/officeart/2005/8/layout/pyramid1"/>
    <dgm:cxn modelId="{8D01D365-77E4-4390-A3E0-81228E633501}" type="presParOf" srcId="{BB5CF17B-7B37-438D-BA7A-7C3C6E9542BC}" destId="{4089E352-50F7-45FB-B989-6EA9106F587A}" srcOrd="0" destOrd="0" presId="urn:microsoft.com/office/officeart/2005/8/layout/pyramid1"/>
    <dgm:cxn modelId="{24D67387-BBB6-48FE-90D7-39206350A3BC}" type="presParOf" srcId="{BB5CF17B-7B37-438D-BA7A-7C3C6E9542BC}" destId="{F62AACBB-5704-4006-81D5-2AD220F53028}" srcOrd="1" destOrd="0" presId="urn:microsoft.com/office/officeart/2005/8/layout/pyramid1"/>
    <dgm:cxn modelId="{4E58E73B-2065-451A-99B1-49D64412FE6D}" type="presParOf" srcId="{F43A32D7-A1F6-4DDF-B8E8-F60A56BF4D6C}" destId="{C805280D-3576-44BA-8F78-76789A00F55D}" srcOrd="4" destOrd="0" presId="urn:microsoft.com/office/officeart/2005/8/layout/pyramid1"/>
    <dgm:cxn modelId="{7D5C073E-828A-4987-BDD2-FF2BFE99CC95}" type="presParOf" srcId="{C805280D-3576-44BA-8F78-76789A00F55D}" destId="{D1FF78AE-094B-4F9F-BECE-56BD5B14E9A1}" srcOrd="0" destOrd="0" presId="urn:microsoft.com/office/officeart/2005/8/layout/pyramid1"/>
    <dgm:cxn modelId="{D4A88FCD-4691-4EB7-AD71-4ABA2460DF48}" type="presParOf" srcId="{C805280D-3576-44BA-8F78-76789A00F55D}" destId="{CE5F56FA-BE65-4CAB-B997-D1E7F3C783CC}" srcOrd="1" destOrd="0" presId="urn:microsoft.com/office/officeart/2005/8/layout/pyramid1"/>
  </dgm:cxnLst>
  <dgm:bg>
    <a:solidFill>
      <a:schemeClr val="bg1"/>
    </a:solidFill>
    <a:effectLst>
      <a:outerShdw blurRad="50800" dist="38100" dir="8100000" algn="tr" rotWithShape="0">
        <a:prstClr val="black">
          <a:alpha val="40000"/>
        </a:prstClr>
      </a:outerShdw>
    </a:effectLst>
  </dgm:bg>
  <dgm:whole>
    <a:ln>
      <a:solidFill>
        <a:srgbClr val="616161"/>
      </a:solidFill>
    </a:ln>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63C0-87BC-462A-BFC1-7BF90244C978}">
      <dsp:nvSpPr>
        <dsp:cNvPr id="0" name=""/>
        <dsp:cNvSpPr/>
      </dsp:nvSpPr>
      <dsp:spPr>
        <a:xfrm>
          <a:off x="2354585" y="0"/>
          <a:ext cx="941834" cy="608772"/>
        </a:xfrm>
        <a:prstGeom prst="trapezoid">
          <a:avLst>
            <a:gd name="adj" fmla="val 77355"/>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Originating</a:t>
          </a:r>
        </a:p>
      </dsp:txBody>
      <dsp:txXfrm>
        <a:off x="2354585" y="0"/>
        <a:ext cx="941834" cy="608772"/>
      </dsp:txXfrm>
    </dsp:sp>
    <dsp:sp modelId="{29EF3285-1924-4389-BF8C-6CD9B977B82F}">
      <dsp:nvSpPr>
        <dsp:cNvPr id="0" name=""/>
        <dsp:cNvSpPr/>
      </dsp:nvSpPr>
      <dsp:spPr>
        <a:xfrm>
          <a:off x="1883668" y="608772"/>
          <a:ext cx="1883668" cy="608772"/>
        </a:xfrm>
        <a:prstGeom prst="trapezoid">
          <a:avLst>
            <a:gd name="adj" fmla="val 77355"/>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Adapting</a:t>
          </a:r>
        </a:p>
      </dsp:txBody>
      <dsp:txXfrm>
        <a:off x="2213309" y="608772"/>
        <a:ext cx="1224384" cy="608772"/>
      </dsp:txXfrm>
    </dsp:sp>
    <dsp:sp modelId="{AE6D77DF-26D3-4A78-A857-3A6FCDD2BEF7}">
      <dsp:nvSpPr>
        <dsp:cNvPr id="0" name=""/>
        <dsp:cNvSpPr/>
      </dsp:nvSpPr>
      <dsp:spPr>
        <a:xfrm>
          <a:off x="1412751" y="1217545"/>
          <a:ext cx="2825502" cy="608772"/>
        </a:xfrm>
        <a:prstGeom prst="trapezoid">
          <a:avLst>
            <a:gd name="adj" fmla="val 77355"/>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Mechanizing</a:t>
          </a:r>
        </a:p>
      </dsp:txBody>
      <dsp:txXfrm>
        <a:off x="1907213" y="1217545"/>
        <a:ext cx="1836576" cy="608772"/>
      </dsp:txXfrm>
    </dsp:sp>
    <dsp:sp modelId="{771664F7-EE3F-406F-AA78-AC4492678449}">
      <dsp:nvSpPr>
        <dsp:cNvPr id="0" name=""/>
        <dsp:cNvSpPr/>
      </dsp:nvSpPr>
      <dsp:spPr>
        <a:xfrm>
          <a:off x="941833" y="1826318"/>
          <a:ext cx="3767336" cy="608772"/>
        </a:xfrm>
        <a:prstGeom prst="trapezoid">
          <a:avLst>
            <a:gd name="adj" fmla="val 77355"/>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Guided Responding</a:t>
          </a:r>
        </a:p>
      </dsp:txBody>
      <dsp:txXfrm>
        <a:off x="1601117" y="1826318"/>
        <a:ext cx="2448768" cy="608772"/>
      </dsp:txXfrm>
    </dsp:sp>
    <dsp:sp modelId="{4089E352-50F7-45FB-B989-6EA9106F587A}">
      <dsp:nvSpPr>
        <dsp:cNvPr id="0" name=""/>
        <dsp:cNvSpPr/>
      </dsp:nvSpPr>
      <dsp:spPr>
        <a:xfrm>
          <a:off x="470916" y="2435091"/>
          <a:ext cx="4709170" cy="608772"/>
        </a:xfrm>
        <a:prstGeom prst="trapezoid">
          <a:avLst>
            <a:gd name="adj" fmla="val 77355"/>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Setting</a:t>
          </a:r>
        </a:p>
      </dsp:txBody>
      <dsp:txXfrm>
        <a:off x="1295021" y="2435091"/>
        <a:ext cx="3060960" cy="608772"/>
      </dsp:txXfrm>
    </dsp:sp>
    <dsp:sp modelId="{D1FF78AE-094B-4F9F-BECE-56BD5B14E9A1}">
      <dsp:nvSpPr>
        <dsp:cNvPr id="0" name=""/>
        <dsp:cNvSpPr/>
      </dsp:nvSpPr>
      <dsp:spPr>
        <a:xfrm>
          <a:off x="0" y="3016256"/>
          <a:ext cx="5651004" cy="608772"/>
        </a:xfrm>
        <a:prstGeom prst="trapezoid">
          <a:avLst>
            <a:gd name="adj" fmla="val 77355"/>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Perceiving</a:t>
          </a:r>
        </a:p>
      </dsp:txBody>
      <dsp:txXfrm>
        <a:off x="988925" y="3016256"/>
        <a:ext cx="3673152" cy="608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F3285-1924-4389-BF8C-6CD9B977B82F}">
      <dsp:nvSpPr>
        <dsp:cNvPr id="0" name=""/>
        <dsp:cNvSpPr/>
      </dsp:nvSpPr>
      <dsp:spPr>
        <a:xfrm>
          <a:off x="2260401" y="0"/>
          <a:ext cx="1130200" cy="730527"/>
        </a:xfrm>
        <a:prstGeom prst="trapezoid">
          <a:avLst>
            <a:gd name="adj" fmla="val 77355"/>
          </a:avLst>
        </a:prstGeom>
        <a:solidFill>
          <a:srgbClr val="00A7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Characterization</a:t>
          </a:r>
        </a:p>
      </dsp:txBody>
      <dsp:txXfrm>
        <a:off x="2260401" y="0"/>
        <a:ext cx="1130200" cy="730527"/>
      </dsp:txXfrm>
    </dsp:sp>
    <dsp:sp modelId="{AE6D77DF-26D3-4A78-A857-3A6FCDD2BEF7}">
      <dsp:nvSpPr>
        <dsp:cNvPr id="0" name=""/>
        <dsp:cNvSpPr/>
      </dsp:nvSpPr>
      <dsp:spPr>
        <a:xfrm>
          <a:off x="1695301" y="730527"/>
          <a:ext cx="2260401" cy="730527"/>
        </a:xfrm>
        <a:prstGeom prst="trapezoid">
          <a:avLst>
            <a:gd name="adj" fmla="val 77355"/>
          </a:avLst>
        </a:prstGeom>
        <a:solidFill>
          <a:srgbClr val="00A7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Organizing</a:t>
          </a:r>
        </a:p>
      </dsp:txBody>
      <dsp:txXfrm>
        <a:off x="2090871" y="730527"/>
        <a:ext cx="1469261" cy="730527"/>
      </dsp:txXfrm>
    </dsp:sp>
    <dsp:sp modelId="{771664F7-EE3F-406F-AA78-AC4492678449}">
      <dsp:nvSpPr>
        <dsp:cNvPr id="0" name=""/>
        <dsp:cNvSpPr/>
      </dsp:nvSpPr>
      <dsp:spPr>
        <a:xfrm>
          <a:off x="1130200" y="1461054"/>
          <a:ext cx="3390602" cy="730527"/>
        </a:xfrm>
        <a:prstGeom prst="trapezoid">
          <a:avLst>
            <a:gd name="adj" fmla="val 77355"/>
          </a:avLst>
        </a:prstGeom>
        <a:solidFill>
          <a:srgbClr val="00A7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Valuing</a:t>
          </a:r>
        </a:p>
      </dsp:txBody>
      <dsp:txXfrm>
        <a:off x="1723556" y="1461054"/>
        <a:ext cx="2203891" cy="730527"/>
      </dsp:txXfrm>
    </dsp:sp>
    <dsp:sp modelId="{4089E352-50F7-45FB-B989-6EA9106F587A}">
      <dsp:nvSpPr>
        <dsp:cNvPr id="0" name=""/>
        <dsp:cNvSpPr/>
      </dsp:nvSpPr>
      <dsp:spPr>
        <a:xfrm>
          <a:off x="565100" y="2191582"/>
          <a:ext cx="4520803" cy="730527"/>
        </a:xfrm>
        <a:prstGeom prst="trapezoid">
          <a:avLst>
            <a:gd name="adj" fmla="val 77355"/>
          </a:avLst>
        </a:prstGeom>
        <a:solidFill>
          <a:srgbClr val="00A7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Responding</a:t>
          </a:r>
        </a:p>
      </dsp:txBody>
      <dsp:txXfrm>
        <a:off x="1356240" y="2191582"/>
        <a:ext cx="2938522" cy="730527"/>
      </dsp:txXfrm>
    </dsp:sp>
    <dsp:sp modelId="{D1FF78AE-094B-4F9F-BECE-56BD5B14E9A1}">
      <dsp:nvSpPr>
        <dsp:cNvPr id="0" name=""/>
        <dsp:cNvSpPr/>
      </dsp:nvSpPr>
      <dsp:spPr>
        <a:xfrm>
          <a:off x="0" y="2888980"/>
          <a:ext cx="5651004" cy="730527"/>
        </a:xfrm>
        <a:prstGeom prst="trapezoid">
          <a:avLst>
            <a:gd name="adj" fmla="val 77355"/>
          </a:avLst>
        </a:prstGeom>
        <a:solidFill>
          <a:srgbClr val="00A7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Receiving</a:t>
          </a:r>
        </a:p>
      </dsp:txBody>
      <dsp:txXfrm>
        <a:off x="988925" y="2888980"/>
        <a:ext cx="3673152" cy="73052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iscord.gg/jhZpUfa4FR"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iscord.gg/jhZpUfa4FR"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wm.org.uk/corporate/privacy-copyright/licenc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ellcomeimages.org/"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sz="1100" dirty="0">
                <a:latin typeface="+mj-lt"/>
                <a:cs typeface="Arial" panose="020B0604020202020204" pitchFamily="34" charset="0"/>
              </a:rPr>
              <a:t>Sae Schatz, Ph.D.</a:t>
            </a:r>
            <a:br>
              <a:rPr lang="en-US" sz="1100" dirty="0">
                <a:latin typeface="+mj-lt"/>
                <a:cs typeface="Arial" panose="020B0604020202020204" pitchFamily="34" charset="0"/>
              </a:rPr>
            </a:br>
            <a:r>
              <a:rPr lang="en-US" sz="1100" dirty="0">
                <a:latin typeface="+mj-lt"/>
                <a:cs typeface="Arial" panose="020B0604020202020204" pitchFamily="34" charset="0"/>
              </a:rPr>
              <a:t>sae.schatz@gmail.com </a:t>
            </a:r>
          </a:p>
          <a:p>
            <a:r>
              <a:rPr lang="en-US" sz="1100" dirty="0">
                <a:latin typeface="+mj-lt"/>
                <a:cs typeface="Arial" panose="020B0604020202020204" pitchFamily="34" charset="0"/>
              </a:rPr>
              <a:t>+1 407-920-4981</a:t>
            </a:r>
            <a:br>
              <a:rPr lang="en-US" sz="1100" dirty="0">
                <a:latin typeface="+mj-lt"/>
                <a:cs typeface="Arial" panose="020B0604020202020204" pitchFamily="34" charset="0"/>
              </a:rPr>
            </a:br>
            <a:endParaRPr lang="en-US" sz="1100" dirty="0">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Calibri" panose="020F0502020204030204" pitchFamily="34" charset="0"/>
                <a:ea typeface="Calibri" panose="020F0502020204030204" pitchFamily="34" charset="0"/>
              </a:rPr>
              <a:t>Timing: 45 minutes presentation, break, 45 minutes Q&amp;A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Calibri" panose="020F0502020204030204" pitchFamily="34" charset="0"/>
                <a:ea typeface="Calibri" panose="020F0502020204030204" pitchFamily="34" charset="0"/>
              </a:rPr>
              <a:t>0:00-0:03	3 min – 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Calibri" panose="020F0502020204030204" pitchFamily="34" charset="0"/>
                <a:ea typeface="Calibri" panose="020F0502020204030204" pitchFamily="34" charset="0"/>
              </a:rPr>
              <a:t>0:03-0:10	7 min –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Calibri" panose="020F0502020204030204" pitchFamily="34" charset="0"/>
                <a:ea typeface="Calibri" panose="020F0502020204030204" pitchFamily="34" charset="0"/>
              </a:rPr>
              <a:t>0:10-0:14	4 min –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Calibri" panose="020F0502020204030204" pitchFamily="34" charset="0"/>
                <a:ea typeface="Calibri" panose="020F0502020204030204" pitchFamily="34" charset="0"/>
              </a:rPr>
              <a:t>0:14-0:19	5 min – HCD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Calibri" panose="020F0502020204030204" pitchFamily="34" charset="0"/>
                <a:ea typeface="Calibri" panose="020F0502020204030204" pitchFamily="34" charset="0"/>
              </a:rPr>
              <a:t>0:19-0:23	4 min – Learning 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Calibri" panose="020F0502020204030204" pitchFamily="34" charset="0"/>
                <a:ea typeface="Calibri" panose="020F0502020204030204" pitchFamily="34" charset="0"/>
              </a:rPr>
              <a:t>0:23-0:28	6 min – Tech and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Calibri" panose="020F0502020204030204" pitchFamily="34" charset="0"/>
                <a:ea typeface="Calibri" panose="020F0502020204030204" pitchFamily="34" charset="0"/>
              </a:rPr>
              <a:t>0:28-0:30	2 min – Summary</a:t>
            </a:r>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learning engineering process diagram… let’s walk through it.</a:t>
            </a:r>
          </a:p>
        </p:txBody>
      </p:sp>
      <p:sp>
        <p:nvSpPr>
          <p:cNvPr id="4" name="Slide Number Placeholder 3"/>
          <p:cNvSpPr>
            <a:spLocks noGrp="1"/>
          </p:cNvSpPr>
          <p:nvPr>
            <p:ph type="sldNum" sz="quarter" idx="5"/>
          </p:nvPr>
        </p:nvSpPr>
        <p:spPr/>
        <p:txBody>
          <a:bodyPr/>
          <a:lstStyle/>
          <a:p>
            <a:fld id="{BCA39E71-BA16-424D-8853-27FA3614AC04}" type="slidenum">
              <a:rPr lang="en-US" smtClean="0"/>
              <a:t>11</a:t>
            </a:fld>
            <a:endParaRPr lang="en-US"/>
          </a:p>
        </p:txBody>
      </p:sp>
    </p:spTree>
    <p:extLst>
      <p:ext uri="{BB962C8B-B14F-4D97-AF65-F5344CB8AC3E}">
        <p14:creationId xmlns:p14="http://schemas.microsoft.com/office/powerpoint/2010/main" val="3586372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12</a:t>
            </a:fld>
            <a:endParaRPr lang="en-US"/>
          </a:p>
        </p:txBody>
      </p:sp>
    </p:spTree>
    <p:extLst>
      <p:ext uri="{BB962C8B-B14F-4D97-AF65-F5344CB8AC3E}">
        <p14:creationId xmlns:p14="http://schemas.microsoft.com/office/powerpoint/2010/main" val="2214428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13</a:t>
            </a:fld>
            <a:endParaRPr lang="en-US"/>
          </a:p>
        </p:txBody>
      </p:sp>
    </p:spTree>
    <p:extLst>
      <p:ext uri="{BB962C8B-B14F-4D97-AF65-F5344CB8AC3E}">
        <p14:creationId xmlns:p14="http://schemas.microsoft.com/office/powerpoint/2010/main" val="1989831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14</a:t>
            </a:fld>
            <a:endParaRPr lang="en-US"/>
          </a:p>
        </p:txBody>
      </p:sp>
    </p:spTree>
    <p:extLst>
      <p:ext uri="{BB962C8B-B14F-4D97-AF65-F5344CB8AC3E}">
        <p14:creationId xmlns:p14="http://schemas.microsoft.com/office/powerpoint/2010/main" val="3343057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15</a:t>
            </a:fld>
            <a:endParaRPr lang="en-US"/>
          </a:p>
        </p:txBody>
      </p:sp>
    </p:spTree>
    <p:extLst>
      <p:ext uri="{BB962C8B-B14F-4D97-AF65-F5344CB8AC3E}">
        <p14:creationId xmlns:p14="http://schemas.microsoft.com/office/powerpoint/2010/main" val="943793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16</a:t>
            </a:fld>
            <a:endParaRPr lang="en-US"/>
          </a:p>
        </p:txBody>
      </p:sp>
    </p:spTree>
    <p:extLst>
      <p:ext uri="{BB962C8B-B14F-4D97-AF65-F5344CB8AC3E}">
        <p14:creationId xmlns:p14="http://schemas.microsoft.com/office/powerpoint/2010/main" val="4029882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how does learning engineering compare to ADDIE?</a:t>
            </a:r>
          </a:p>
        </p:txBody>
      </p:sp>
      <p:sp>
        <p:nvSpPr>
          <p:cNvPr id="4" name="Slide Number Placeholder 3"/>
          <p:cNvSpPr>
            <a:spLocks noGrp="1"/>
          </p:cNvSpPr>
          <p:nvPr>
            <p:ph type="sldNum" sz="quarter" idx="5"/>
          </p:nvPr>
        </p:nvSpPr>
        <p:spPr/>
        <p:txBody>
          <a:bodyPr/>
          <a:lstStyle/>
          <a:p>
            <a:fld id="{BCA39E71-BA16-424D-8853-27FA3614AC04}" type="slidenum">
              <a:rPr lang="en-US" smtClean="0"/>
              <a:t>17</a:t>
            </a:fld>
            <a:endParaRPr lang="en-US"/>
          </a:p>
        </p:txBody>
      </p:sp>
    </p:spTree>
    <p:extLst>
      <p:ext uri="{BB962C8B-B14F-4D97-AF65-F5344CB8AC3E}">
        <p14:creationId xmlns:p14="http://schemas.microsoft.com/office/powerpoint/2010/main" val="2712086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Warning: Of course, there are great practitioners who use ADDIE effectively. So, this is a little exaggerated for effect. However, the ADDIE process, in real-world practice, is often diluted as you see highlighted on this slide. That’s not to say that everyone who uses ADDIE makes data-less or linear content.</a:t>
            </a:r>
          </a:p>
        </p:txBody>
      </p:sp>
      <p:sp>
        <p:nvSpPr>
          <p:cNvPr id="4" name="Slide Number Placeholder 3"/>
          <p:cNvSpPr>
            <a:spLocks noGrp="1"/>
          </p:cNvSpPr>
          <p:nvPr>
            <p:ph type="sldNum" sz="quarter" idx="5"/>
          </p:nvPr>
        </p:nvSpPr>
        <p:spPr/>
        <p:txBody>
          <a:bodyPr/>
          <a:lstStyle/>
          <a:p>
            <a:fld id="{BCA39E71-BA16-424D-8853-27FA3614AC04}" type="slidenum">
              <a:rPr lang="en-US" smtClean="0"/>
              <a:t>18</a:t>
            </a:fld>
            <a:endParaRPr lang="en-US"/>
          </a:p>
        </p:txBody>
      </p:sp>
    </p:spTree>
    <p:extLst>
      <p:ext uri="{BB962C8B-B14F-4D97-AF65-F5344CB8AC3E}">
        <p14:creationId xmlns:p14="http://schemas.microsoft.com/office/powerpoint/2010/main" val="2661668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Input-Process-Output (IPO) model can be directly used within a learning context.</a:t>
            </a:r>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79276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IPO model can occur at the learning activity (e.g., a single math problem) level, and many of those learning activities might occur in a course. The IPO model can also apply at the course level.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1610337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Sae Schatz (pronounced like “Say”)</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works at the intersection of learning and development, technology, and data. She’s currently the co-founder and Chief Product Officer of Bedrock Learning, Inc. From 2015 to 2022, she served as the director of the Advanced Distributed Learning (ADL) Initiative, a government program for research, development, and policy stewardship. Under her leadership, the program grew its impact across the US and international defense sectors, and she sparked the community’s pursuit of the “future learning ecosystem.” Before joining the civil service, Sae worked as an applied human–systems scientist in both business and academia, and she formerly held an assistant professorship with the University of Central Florida’s Institute for Simulation and Training. Sae is a prolific writer and professional presenter as well as an accomplished graphic designer who often uses those skills to enhance books, presentations, and infographics.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A0E3F-0124-4BA0-A539-B516226632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957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courses might comprise a credential, like a university degree. And the IPO model can also apply at that feedback loop level.</a:t>
            </a:r>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264392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many credentials might comprise a career. The model can apply to upskill and life-long learning within a career field.</a:t>
            </a:r>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1675170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all might have several different careers within our lifetime, and the IPO process can even apply at that scale.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319220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that sounds pretty complicated. Who’s doing all of this??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3653981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likelihood that you’ll find a unicorn—a single person who can do all of the parts of the LE process—is unlikely. It’s possible that you might have someone who is an LE specialist who consults with a team or who, at least, represents the LE perspective on a multi-</a:t>
            </a:r>
            <a:r>
              <a:rPr lang="en-US" dirty="0" err="1"/>
              <a:t>displinary</a:t>
            </a:r>
            <a:r>
              <a:rPr lang="en-US" dirty="0"/>
              <a:t> IPT.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698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0" i="0" u="none" strike="noStrike" baseline="0" dirty="0">
                <a:latin typeface="Calibri" panose="020F0502020204030204" pitchFamily="34" charset="0"/>
              </a:rPr>
              <a:t>In all likelihood, an LE team will be comprised of multiple learning engineering professionals, each having a base set of common competencies and shared vocabularies for the practice of learning engineering while having different roles and areas of expertise</a:t>
            </a:r>
            <a:endParaRPr lang="en-US" sz="900" i="0" dirty="0"/>
          </a:p>
          <a:p>
            <a:pPr algn="l"/>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26</a:t>
            </a:fld>
            <a:endParaRPr lang="en-US"/>
          </a:p>
        </p:txBody>
      </p:sp>
    </p:spTree>
    <p:extLst>
      <p:ext uri="{BB962C8B-B14F-4D97-AF65-F5344CB8AC3E}">
        <p14:creationId xmlns:p14="http://schemas.microsoft.com/office/powerpoint/2010/main" val="1992073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600"/>
              </a:spcBef>
            </a:pPr>
            <a:r>
              <a:rPr lang="en-US" sz="1100" dirty="0">
                <a:effectLst/>
                <a:ea typeface="Calibri" panose="020F0502020204030204" pitchFamily="34" charset="0"/>
                <a:cs typeface="Calibri" panose="020F0502020204030204" pitchFamily="34" charset="0"/>
              </a:rPr>
              <a:t>Learning engineering is a team sport requiring expertise from different fields, including </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Learning sciences</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Learning experience design</a:t>
            </a:r>
          </a:p>
          <a:p>
            <a:pPr marL="511175" indent="-285750">
              <a:lnSpc>
                <a:spcPct val="114000"/>
              </a:lnSpc>
              <a:spcBef>
                <a:spcPts val="600"/>
              </a:spcBef>
              <a:buFont typeface="Arial" panose="020B0604020202020204" pitchFamily="34" charset="0"/>
              <a:buChar char="•"/>
            </a:pPr>
            <a:r>
              <a:rPr lang="en-US" sz="1100" dirty="0">
                <a:ea typeface="Calibri" panose="020F0502020204030204" pitchFamily="34" charset="0"/>
                <a:cs typeface="Calibri" panose="020F0502020204030204" pitchFamily="34" charset="0"/>
              </a:rPr>
              <a:t>Learning environment engineering</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Educat</a:t>
            </a:r>
            <a:r>
              <a:rPr lang="en-US" sz="1100" dirty="0">
                <a:ea typeface="Calibri" panose="020F0502020204030204" pitchFamily="34" charset="0"/>
                <a:cs typeface="Calibri" panose="020F0502020204030204" pitchFamily="34" charset="0"/>
              </a:rPr>
              <a:t>ion and training professionals</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Assessment, measurement, evaluation</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Dat</a:t>
            </a:r>
            <a:r>
              <a:rPr lang="en-US" sz="1100" dirty="0">
                <a:ea typeface="Calibri" panose="020F0502020204030204" pitchFamily="34" charset="0"/>
                <a:cs typeface="Calibri" panose="020F0502020204030204" pitchFamily="34" charset="0"/>
              </a:rPr>
              <a:t>a science </a:t>
            </a:r>
            <a:endParaRPr lang="en-US" sz="1100" dirty="0">
              <a:effectLst/>
              <a:ea typeface="Calibri" panose="020F0502020204030204" pitchFamily="34" charset="0"/>
              <a:cs typeface="Calibri" panose="020F0502020204030204" pitchFamily="34" charset="0"/>
            </a:endParaRP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Software engineering</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Subject-matter expertise</a:t>
            </a:r>
          </a:p>
        </p:txBody>
      </p:sp>
      <p:sp>
        <p:nvSpPr>
          <p:cNvPr id="4" name="Slide Number Placeholder 3"/>
          <p:cNvSpPr>
            <a:spLocks noGrp="1"/>
          </p:cNvSpPr>
          <p:nvPr>
            <p:ph type="sldNum" sz="quarter" idx="5"/>
          </p:nvPr>
        </p:nvSpPr>
        <p:spPr/>
        <p:txBody>
          <a:bodyPr/>
          <a:lstStyle/>
          <a:p>
            <a:fld id="{BCA39E71-BA16-424D-8853-27FA3614AC04}" type="slidenum">
              <a:rPr lang="en-US" smtClean="0"/>
              <a:t>27</a:t>
            </a:fld>
            <a:endParaRPr lang="en-US"/>
          </a:p>
        </p:txBody>
      </p:sp>
    </p:spTree>
    <p:extLst>
      <p:ext uri="{BB962C8B-B14F-4D97-AF65-F5344CB8AC3E}">
        <p14:creationId xmlns:p14="http://schemas.microsoft.com/office/powerpoint/2010/main" val="3086488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Critically, this team needs to have a base set of understanding about LE and shared understanding—that is, actively working toward the same unified goal, not just executing their individual tasks in silos.</a:t>
            </a:r>
          </a:p>
        </p:txBody>
      </p:sp>
      <p:sp>
        <p:nvSpPr>
          <p:cNvPr id="4" name="Slide Number Placeholder 3"/>
          <p:cNvSpPr>
            <a:spLocks noGrp="1"/>
          </p:cNvSpPr>
          <p:nvPr>
            <p:ph type="sldNum" sz="quarter" idx="5"/>
          </p:nvPr>
        </p:nvSpPr>
        <p:spPr/>
        <p:txBody>
          <a:bodyPr/>
          <a:lstStyle/>
          <a:p>
            <a:fld id="{BCA39E71-BA16-424D-8853-27FA3614AC04}" type="slidenum">
              <a:rPr lang="en-US" smtClean="0"/>
              <a:t>28</a:t>
            </a:fld>
            <a:endParaRPr lang="en-US"/>
          </a:p>
        </p:txBody>
      </p:sp>
    </p:spTree>
    <p:extLst>
      <p:ext uri="{BB962C8B-B14F-4D97-AF65-F5344CB8AC3E}">
        <p14:creationId xmlns:p14="http://schemas.microsoft.com/office/powerpoint/2010/main" val="970236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include learners and stakeholders on the team too!</a:t>
            </a:r>
          </a:p>
        </p:txBody>
      </p:sp>
      <p:sp>
        <p:nvSpPr>
          <p:cNvPr id="4" name="Slide Number Placeholder 3"/>
          <p:cNvSpPr>
            <a:spLocks noGrp="1"/>
          </p:cNvSpPr>
          <p:nvPr>
            <p:ph type="sldNum" sz="quarter" idx="5"/>
          </p:nvPr>
        </p:nvSpPr>
        <p:spPr/>
        <p:txBody>
          <a:bodyPr/>
          <a:lstStyle/>
          <a:p>
            <a:fld id="{BCA39E71-BA16-424D-8853-27FA3614AC04}" type="slidenum">
              <a:rPr lang="en-US" smtClean="0"/>
              <a:t>29</a:t>
            </a:fld>
            <a:endParaRPr lang="en-US"/>
          </a:p>
        </p:txBody>
      </p:sp>
    </p:spTree>
    <p:extLst>
      <p:ext uri="{BB962C8B-B14F-4D97-AF65-F5344CB8AC3E}">
        <p14:creationId xmlns:p14="http://schemas.microsoft.com/office/powerpoint/2010/main" val="3204627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tabLst>
                <a:tab pos="457200" algn="l"/>
              </a:tabLst>
            </a:pPr>
            <a:r>
              <a:rPr lang="en-US" sz="1100" b="0" dirty="0">
                <a:effectLst/>
                <a:latin typeface="Calibri" panose="020F0502020204030204" pitchFamily="34" charset="0"/>
                <a:ea typeface="Calibri" panose="020F0502020204030204" pitchFamily="34" charset="0"/>
                <a:cs typeface="Calibri" panose="020F0502020204030204" pitchFamily="34" charset="0"/>
              </a:rPr>
              <a:t>Learning engineering is human-centered, that is: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Uses the principles of human centered design </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Leverage specific tools from human-centered design fields (e.g., stakeholder analysis, personas, user testing)</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Uses ethical decision-making for learning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646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it’s about solving problems related to learning and development – at a system level – with all of the tools in a toolkit</a:t>
            </a:r>
          </a:p>
        </p:txBody>
      </p:sp>
      <p:sp>
        <p:nvSpPr>
          <p:cNvPr id="4" name="Slide Number Placeholder 3"/>
          <p:cNvSpPr>
            <a:spLocks noGrp="1"/>
          </p:cNvSpPr>
          <p:nvPr>
            <p:ph type="sldNum" sz="quarter" idx="5"/>
          </p:nvPr>
        </p:nvSpPr>
        <p:spPr/>
        <p:txBody>
          <a:bodyPr/>
          <a:lstStyle/>
          <a:p>
            <a:fld id="{BCA39E71-BA16-424D-8853-27FA3614AC04}" type="slidenum">
              <a:rPr lang="en-US" smtClean="0"/>
              <a:t>3</a:t>
            </a:fld>
            <a:endParaRPr lang="en-US"/>
          </a:p>
        </p:txBody>
      </p:sp>
    </p:spTree>
    <p:extLst>
      <p:ext uri="{BB962C8B-B14F-4D97-AF65-F5344CB8AC3E}">
        <p14:creationId xmlns:p14="http://schemas.microsoft.com/office/powerpoint/2010/main" val="3644520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1223360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the learner, who has a wealth of personal </a:t>
            </a:r>
            <a:r>
              <a:rPr lang="en-US" b="1" dirty="0"/>
              <a:t>capabilities</a:t>
            </a:r>
            <a:r>
              <a:rPr lang="en-US" dirty="0"/>
              <a:t>, </a:t>
            </a:r>
            <a:r>
              <a:rPr lang="en-US" b="1" dirty="0"/>
              <a:t>traits</a:t>
            </a:r>
            <a:r>
              <a:rPr lang="en-US" dirty="0"/>
              <a:t>, and in-the-moment </a:t>
            </a:r>
            <a:r>
              <a:rPr lang="en-US" b="1" dirty="0"/>
              <a:t>states</a:t>
            </a:r>
            <a:r>
              <a:rPr lang="en-US" dirty="0"/>
              <a:t>.</a:t>
            </a:r>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3135797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consider the context surrounding the learner and the learning activity</a:t>
            </a:r>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661916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you also need to consider the context surrounding the learner and the learning activity.</a:t>
            </a:r>
            <a:br>
              <a:rPr lang="en-US" dirty="0"/>
            </a:br>
            <a:r>
              <a:rPr lang="en-US" dirty="0"/>
              <a:t>The </a:t>
            </a:r>
            <a:r>
              <a:rPr lang="en-US" b="1" dirty="0"/>
              <a:t>physical</a:t>
            </a:r>
            <a:r>
              <a:rPr lang="en-US" dirty="0"/>
              <a:t> environment:</a:t>
            </a:r>
          </a:p>
          <a:p>
            <a:pPr marL="285750" indent="-285750">
              <a:buFont typeface="Arial" panose="020B0604020202020204" pitchFamily="34" charset="0"/>
              <a:buChar char="•"/>
            </a:pPr>
            <a:r>
              <a:rPr lang="en-US" dirty="0"/>
              <a:t>Noise</a:t>
            </a:r>
          </a:p>
          <a:p>
            <a:pPr marL="285750" indent="-285750">
              <a:buFont typeface="Arial" panose="020B0604020202020204" pitchFamily="34" charset="0"/>
              <a:buChar char="•"/>
            </a:pPr>
            <a:r>
              <a:rPr lang="en-US" dirty="0"/>
              <a:t>Lighting</a:t>
            </a:r>
          </a:p>
          <a:p>
            <a:pPr marL="285750" indent="-285750">
              <a:buFont typeface="Arial" panose="020B0604020202020204" pitchFamily="34" charset="0"/>
              <a:buChar char="•"/>
            </a:pPr>
            <a:r>
              <a:rPr lang="en-US" dirty="0"/>
              <a:t>Temperature</a:t>
            </a:r>
          </a:p>
          <a:p>
            <a:pPr marL="285750" indent="-285750">
              <a:buFont typeface="Arial" panose="020B0604020202020204" pitchFamily="34" charset="0"/>
              <a:buChar char="•"/>
            </a:pPr>
            <a:r>
              <a:rPr lang="en-US" dirty="0"/>
              <a:t>Layout</a:t>
            </a:r>
          </a:p>
          <a:p>
            <a:pPr marL="285750" indent="-285750">
              <a:buFont typeface="Arial" panose="020B0604020202020204" pitchFamily="34" charset="0"/>
              <a:buChar char="•"/>
            </a:pPr>
            <a:r>
              <a:rPr lang="en-US" dirty="0"/>
              <a:t>Distractions</a:t>
            </a:r>
          </a:p>
          <a:p>
            <a:pPr marL="285750" indent="-285750">
              <a:buFont typeface="Arial" panose="020B0604020202020204" pitchFamily="34" charset="0"/>
              <a:buChar char="•"/>
            </a:pPr>
            <a:r>
              <a:rPr lang="en-US" dirty="0"/>
              <a:t>Accessibility</a:t>
            </a:r>
          </a:p>
          <a:p>
            <a:r>
              <a:rPr lang="en-US" dirty="0"/>
              <a:t>The </a:t>
            </a:r>
            <a:r>
              <a:rPr lang="en-US" b="1" dirty="0"/>
              <a:t>social</a:t>
            </a:r>
            <a:r>
              <a:rPr lang="en-US" dirty="0"/>
              <a:t> environment:</a:t>
            </a:r>
          </a:p>
          <a:p>
            <a:pPr marL="285750" indent="-285750">
              <a:buFont typeface="Arial" panose="020B0604020202020204" pitchFamily="34" charset="0"/>
              <a:buChar char="•"/>
            </a:pPr>
            <a:r>
              <a:rPr lang="en-US" dirty="0"/>
              <a:t>Authority gradients</a:t>
            </a:r>
          </a:p>
          <a:p>
            <a:pPr marL="285750" indent="-285750">
              <a:buFont typeface="Arial" panose="020B0604020202020204" pitchFamily="34" charset="0"/>
              <a:buChar char="•"/>
            </a:pPr>
            <a:r>
              <a:rPr lang="en-US" dirty="0"/>
              <a:t>Social climate</a:t>
            </a:r>
          </a:p>
          <a:p>
            <a:pPr marL="285750" indent="-285750">
              <a:buFont typeface="Arial" panose="020B0604020202020204" pitchFamily="34" charset="0"/>
              <a:buChar char="•"/>
            </a:pPr>
            <a:r>
              <a:rPr lang="en-US" dirty="0"/>
              <a:t>Psychological climate</a:t>
            </a:r>
          </a:p>
          <a:p>
            <a:pPr marL="285750" indent="-285750">
              <a:buFont typeface="Arial" panose="020B0604020202020204" pitchFamily="34" charset="0"/>
              <a:buChar char="•"/>
            </a:pPr>
            <a:r>
              <a:rPr lang="en-US" dirty="0"/>
              <a:t>Safety and wellbeing</a:t>
            </a:r>
          </a:p>
          <a:p>
            <a:pPr marL="285750" indent="-285750">
              <a:buFont typeface="Arial" panose="020B0604020202020204" pitchFamily="34" charset="0"/>
              <a:buChar char="•"/>
            </a:pPr>
            <a:r>
              <a:rPr lang="en-US" dirty="0"/>
              <a:t>Available mentors</a:t>
            </a:r>
          </a:p>
          <a:p>
            <a:pPr marL="285750" indent="-285750">
              <a:buFont typeface="Arial" panose="020B0604020202020204" pitchFamily="34" charset="0"/>
              <a:buChar char="•"/>
            </a:pPr>
            <a:r>
              <a:rPr lang="en-US" dirty="0"/>
              <a:t>Peer interactions</a:t>
            </a:r>
          </a:p>
          <a:p>
            <a:endParaRPr lang="en-US" dirty="0"/>
          </a:p>
          <a:p>
            <a:r>
              <a:rPr lang="en-US" dirty="0"/>
              <a:t>Interfaces</a:t>
            </a:r>
          </a:p>
          <a:p>
            <a:pPr marL="285750" indent="-285750">
              <a:buFont typeface="Arial" panose="020B0604020202020204" pitchFamily="34" charset="0"/>
              <a:buChar char="•"/>
            </a:pPr>
            <a:r>
              <a:rPr lang="en-US" dirty="0"/>
              <a:t>Classroom tools</a:t>
            </a:r>
          </a:p>
          <a:p>
            <a:pPr marL="285750" indent="-285750">
              <a:buFont typeface="Arial" panose="020B0604020202020204" pitchFamily="34" charset="0"/>
              <a:buChar char="•"/>
            </a:pPr>
            <a:r>
              <a:rPr lang="en-US" dirty="0"/>
              <a:t>IT Access</a:t>
            </a:r>
          </a:p>
          <a:p>
            <a:pPr marL="285750" indent="-285750">
              <a:buFont typeface="Arial" panose="020B0604020202020204" pitchFamily="34" charset="0"/>
              <a:buChar char="•"/>
            </a:pPr>
            <a:r>
              <a:rPr lang="en-US" dirty="0"/>
              <a:t>Internet Access</a:t>
            </a:r>
          </a:p>
          <a:p>
            <a:pPr marL="285750" indent="-285750">
              <a:buFont typeface="Arial" panose="020B0604020202020204" pitchFamily="34" charset="0"/>
              <a:buChar char="•"/>
            </a:pPr>
            <a:r>
              <a:rPr lang="en-US" dirty="0"/>
              <a:t>EdTech Options</a:t>
            </a:r>
          </a:p>
          <a:p>
            <a:pPr marL="285750" indent="-285750">
              <a:buFont typeface="Arial" panose="020B0604020202020204" pitchFamily="34" charset="0"/>
              <a:buChar char="•"/>
            </a:pPr>
            <a:r>
              <a:rPr lang="en-US" dirty="0"/>
              <a:t>User Interfaces</a:t>
            </a:r>
          </a:p>
          <a:p>
            <a:pPr marL="285750" indent="-285750">
              <a:buFont typeface="Arial" panose="020B0604020202020204" pitchFamily="34" charset="0"/>
              <a:buChar char="•"/>
            </a:pPr>
            <a:r>
              <a:rPr lang="en-US" dirty="0"/>
              <a:t>Accessibility features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3461152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226304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b="1" dirty="0">
                <a:effectLst/>
                <a:latin typeface="Calibri" panose="020F0502020204030204" pitchFamily="34" charset="0"/>
                <a:ea typeface="Calibri" panose="020F0502020204030204" pitchFamily="34" charset="0"/>
                <a:cs typeface="Calibri" panose="020F0502020204030204" pitchFamily="34" charset="0"/>
              </a:rPr>
              <a:t>Storytime: How donkey carts helped advance education in Gambia.</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Calibri" panose="020F0502020204030204" pitchFamily="34" charset="0"/>
              </a:rPr>
              <a:t>PHOTO: https://blogs.worldbank.org/education/how-donkey-school-buses-benefit-early-grade-children-gambia</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Calibri" panose="020F0502020204030204" pitchFamily="34" charset="0"/>
              </a:rPr>
              <a:t>Learning engineers design learning experiences, but that’s not all they do. They also address the contexts and conditions that lead to great learning. These might include the architecture of physical or virtual learning environments, social structures, and learners’ mindsets as well as more obvious targets such as curriculum design, educational technology, and learning analytics.</a:t>
            </a:r>
          </a:p>
          <a:p>
            <a:pPr marL="0" marR="0" indent="0">
              <a:lnSpc>
                <a:spcPct val="107000"/>
              </a:lnSpc>
              <a:spcBef>
                <a:spcPts val="0"/>
              </a:spcBef>
              <a:spcAft>
                <a:spcPts val="800"/>
              </a:spcAft>
              <a:buNone/>
            </a:pPr>
            <a:endParaRPr lang="en-US" sz="120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rPr>
              <a:t>In the West African country of Gambia, the problem to be solved was student access to local schools. “In a concerted effort to reduce inequity, the government abolished school fees and increased the number of communities that have schools within three kilometers from 83 percent in 2013 to 95 percent in 2018,” according to a story posted to the World Bank website. However, nearly 30 percent of school-aged children still didn’t attend classes. A problem was that a three kilometer walk to school was too far for three- to eight year-old students. Parents were concerned about their children’s safety over the long</a:t>
            </a:r>
          </a:p>
          <a:p>
            <a:pPr algn="l"/>
            <a:r>
              <a:rPr lang="en-US" sz="1800" b="0" i="0" u="none" strike="noStrike" baseline="0" dirty="0">
                <a:latin typeface="Calibri" panose="020F0502020204030204" pitchFamily="34" charset="0"/>
              </a:rPr>
              <a:t>distances.</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The problem was framed by the context of poorly developed or nonexistent roads. “Donkeys, a common means of transport in The Gambia, were a natural, yet innovative, choice,” according to the World Bank article, “and different communities across the country were enthusiastic about the idea.” Donkey carts were engineered to carry ten young children each and could be driven by an older student.</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A key strategy in any engineering design is iterative improvement. The low-tech donkey cart solution used an iterative process. “An initial pilot revealed that while the original carts were an effective means to transport children to school, these were too heavy and needed to be redesigned. As a result, a lighter 2.0 model of the cart was launched in 2015. Built with locally sourced materials, the revamped carts handle more easily, have a seat for each child, and incorporate important safety features such as a gate and easy-to-grab handles.”</a:t>
            </a:r>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BCA39E71-BA16-424D-8853-27FA3614AC04}"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591259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tabLst>
                <a:tab pos="4572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799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0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41</a:t>
            </a:fld>
            <a:endParaRPr lang="en-US"/>
          </a:p>
        </p:txBody>
      </p:sp>
    </p:spTree>
    <p:extLst>
      <p:ext uri="{BB962C8B-B14F-4D97-AF65-F5344CB8AC3E}">
        <p14:creationId xmlns:p14="http://schemas.microsoft.com/office/powerpoint/2010/main" val="486689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badi" panose="020B0604020104020204" pitchFamily="34" charset="0"/>
              </a:rPr>
              <a:t>Sensors and their data pipelines have limits and require trade-offs.</a:t>
            </a:r>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201000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wait a minute. Isn’t this just a talk about “</a:t>
            </a:r>
            <a:r>
              <a:rPr lang="en-US" u="sng" dirty="0"/>
              <a:t>fancy</a:t>
            </a:r>
            <a:r>
              <a:rPr lang="en-US" dirty="0"/>
              <a:t> learning science”? </a:t>
            </a:r>
          </a:p>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4</a:t>
            </a:fld>
            <a:endParaRPr lang="en-US"/>
          </a:p>
        </p:txBody>
      </p:sp>
    </p:spTree>
    <p:extLst>
      <p:ext uri="{BB962C8B-B14F-4D97-AF65-F5344CB8AC3E}">
        <p14:creationId xmlns:p14="http://schemas.microsoft.com/office/powerpoint/2010/main" val="3424791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2c1fdf382c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2c1fdf382c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 great example of automated learning analytics used to apply learning science is what happens within the language learning app Duolingo. In 1879 German psychologist Hermann Ebbinghaus pioneered what we know about learning curves, how fast people learn new facts, and forgetting curves, how fast people forget what they’ve learned. More recent research indicates that an efficient time to practice knowledge retrieval is right before forgetting it. Duolingo applies this learning science finding using big data analytics to predict when a learner is about to forget a word. Burr Settles co-developed the trainable spaced repetition model that uses machine learning and data from millions of learners to make personal predictions about the best time for each learner to do retrieval practice for each word in their new vocabulary. </a:t>
            </a:r>
          </a:p>
          <a:p>
            <a:pPr marL="0" lvl="0" indent="0" algn="l" rtl="0">
              <a:lnSpc>
                <a:spcPct val="115000"/>
              </a:lnSpc>
              <a:spcBef>
                <a:spcPts val="0"/>
              </a:spcBef>
              <a:spcAft>
                <a:spcPts val="0"/>
              </a:spcAft>
              <a:buClr>
                <a:schemeClr val="dk1"/>
              </a:buClr>
              <a:buSzPts val="1100"/>
              <a:buFont typeface="Arial"/>
              <a:buNone/>
            </a:pPr>
            <a:endParaRPr lang="en-US" dirty="0">
              <a:latin typeface="Arial"/>
              <a:ea typeface="Arial"/>
              <a:cs typeface="Arial"/>
              <a:sym typeface="Arial"/>
            </a:endParaRPr>
          </a:p>
          <a:p>
            <a:pPr marL="0" lvl="0" indent="0" algn="l" rtl="0">
              <a:spcBef>
                <a:spcPts val="0"/>
              </a:spcBef>
              <a:spcAft>
                <a:spcPts val="0"/>
              </a:spcAft>
              <a:buNone/>
            </a:pPr>
            <a:endParaRPr dirty="0"/>
          </a:p>
        </p:txBody>
      </p:sp>
      <p:sp>
        <p:nvSpPr>
          <p:cNvPr id="267" name="Google Shape;267;g12c1fdf382c_0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t>44</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175238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End/Q&amp;A</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Brief summary of key points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Where to find more information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Open Q&amp;A</a:t>
            </a:r>
          </a:p>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47</a:t>
            </a:fld>
            <a:endParaRPr lang="en-US"/>
          </a:p>
        </p:txBody>
      </p:sp>
    </p:spTree>
    <p:extLst>
      <p:ext uri="{BB962C8B-B14F-4D97-AF65-F5344CB8AC3E}">
        <p14:creationId xmlns:p14="http://schemas.microsoft.com/office/powerpoint/2010/main" val="35752834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See also ICICLE Online Community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For Learning Engineering Practitioners (Discord Server)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hlinkClick r:id="rId3"/>
              </a:rPr>
              <a:t>https://discord.gg/jhZpUfa4FR</a:t>
            </a:r>
            <a:endParaRPr kumimoji="0" lang="en-US" sz="18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4" name="Slide Number Placeholder 3"/>
          <p:cNvSpPr>
            <a:spLocks noGrp="1"/>
          </p:cNvSpPr>
          <p:nvPr>
            <p:ph type="sldNum" sz="quarter" idx="5"/>
          </p:nvPr>
        </p:nvSpPr>
        <p:spPr/>
        <p:txBody>
          <a:bodyPr/>
          <a:lstStyle/>
          <a:p>
            <a:fld id="{BCA39E71-BA16-424D-8853-27FA3614AC04}" type="slidenum">
              <a:rPr lang="en-US" smtClean="0"/>
              <a:t>48</a:t>
            </a:fld>
            <a:endParaRPr lang="en-US"/>
          </a:p>
        </p:txBody>
      </p:sp>
    </p:spTree>
    <p:extLst>
      <p:ext uri="{BB962C8B-B14F-4D97-AF65-F5344CB8AC3E}">
        <p14:creationId xmlns:p14="http://schemas.microsoft.com/office/powerpoint/2010/main" val="3477081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See also ICICLE Online Community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For Learning Engineering Practitioners (Discord Server)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hlinkClick r:id="rId3"/>
              </a:rPr>
              <a:t>https://discord.gg/jhZpUfa4FR</a:t>
            </a:r>
            <a:endParaRPr kumimoji="0" lang="en-US" sz="1800" b="0" i="0" u="none" strike="noStrike" kern="1200" cap="none" spc="0" normalizeH="0" baseline="0" noProof="0" dirty="0">
              <a:ln>
                <a:noFill/>
              </a:ln>
              <a:solidFill>
                <a:srgbClr val="000000"/>
              </a:solidFill>
              <a:effectLst/>
              <a:uLnTx/>
              <a:uFillTx/>
              <a:latin typeface="Tahoma"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charset="0"/>
              <a:ea typeface="+mn-ea"/>
              <a:cs typeface="+mn-cs"/>
            </a:endParaRPr>
          </a:p>
          <a:p>
            <a:r>
              <a:rPr kumimoji="1" lang="en-US" sz="1800" b="0" i="0" u="none" strike="noStrike" kern="1200" dirty="0">
                <a:solidFill>
                  <a:schemeClr val="tx1"/>
                </a:solidFill>
                <a:effectLst/>
                <a:latin typeface="Arial" charset="0"/>
                <a:ea typeface="+mn-ea"/>
                <a:cs typeface="+mn-cs"/>
              </a:rPr>
              <a:t>IEEE ICICLE is a volunteer professional organization committed to the development of Learning Engineering as a profession and as an academic discipline. It facilitates in-person and virtual conferences, special interest groups and market interest groups.</a:t>
            </a:r>
          </a:p>
          <a:p>
            <a:endParaRPr kumimoji="1" lang="en-US" sz="1800" b="0" i="0" u="none" strike="noStrike" kern="1200" dirty="0">
              <a:solidFill>
                <a:schemeClr val="tx1"/>
              </a:solidFill>
              <a:effectLst/>
              <a:latin typeface="Arial" charset="0"/>
              <a:ea typeface="+mn-ea"/>
              <a:cs typeface="+mn-cs"/>
            </a:endParaRPr>
          </a:p>
          <a:p>
            <a:r>
              <a:rPr kumimoji="1" lang="en-US" sz="1800" b="0" i="0" u="none" strike="noStrike" kern="1200" dirty="0">
                <a:solidFill>
                  <a:schemeClr val="tx1"/>
                </a:solidFill>
                <a:effectLst/>
                <a:latin typeface="Arial" charset="0"/>
                <a:ea typeface="+mn-ea"/>
                <a:cs typeface="+mn-cs"/>
              </a:rPr>
              <a:t>The ICICLE Online Community Discord Server is an asynchronous community facilitated by members of ICICLE hosting ongoing dialog, free professional learning resources, and support for learning engineering teams. It’s a community where practitioners can help practitioners learn about and advance the profession of learning engineering.</a:t>
            </a:r>
          </a:p>
          <a:p>
            <a:endParaRPr kumimoji="1" lang="en-US" sz="1800" b="0" i="0" u="none" strike="noStrike" kern="1200" dirty="0">
              <a:solidFill>
                <a:schemeClr val="tx1"/>
              </a:solidFill>
              <a:effectLst/>
              <a:latin typeface="Arial" charset="0"/>
              <a:ea typeface="+mn-ea"/>
              <a:cs typeface="+mn-cs"/>
            </a:endParaRPr>
          </a:p>
          <a:p>
            <a:r>
              <a:rPr kumimoji="1" lang="en-US" sz="1800" b="0" i="0" u="none" strike="noStrike" kern="1200" dirty="0">
                <a:solidFill>
                  <a:schemeClr val="tx1"/>
                </a:solidFill>
                <a:effectLst/>
                <a:latin typeface="Arial" charset="0"/>
                <a:ea typeface="+mn-ea"/>
                <a:cs typeface="+mn-cs"/>
              </a:rPr>
              <a:t>The Google group has specific focus on: First to attract top talent from technical fields to learning science and learning engineering.</a:t>
            </a:r>
          </a:p>
          <a:p>
            <a:r>
              <a:rPr kumimoji="1" lang="en-US" sz="1800" b="0" i="0" u="none" strike="noStrike" kern="1200" dirty="0">
                <a:solidFill>
                  <a:schemeClr val="tx1"/>
                </a:solidFill>
                <a:effectLst/>
                <a:latin typeface="Arial" charset="0"/>
                <a:ea typeface="+mn-ea"/>
                <a:cs typeface="+mn-cs"/>
              </a:rPr>
              <a:t>Second, the rise of large digital platforms creates the opportunity for researchers to conduct well-designed, large, rapid experiments, which remain rare in education research today. </a:t>
            </a:r>
          </a:p>
          <a:p>
            <a:pPr algn="l"/>
            <a:endParaRPr lang="en-US" sz="1800" dirty="0"/>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4" name="Slide Number Placeholder 3"/>
          <p:cNvSpPr>
            <a:spLocks noGrp="1"/>
          </p:cNvSpPr>
          <p:nvPr>
            <p:ph type="sldNum" sz="quarter" idx="5"/>
          </p:nvPr>
        </p:nvSpPr>
        <p:spPr/>
        <p:txBody>
          <a:bodyPr/>
          <a:lstStyle/>
          <a:p>
            <a:fld id="{BCA39E71-BA16-424D-8853-27FA3614AC04}" type="slidenum">
              <a:rPr lang="en-US" smtClean="0"/>
              <a:t>49</a:t>
            </a:fld>
            <a:endParaRPr lang="en-US"/>
          </a:p>
        </p:txBody>
      </p:sp>
    </p:spTree>
    <p:extLst>
      <p:ext uri="{BB962C8B-B14F-4D97-AF65-F5344CB8AC3E}">
        <p14:creationId xmlns:p14="http://schemas.microsoft.com/office/powerpoint/2010/main" val="2228909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Define the purpose, scope, and distinct characteristics of the learning engineering field.</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the benefits of learning engineering (over and above subordinate or related fields).</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Design a learning engineering team and process for a practical training/education goal.</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how to find additional learning engineering information for practical applications.</a:t>
            </a:r>
          </a:p>
          <a:p>
            <a:pPr marL="342900" marR="0" lvl="0" indent="-342900">
              <a:lnSpc>
                <a:spcPct val="107000"/>
              </a:lnSpc>
              <a:spcBef>
                <a:spcPts val="0"/>
              </a:spcBef>
              <a:spcAft>
                <a:spcPts val="800"/>
              </a:spcAft>
              <a:buFont typeface="+mj-lt"/>
              <a:buAutoNum type="arabicPeriod"/>
            </a:pPr>
            <a:r>
              <a:rPr lang="en-US" sz="1800" b="1" dirty="0">
                <a:effectLst/>
                <a:latin typeface="Calibri" panose="020F0502020204030204" pitchFamily="34" charset="0"/>
                <a:cs typeface="Times New Roman" panose="02020603050405020304" pitchFamily="18" charset="0"/>
              </a:rPr>
              <a:t>MORE: </a:t>
            </a:r>
            <a:r>
              <a:rPr lang="en-US" sz="1800" dirty="0">
                <a:effectLst/>
                <a:latin typeface="Calibri" panose="020F0502020204030204" pitchFamily="34" charset="0"/>
                <a:cs typeface="Times New Roman" panose="02020603050405020304" pitchFamily="18" charset="0"/>
              </a:rPr>
              <a:t>Look smart in front of your boss and colleagues, when you know how to explain how all of the pieces of pedagogy, cognition, technology, data, and organizational design fit together. You’ll be one of the first to know about this hot new emerging discipline! </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2542857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948280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c1fdf38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c1fdf382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Learning Engineering Toolkit we have a learning analytics process model. It’s a kind of recipe for doing common kinds of learning analytics. The process starts with identifying what question we want the data to answer?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we ask, “do we have the data to answer the question?” If not, we need to develop instrumentation to collect the data. If we think we have the data.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Next we need to translate the operational question into a data question.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operational question is which learners need intervention. The data question might be “How do we predict the probability that an intervention will benefit a person’s learning?” Another data question is, once we have predictions where do we draw the line on giving the intervention? 50%, 60% 80% chance of benefit? Are there resource constraints that need to be factored into that cut-off? Here’s were engineering principles are needed. The decision is not theoretical. There are resource constraints that must be considered. [click]</a:t>
            </a:r>
          </a:p>
          <a:p>
            <a:pPr marL="0" lvl="0" indent="0" algn="l" rtl="0">
              <a:spcBef>
                <a:spcPts val="0"/>
              </a:spcBef>
              <a:spcAft>
                <a:spcPts val="0"/>
              </a:spcAft>
              <a:buNone/>
            </a:pPr>
            <a:endParaRPr dirty="0"/>
          </a:p>
        </p:txBody>
      </p:sp>
      <p:sp>
        <p:nvSpPr>
          <p:cNvPr id="162" name="Google Shape;162;g12c1fdf382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t>53</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c1fdf38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c1fdf382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Learning Engineering Toolkit we have a learning analytics process model. It’s a kind of recipe for doing common kinds of learning analytics. The process starts with identifying what question we want the data to answer?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we ask, “do we have the data to answer the question?” If not, we need to develop instrumentation to collect the data. If we think we have the data.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Next we need to translate the operational question into a data question.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operational question is which learners need intervention. The data question might be “How do we predict the probability that an intervention will benefit a person’s learning?” Another data question is, once we have predictions where do we draw the line on giving the intervention? 50%, 60% 80% chance of benefit? Are there resource constraints that need to be factored into that cut-off? Here’s were engineering principles are needed. The decision is not theoretical. There are resource constraints that must be considered. [click]</a:t>
            </a:r>
          </a:p>
          <a:p>
            <a:pPr marL="0" lvl="0" indent="0" algn="l" rtl="0">
              <a:spcBef>
                <a:spcPts val="0"/>
              </a:spcBef>
              <a:spcAft>
                <a:spcPts val="0"/>
              </a:spcAft>
              <a:buNone/>
            </a:pPr>
            <a:endParaRPr dirty="0"/>
          </a:p>
        </p:txBody>
      </p:sp>
      <p:sp>
        <p:nvSpPr>
          <p:cNvPr id="162" name="Google Shape;162;g12c1fdf382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t>54</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0283425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2c1fdf382c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2c1fdf382c_0_1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Once we have data questions, we can determine what type of analysis is needed.  In our example, we might want to choose an analysis method to predict the probability that a learner will benefit from the intervention (the output is a single number). Or we can use that probability with a classification method that’s sets thresholds and determines which learners should get the intervention and which should not.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each type of data question there are applicable models and methods.</a:t>
            </a:r>
            <a:endParaRPr dirty="0"/>
          </a:p>
        </p:txBody>
      </p:sp>
      <p:sp>
        <p:nvSpPr>
          <p:cNvPr id="345" name="Google Shape;345;g12c1fdf382c_0_1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Tx/>
                <a:buSzTx/>
                <a:buFontTx/>
                <a:buNone/>
                <a:tabLst/>
                <a:defRPr/>
              </a:pPr>
              <a:t>55</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latin typeface="Calibri" panose="020F0502020204030204" pitchFamily="34" charset="0"/>
              </a:rPr>
              <a:t>+ </a:t>
            </a:r>
            <a:r>
              <a:rPr lang="en-US" sz="1800" dirty="0"/>
              <a:t>Here is a list of some field that provide tools for human-centered design</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91273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vs. Engineering…</a:t>
            </a:r>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2456709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latin typeface="Calibri" panose="020F0502020204030204" pitchFamily="34" charset="0"/>
              </a:rPr>
              <a:t>+ </a:t>
            </a:r>
            <a:r>
              <a:rPr lang="en-US" sz="1800" dirty="0"/>
              <a:t>Here is a list of some field that provide tools for human-centered design</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5803203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latin typeface="Calibri" panose="020F0502020204030204" pitchFamily="34" charset="0"/>
              </a:rPr>
              <a:t>+ </a:t>
            </a:r>
            <a:r>
              <a:rPr lang="en-US" sz="1800" dirty="0"/>
              <a:t>Here is a list of some field that provide tools for human-centered design</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3316278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qual and quant research methods</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9348363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Design cards are cards that each depict a single concept via text or imagery. Design cards can be used in various ways to guide collaborative idea generation and critique, </a:t>
            </a:r>
            <a:r>
              <a:rPr lang="en-US" sz="1800" b="0" i="0" u="none" strike="noStrike" baseline="0" dirty="0">
                <a:latin typeface="Times New Roman" panose="02020603050405020304" pitchFamily="18" charset="0"/>
              </a:rPr>
              <a:t>prompt the team to consider the wider spectrum of key issues, or help participants </a:t>
            </a:r>
            <a:r>
              <a:rPr lang="en-US" sz="1800" b="0" i="0" u="none" strike="noStrike" baseline="0" dirty="0">
                <a:latin typeface="Calibri" panose="020F0502020204030204" pitchFamily="34" charset="0"/>
              </a:rPr>
              <a:t>sequence or prioritize concepts, such as for modeling of workflows or processes. And the value of design cards doesn’t end with the initial design phase. For instance, they can be used as cues to help stakeholders critique aspects of a design in support of development iterations. Using a set of learning sciences concept cards might help end users respond to various questions about the prototype design, such as “How well did we do in addressing this aspect of learning?”</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A set of cards typically covers a comprehensive topic, but beyond that, there’s much variation. A set may reference more generalizable concepts (such as instructional tactics) using text, or it might include personalized images created for a specific context. For these cards, by using the cards during participatory design workshops, stakeholders were better able to conceptualize the wider system, engage in detailed discussions about the health care workflow, and share stories from their own experiences.</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The graphics above show a real-world example of using design cards to create the Medic Mobile training app for rural medial providers. </a:t>
            </a:r>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770344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3917320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latin typeface="Calibri" panose="020F0502020204030204" pitchFamily="34" charset="0"/>
                <a:cs typeface="Calibri" panose="020F0502020204030204" pitchFamily="34" charset="0"/>
              </a:rPr>
              <a:t>Include a name, photo or sketch, and possible behaviors, goals, interests, and frustrations—all as learned through data collection.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A </a:t>
            </a:r>
            <a:r>
              <a:rPr lang="en-US" sz="1800" b="1" i="0" u="none" strike="noStrike" baseline="0" dirty="0">
                <a:latin typeface="Times New Roman" panose="02020603050405020304" pitchFamily="18" charset="0"/>
              </a:rPr>
              <a:t>persona </a:t>
            </a:r>
            <a:r>
              <a:rPr lang="en-US" sz="1800" b="0" i="0" u="none" strike="noStrike" baseline="0" dirty="0">
                <a:latin typeface="Calibri" panose="020F0502020204030204" pitchFamily="34" charset="0"/>
              </a:rPr>
              <a:t>is a description of a subgroup of people who will interact with one’s designs or some representative of that subgroup. In other words, a persona is a description of a fictitious user or learner. One persona is created for each of the major subgroups of potential users who will interact with the design being created. When designing for learners and learning, this means creating one to represent each of the major variations across members of the targeted learner population.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The set of personas is used during design to decide which of several options will work better and to guide adaption so that those options work more broadly. Personas are used during critique, to predict how broadly a design will work, and they’re used during testing to identify those subpopulations with whom a design should be tested.</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Personas are developed using data that are collected before design begins, during the investigative empathy stage. Personas may be the most important resources created for guiding design: The best designs take personas into account during ideation, critiquing and idea refinement, and development of test procedures.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Included in each persona is a name, photo or sketch, and possible behaviors, goals, interests, and frustrations—all as learned through data collection. The design justice approach emphasizes that personas should be created based on the lived experiences of end users (learners in our case) and other stakeholders and not just on</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0838519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latin typeface="Calibri" panose="020F0502020204030204" pitchFamily="34" charset="0"/>
              </a:rPr>
              <a:t>Don’t just create caricatures of “perfect” or one dimensional learners.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latin typeface="Calibri" panose="020F0502020204030204" pitchFamily="34" charset="0"/>
            </a:endParaRP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Who are my learners, and what will they learn?</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What are my learners’ different interests related to what they’ll learn?</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Why would these learners want to learn the targeted skills and content?</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Given that, how might they become engaged in learning?</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What prior knowledge and experiences do they bring with them?</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What range of abilities do different learners possess?</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When and where will they learn?</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How do they engage in this environment?</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How do they see themselves in this environment? How do they identify?</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How might we design learning activities that connect to varying identities?</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How might we ensure learners’ equitable access and empowerment?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486714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latin typeface="Calibri" panose="020F0502020204030204" pitchFamily="34" charset="0"/>
              </a:rPr>
              <a:t>Don’t just create caricatures of “perfect” or one dimensional learners.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latin typeface="Calibri" panose="020F0502020204030204" pitchFamily="34" charset="0"/>
            </a:endParaRP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Who are my learners, and what will they learn?</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What are my learners’ different interests related to what they’ll learn?</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Why would these learners want to learn the targeted skills and content?</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Given that, how might they become engaged in learning?</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What prior knowledge and experiences do they bring with them?</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What range of abilities do different learners possess?</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When and where will they learn?</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How do they engage in this environment?</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How do they see themselves in this environment? How do they identify?</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How might we design learning activities that connect to varying identities?</a:t>
            </a:r>
          </a:p>
          <a:p>
            <a:pPr marL="511175" indent="-285750">
              <a:lnSpc>
                <a:spcPct val="114000"/>
              </a:lnSpc>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How might we ensure learners’ equitable access and empowerment?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4191039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great resources from the human-centered design fields to help with this.</a:t>
            </a:r>
          </a:p>
          <a:p>
            <a:endParaRPr lang="en-US" dirty="0"/>
          </a:p>
          <a:p>
            <a:r>
              <a:rPr lang="en-US" dirty="0"/>
              <a:t>+ Many free resources and ideas from </a:t>
            </a:r>
            <a:r>
              <a:rPr lang="en-US" dirty="0" err="1"/>
              <a:t>Ideo</a:t>
            </a:r>
            <a:r>
              <a:rPr lang="en-US" dirty="0"/>
              <a:t>.</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39498956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3225622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1928, Alexander Fleming discovered penicillin. However, the Nobel Prize–winning scientist and his colleagues never developed the ability to produce the drug at scale. By June 1942, US labs had only enough penicillin available to treat about ten patients. The urgency of lives being lost in the war meant that production of penicillin needed to move out of the laboratory and into mass-production. This was no longer just a scientific endeavor; it required engineering. The goals of science and engineering are different. The goal of science is to discover the truth about the world as it is. The goal of engineering is to create scalable solutions to problems using science as one tool in that endeavor.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31445D"/>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31445D"/>
                </a:solidFill>
                <a:effectLst/>
                <a:latin typeface="Calibri" panose="020F0502020204030204" pitchFamily="34" charset="0"/>
                <a:cs typeface="Times New Roman" panose="02020603050405020304" pitchFamily="18" charset="0"/>
              </a:rPr>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1445D"/>
                </a:solidFill>
                <a:effectLst/>
                <a:latin typeface="Calibri" panose="020F0502020204030204" pitchFamily="34" charset="0"/>
              </a:rPr>
              <a:t>Engineering photo (“at scale”) from </a:t>
            </a:r>
            <a:r>
              <a:rPr lang="en-US" b="0" i="0" dirty="0">
                <a:solidFill>
                  <a:srgbClr val="202122"/>
                </a:solidFill>
                <a:effectLst/>
                <a:latin typeface="Arial" panose="020B0604020202020204" pitchFamily="34" charset="0"/>
              </a:rPr>
              <a:t>Imperial War Museum on the </a:t>
            </a:r>
            <a:r>
              <a:rPr lang="en-US" b="0" i="0" u="none" strike="noStrike" dirty="0">
                <a:solidFill>
                  <a:srgbClr val="3366BB"/>
                </a:solidFill>
                <a:effectLst/>
                <a:latin typeface="Arial" panose="020B0604020202020204" pitchFamily="34" charset="0"/>
                <a:hlinkClick r:id="rId3"/>
              </a:rPr>
              <a:t>IWM Non Commercial </a:t>
            </a:r>
            <a:r>
              <a:rPr lang="en-US" b="0" i="0" u="none" strike="noStrike" dirty="0" err="1">
                <a:solidFill>
                  <a:srgbClr val="3366BB"/>
                </a:solidFill>
                <a:effectLst/>
                <a:latin typeface="Arial" panose="020B0604020202020204" pitchFamily="34" charset="0"/>
                <a:hlinkClick r:id="rId3"/>
              </a:rPr>
              <a:t>Licence</a:t>
            </a:r>
            <a:r>
              <a:rPr lang="en-US" b="0" i="0" dirty="0">
                <a:solidFill>
                  <a:srgbClr val="202122"/>
                </a:solidFill>
                <a:effectLst/>
                <a:latin typeface="Arial" panose="020B0604020202020204" pitchFamily="34" charset="0"/>
              </a:rPr>
              <a:t>. </a:t>
            </a:r>
          </a:p>
          <a:p>
            <a:r>
              <a:rPr lang="en-US" dirty="0"/>
              <a:t>Equipment used for making early forms of penicillin photo from </a:t>
            </a:r>
            <a:r>
              <a:rPr lang="en-US" b="0" i="0" u="none" strike="noStrike" dirty="0" err="1">
                <a:solidFill>
                  <a:srgbClr val="3366BB"/>
                </a:solidFill>
                <a:effectLst/>
                <a:latin typeface="Arial" panose="020B0604020202020204" pitchFamily="34" charset="0"/>
                <a:hlinkClick r:id="rId4"/>
              </a:rPr>
              <a:t>Wellcome</a:t>
            </a:r>
            <a:r>
              <a:rPr lang="en-US" b="0" i="0" u="none" strike="noStrike" dirty="0">
                <a:solidFill>
                  <a:srgbClr val="3366BB"/>
                </a:solidFill>
                <a:effectLst/>
                <a:latin typeface="Arial" panose="020B0604020202020204" pitchFamily="34" charset="0"/>
                <a:hlinkClick r:id="rId4"/>
              </a:rPr>
              <a:t> Images</a:t>
            </a:r>
            <a:r>
              <a:rPr lang="en-US" b="0" i="0" u="none" strike="noStrike" dirty="0">
                <a:solidFill>
                  <a:srgbClr val="3366BB"/>
                </a:solidFill>
                <a:effectLst/>
                <a:latin typeface="Arial" panose="020B0604020202020204" pitchFamily="34" charset="0"/>
              </a:rPr>
              <a:t>. </a:t>
            </a:r>
            <a:r>
              <a:rPr lang="en-US" b="0" i="0" u="none" strike="noStrike" dirty="0">
                <a:solidFill>
                  <a:srgbClr val="202122"/>
                </a:solidFill>
                <a:effectLst/>
                <a:latin typeface="Arial" panose="020B0604020202020204" pitchFamily="34" charset="0"/>
              </a:rPr>
              <a:t>Creative commons.</a:t>
            </a:r>
            <a:endParaRPr lang="en-US" dirty="0"/>
          </a:p>
          <a:p>
            <a:pPr algn="l" fontAlgn="base"/>
            <a:endParaRPr lang="en-US" b="1" i="0" dirty="0">
              <a:solidFill>
                <a:srgbClr val="31445D"/>
              </a:solidFill>
              <a:effectLst/>
              <a:latin typeface="Calibri" panose="020F0502020204030204" pitchFamily="34" charset="0"/>
            </a:endParaRPr>
          </a:p>
          <a:p>
            <a:pPr algn="l" fontAlgn="base"/>
            <a:r>
              <a:rPr lang="en-US" b="1" i="0" dirty="0">
                <a:solidFill>
                  <a:srgbClr val="31445D"/>
                </a:solidFill>
                <a:effectLst/>
                <a:latin typeface="Calibri" panose="020F0502020204030204" pitchFamily="34" charset="0"/>
              </a:rPr>
              <a:t>Penicillin Discovered</a:t>
            </a:r>
          </a:p>
          <a:p>
            <a:pPr algn="l" fontAlgn="base"/>
            <a:r>
              <a:rPr lang="en-US" b="0" i="0" dirty="0">
                <a:solidFill>
                  <a:srgbClr val="31445D"/>
                </a:solidFill>
                <a:effectLst/>
                <a:latin typeface="Calibri" panose="020F0502020204030204" pitchFamily="34" charset="0"/>
              </a:rPr>
              <a:t>“In the war, penicillin proved its mettle. Throughout history, the major killer in wars had been infection rather than battle injuries. In World War I, the death rate from bacterial pneumonia was 18 percent; in World War II, it fell, to less than 1 percent. From January to May in 1942, 400 million units of pure penicillin were manufactured. By the end of the war, American pharmaceutical companies were producing 650 billion units a month. …as we celebrate Alexander Fleming’s great accomplishment, we will recall that penicillin also required the midwifery of Florey, Chain and Heatley, as well as an army of laboratory workers.” (PBS, 2013, https://www.pbs.org/newshour/health/the-real-story-behind-the-worlds-first-antibiotic)</a:t>
            </a:r>
          </a:p>
          <a:p>
            <a:endParaRPr lang="en-US" dirty="0"/>
          </a:p>
          <a:p>
            <a:r>
              <a:rPr lang="en-US" b="1" dirty="0"/>
              <a:t>First Factory Opened</a:t>
            </a:r>
          </a:p>
          <a:p>
            <a:r>
              <a:rPr lang="en-US" dirty="0"/>
              <a:t>“</a:t>
            </a:r>
            <a:r>
              <a:rPr lang="en-US" b="0" i="0" dirty="0">
                <a:solidFill>
                  <a:srgbClr val="333333"/>
                </a:solidFill>
                <a:effectLst/>
                <a:latin typeface="Open Sans" panose="020B0606030504020204" pitchFamily="34" charset="0"/>
              </a:rPr>
              <a:t>In September 1943 it [Pfizer] purchased the old Rubel Ice Plant on Marcy Avenue in Brooklyn, a nearby building that had the refrigeration equipment required, rebuilding it into the world’s first large-scale penicillin factory. On March 1, 1944 Pfizer’s penicillin plant opened.” (https://www.acs.org/content/acs/en/education/whatischemistry/landmarks/penicillin.html#:~:text=In%20September%201943%20it%20purchased,1944%20Pfizer's%20penicillin%20plant%20opened.)</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575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Prototype early and often. Make bad, quick, paper-based prototypes first and then mature from there. Don’t wait until you have a “perfect” mockup to share it with stakeholders for feedback.</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8754375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5988486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there’s the traditional way of doing testing… this is good and necessary.</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329454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 New Roman" panose="02020603050405020304" pitchFamily="18" charset="0"/>
              </a:rPr>
              <a:t>Make sure to also include UI/</a:t>
            </a:r>
            <a:r>
              <a:rPr lang="en-US" sz="1800" b="0" i="0" u="none" strike="noStrike" baseline="0" dirty="0" err="1">
                <a:latin typeface="Times New Roman" panose="02020603050405020304" pitchFamily="18" charset="0"/>
              </a:rPr>
              <a:t>UX</a:t>
            </a:r>
            <a:r>
              <a:rPr lang="en-US" sz="1800" b="0" i="0" u="none" strike="noStrike" baseline="0" dirty="0">
                <a:latin typeface="Times New Roman" panose="02020603050405020304" pitchFamily="18" charset="0"/>
              </a:rPr>
              <a:t> testing. Usability testing </a:t>
            </a:r>
            <a:r>
              <a:rPr lang="en-US" sz="1800" b="0" i="0" u="none" strike="noStrike" baseline="0" dirty="0">
                <a:latin typeface="Calibri" panose="020F0502020204030204" pitchFamily="34" charset="0"/>
              </a:rPr>
              <a:t>is one particular kind of end-user testing. It involves testing a product with representative end users to examine its human-system interface in order to identify problems in the design of the solution, uncover opportunities to improve or add features, and learn about the target population’s behavior and preferences. Remember that witty advice from Jakob Nielsen: While it’s smart to be lightweight and efficient with human-centered design and testing</a:t>
            </a:r>
          </a:p>
          <a:p>
            <a:pPr algn="l"/>
            <a:r>
              <a:rPr lang="en-US" sz="1800" b="0" i="0" u="none" strike="noStrike" baseline="0" dirty="0">
                <a:latin typeface="Calibri" panose="020F0502020204030204" pitchFamily="34" charset="0"/>
              </a:rPr>
              <a:t>activities, </a:t>
            </a:r>
            <a:r>
              <a:rPr lang="en-US" sz="1800" b="0" i="1" u="none" strike="noStrike" baseline="0" dirty="0">
                <a:latin typeface="Times New Roman" panose="02020603050405020304" pitchFamily="18" charset="0"/>
              </a:rPr>
              <a:t>zero </a:t>
            </a:r>
            <a:r>
              <a:rPr lang="en-US" sz="1800" b="0" i="0" u="none" strike="noStrike" baseline="0" dirty="0">
                <a:latin typeface="Calibri" panose="020F0502020204030204" pitchFamily="34" charset="0"/>
              </a:rPr>
              <a:t>activities gives </a:t>
            </a:r>
            <a:r>
              <a:rPr lang="en-US" sz="1800" b="0" i="1" u="none" strike="noStrike" baseline="0" dirty="0">
                <a:latin typeface="Times New Roman" panose="02020603050405020304" pitchFamily="18" charset="0"/>
              </a:rPr>
              <a:t>zero </a:t>
            </a:r>
            <a:r>
              <a:rPr lang="en-US" sz="1800" b="0" i="0" u="none" strike="noStrike" baseline="0" dirty="0">
                <a:latin typeface="Calibri" panose="020F0502020204030204" pitchFamily="34" charset="0"/>
              </a:rPr>
              <a:t>results.</a:t>
            </a:r>
          </a:p>
          <a:p>
            <a:pPr algn="l"/>
            <a:endParaRPr lang="en-US" sz="1800" b="0" i="0" u="none" strike="noStrike" baseline="0" dirty="0">
              <a:latin typeface="Calibri" panose="020F0502020204030204" pitchFamily="34" charset="0"/>
            </a:endParaRPr>
          </a:p>
          <a:p>
            <a:pPr algn="l"/>
            <a:r>
              <a:rPr lang="en-US" dirty="0"/>
              <a:t>https://www.nngroup.com/articles/why-you-only-need-to-test-with-5-users/</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33780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Finally, make sure to stay focused on the outcome, not the process. Sometimes the solution for LE isn’t better pedagogy or smarter adaptive tutoring technology… sometimes you just need a donkey. </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0014918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r>
              <a:rPr lang="en-US" sz="1200" dirty="0">
                <a:solidFill>
                  <a:srgbClr val="FFFFFF"/>
                </a:solidFill>
                <a:latin typeface="Tahoma"/>
              </a:rPr>
              <a:t>Krathwohl et al.’s Affective </a:t>
            </a:r>
            <a:r>
              <a:rPr lang="en-US" sz="1200" dirty="0">
                <a:solidFill>
                  <a:srgbClr val="FFFFFF"/>
                </a:solidFill>
              </a:rPr>
              <a:t>Taxonomy</a:t>
            </a:r>
          </a:p>
          <a:p>
            <a:pPr marL="0" marR="0" lvl="0" indent="0" algn="l" defTabSz="914400" rtl="0" eaLnBrk="0" fontAlgn="base" latinLnBrk="0" hangingPunct="0">
              <a:lnSpc>
                <a:spcPct val="150000"/>
              </a:lnSpc>
              <a:spcBef>
                <a:spcPct val="30000"/>
              </a:spcBef>
              <a:spcAft>
                <a:spcPct val="0"/>
              </a:spcAft>
              <a:buClrTx/>
              <a:buSzTx/>
              <a:buFontTx/>
              <a:buNone/>
              <a:tabLst/>
              <a:defRPr/>
            </a:pPr>
            <a:r>
              <a:rPr lang="en-US" sz="1200" dirty="0">
                <a:solidFill>
                  <a:srgbClr val="FFFFFF"/>
                </a:solidFill>
                <a:latin typeface="Tahoma"/>
              </a:rPr>
              <a:t>Simpson’s Psychomotor Taxonomy</a:t>
            </a:r>
          </a:p>
          <a:p>
            <a:pPr algn="l">
              <a:lnSpc>
                <a:spcPct val="150000"/>
              </a:lnSpc>
            </a:pPr>
            <a:endParaRPr lang="en-US" sz="1200" dirty="0">
              <a:solidFill>
                <a:srgbClr val="FFFFFF"/>
              </a:solidFill>
            </a:endParaRP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40788324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Detector Plug-in Types: One or more algorithms that interpret observed sensor data to predict, classify, infer relationships, or make other extrapolations. Example plug-in algorithms:</a:t>
            </a:r>
          </a:p>
          <a:p>
            <a:r>
              <a:rPr lang="en-US" dirty="0"/>
              <a:t> • Latent knowledge inference</a:t>
            </a:r>
          </a:p>
          <a:p>
            <a:r>
              <a:rPr lang="en-US" dirty="0"/>
              <a:t> • Misconception missed step inference</a:t>
            </a:r>
          </a:p>
          <a:p>
            <a:r>
              <a:rPr lang="en-US" dirty="0"/>
              <a:t> • Forgetting curve</a:t>
            </a:r>
          </a:p>
          <a:p>
            <a:r>
              <a:rPr lang="en-US" dirty="0"/>
              <a:t> • Latent behavior inference</a:t>
            </a:r>
          </a:p>
          <a:p>
            <a:r>
              <a:rPr lang="en-US" dirty="0"/>
              <a:t> • Metacognitive nudge impact predictor</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Standards for instrumentation are used to collect data used by adaptive systems that adjust learning experiences in near-real time. [click] These systems use artificial intelligence to infer if a learner knows or can do something, how well, and what kinds of experiences might best help the learner develop a particular competence.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77</a:t>
            </a:fld>
            <a:endParaRPr lang="en-US" dirty="0"/>
          </a:p>
        </p:txBody>
      </p:sp>
    </p:spTree>
    <p:extLst>
      <p:ext uri="{BB962C8B-B14F-4D97-AF65-F5344CB8AC3E}">
        <p14:creationId xmlns:p14="http://schemas.microsoft.com/office/powerpoint/2010/main" val="243094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The goals of science and engineering are different. The goal of science is to discover the truth about the world as it is. The goal of engineering is to create scalable solutions to problems using science as one tool in that endeavor.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342900" marR="3829050" lvl="0" indent="-342900" algn="just">
              <a:lnSpc>
                <a:spcPct val="115000"/>
              </a:lnSpc>
              <a:spcBef>
                <a:spcPts val="0"/>
              </a:spcBef>
              <a:spcAft>
                <a:spcPts val="1200"/>
              </a:spcAft>
              <a:buFont typeface="Wingdings" panose="05000000000000000000"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Explain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what Learning Engineering is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3829050" lvl="0" indent="-342900" algn="just">
              <a:lnSpc>
                <a:spcPct val="115000"/>
              </a:lnSpc>
              <a:spcBef>
                <a:spcPts val="0"/>
              </a:spcBef>
              <a:spcAft>
                <a:spcPts val="1200"/>
              </a:spcAft>
              <a:buFont typeface="Wingdings" panose="05000000000000000000"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Compare and contrast it to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related disciplines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3829050" lvl="0" indent="-342900" algn="just">
              <a:lnSpc>
                <a:spcPct val="115000"/>
              </a:lnSpc>
              <a:spcBef>
                <a:spcPts val="0"/>
              </a:spcBef>
              <a:spcAft>
                <a:spcPts val="1200"/>
              </a:spcAft>
              <a:buFont typeface="Wingdings" panose="05000000000000000000"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Determine initial steps to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start a team project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3829050" lvl="0" indent="-342900" algn="just">
              <a:lnSpc>
                <a:spcPct val="115000"/>
              </a:lnSpc>
              <a:spcBef>
                <a:spcPts val="0"/>
              </a:spcBef>
              <a:spcAft>
                <a:spcPts val="1200"/>
              </a:spcAft>
              <a:buFont typeface="Wingdings" panose="05000000000000000000"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Know where to find other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resources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11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engineering is a </a:t>
            </a:r>
            <a:r>
              <a:rPr lang="en-US" u="sng" dirty="0"/>
              <a:t>process</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461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679150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766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72175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534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_Whit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90614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893288" y="6421106"/>
            <a:ext cx="715627" cy="340935"/>
          </a:xfrm>
          <a:prstGeom prst="rect">
            <a:avLst/>
          </a:prstGeom>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a:xfrm>
            <a:off x="2397039" y="0"/>
            <a:ext cx="7416800" cy="795130"/>
          </a:xfrm>
          <a:prstGeom prst="rect">
            <a:avLst/>
          </a:prstGeom>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a:prstGeom prst="rect">
            <a:avLst/>
          </a:prstGeo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79513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10893288" y="6421106"/>
            <a:ext cx="715627" cy="340935"/>
          </a:xfrm>
          <a:prstGeom prst="rect">
            <a:avLst/>
          </a:prstGeom>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a:prstGeom prst="rect">
            <a:avLst/>
          </a:prstGeo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a:prstGeom prst="rect">
            <a:avLst/>
          </a:prstGeo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a:prstGeom prst="rect">
            <a:avLst/>
          </a:prstGeo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a:prstGeom prst="rect">
            <a:avLst/>
          </a:prstGeo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36AF-D707-438C-8677-8FC3728EDB4B}"/>
              </a:ext>
            </a:extLst>
          </p:cNvPr>
          <p:cNvSpPr>
            <a:spLocks noGrp="1"/>
          </p:cNvSpPr>
          <p:nvPr>
            <p:ph type="dt" sz="half" idx="10"/>
          </p:nvPr>
        </p:nvSpPr>
        <p:spPr/>
        <p:txBody>
          <a:bodyPr/>
          <a:lstStyle/>
          <a:p>
            <a:fld id="{F2F6DE46-D1D0-40C9-911C-C8E81EBED6F1}" type="datetime1">
              <a:rPr lang="en-US" smtClean="0"/>
              <a:t>10/3/2022</a:t>
            </a:fld>
            <a:endParaRPr lang="en-US"/>
          </a:p>
        </p:txBody>
      </p:sp>
      <p:sp>
        <p:nvSpPr>
          <p:cNvPr id="3" name="Footer Placeholder 2">
            <a:extLst>
              <a:ext uri="{FF2B5EF4-FFF2-40B4-BE49-F238E27FC236}">
                <a16:creationId xmlns:a16="http://schemas.microsoft.com/office/drawing/2014/main" id="{70C7036E-D339-40B1-B6BC-EDBC82872A8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7498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sp>
        <p:nvSpPr>
          <p:cNvPr id="67" name="Google Shape;67;p26"/>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6"/>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6"/>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064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E70A9-43BE-4E32-9A5E-719E09934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A89931-9122-401C-808F-5C7243DB41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6D49F-48A0-45B9-9072-0C6418B9DD99}"/>
              </a:ext>
            </a:extLst>
          </p:cNvPr>
          <p:cNvSpPr>
            <a:spLocks noGrp="1"/>
          </p:cNvSpPr>
          <p:nvPr>
            <p:ph type="dt" sz="half" idx="10"/>
          </p:nvPr>
        </p:nvSpPr>
        <p:spPr/>
        <p:txBody>
          <a:bodyPr/>
          <a:lstStyle/>
          <a:p>
            <a:fld id="{84ECBD5D-19CC-4257-97D8-3D44EB192D98}" type="datetimeFigureOut">
              <a:rPr lang="en-US" smtClean="0"/>
              <a:t>10/3/2022</a:t>
            </a:fld>
            <a:endParaRPr lang="en-US"/>
          </a:p>
        </p:txBody>
      </p:sp>
      <p:sp>
        <p:nvSpPr>
          <p:cNvPr id="5" name="Footer Placeholder 4">
            <a:extLst>
              <a:ext uri="{FF2B5EF4-FFF2-40B4-BE49-F238E27FC236}">
                <a16:creationId xmlns:a16="http://schemas.microsoft.com/office/drawing/2014/main" id="{C8AB063D-4A41-432E-9C6C-DC74C0D8D3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D7E07-3862-4738-91DE-2E7B14EEB60E}"/>
              </a:ext>
            </a:extLst>
          </p:cNvPr>
          <p:cNvSpPr>
            <a:spLocks noGrp="1"/>
          </p:cNvSpPr>
          <p:nvPr>
            <p:ph type="sldNum" sz="quarter" idx="12"/>
          </p:nvPr>
        </p:nvSpPr>
        <p:spPr/>
        <p:txBody>
          <a:bodyPr/>
          <a:lstStyle/>
          <a:p>
            <a:fld id="{FB9B861D-52B1-4CF5-8A55-70FE6B107050}" type="slidenum">
              <a:rPr lang="en-US" smtClean="0"/>
              <a:t>‹#›</a:t>
            </a:fld>
            <a:endParaRPr lang="en-US"/>
          </a:p>
        </p:txBody>
      </p:sp>
    </p:spTree>
    <p:extLst>
      <p:ext uri="{BB962C8B-B14F-4D97-AF65-F5344CB8AC3E}">
        <p14:creationId xmlns:p14="http://schemas.microsoft.com/office/powerpoint/2010/main" val="843972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C63E-B393-40EF-A671-E4EBA7998F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A3FBA9-0C1C-4A79-A51C-D24CD7438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ED1D9-6901-45F2-9B69-F8DCD5266AE3}"/>
              </a:ext>
            </a:extLst>
          </p:cNvPr>
          <p:cNvSpPr>
            <a:spLocks noGrp="1"/>
          </p:cNvSpPr>
          <p:nvPr>
            <p:ph type="dt" sz="half" idx="10"/>
          </p:nvPr>
        </p:nvSpPr>
        <p:spPr/>
        <p:txBody>
          <a:bodyPr/>
          <a:lstStyle/>
          <a:p>
            <a:fld id="{84ECBD5D-19CC-4257-97D8-3D44EB192D98}" type="datetimeFigureOut">
              <a:rPr lang="en-US" smtClean="0"/>
              <a:t>10/3/2022</a:t>
            </a:fld>
            <a:endParaRPr lang="en-US"/>
          </a:p>
        </p:txBody>
      </p:sp>
      <p:sp>
        <p:nvSpPr>
          <p:cNvPr id="5" name="Footer Placeholder 4">
            <a:extLst>
              <a:ext uri="{FF2B5EF4-FFF2-40B4-BE49-F238E27FC236}">
                <a16:creationId xmlns:a16="http://schemas.microsoft.com/office/drawing/2014/main" id="{A01C0235-5CFB-4F41-BAAE-9B9D63979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27243-7429-4ACC-BFAA-D9BEDC716698}"/>
              </a:ext>
            </a:extLst>
          </p:cNvPr>
          <p:cNvSpPr>
            <a:spLocks noGrp="1"/>
          </p:cNvSpPr>
          <p:nvPr>
            <p:ph type="sldNum" sz="quarter" idx="12"/>
          </p:nvPr>
        </p:nvSpPr>
        <p:spPr/>
        <p:txBody>
          <a:bodyPr/>
          <a:lstStyle/>
          <a:p>
            <a:fld id="{FB9B861D-52B1-4CF5-8A55-70FE6B107050}" type="slidenum">
              <a:rPr lang="en-US" smtClean="0"/>
              <a:t>‹#›</a:t>
            </a:fld>
            <a:endParaRPr lang="en-US"/>
          </a:p>
        </p:txBody>
      </p:sp>
    </p:spTree>
    <p:extLst>
      <p:ext uri="{BB962C8B-B14F-4D97-AF65-F5344CB8AC3E}">
        <p14:creationId xmlns:p14="http://schemas.microsoft.com/office/powerpoint/2010/main" val="582177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260C-342B-49C8-9895-CC4C5EF57B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036B66-0056-48B8-B785-D6F08FEE51D7}"/>
              </a:ext>
            </a:extLst>
          </p:cNvPr>
          <p:cNvSpPr>
            <a:spLocks noGrp="1"/>
          </p:cNvSpPr>
          <p:nvPr>
            <p:ph type="dt" sz="half" idx="10"/>
          </p:nvPr>
        </p:nvSpPr>
        <p:spPr/>
        <p:txBody>
          <a:bodyPr/>
          <a:lstStyle/>
          <a:p>
            <a:fld id="{84ECBD5D-19CC-4257-97D8-3D44EB192D98}" type="datetimeFigureOut">
              <a:rPr lang="en-US" smtClean="0"/>
              <a:t>10/3/2022</a:t>
            </a:fld>
            <a:endParaRPr lang="en-US"/>
          </a:p>
        </p:txBody>
      </p:sp>
      <p:sp>
        <p:nvSpPr>
          <p:cNvPr id="4" name="Footer Placeholder 3">
            <a:extLst>
              <a:ext uri="{FF2B5EF4-FFF2-40B4-BE49-F238E27FC236}">
                <a16:creationId xmlns:a16="http://schemas.microsoft.com/office/drawing/2014/main" id="{5A57854E-0AD5-4656-953C-D43FF2AEE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40C3E8-C556-4EB5-BE67-C146C6683286}"/>
              </a:ext>
            </a:extLst>
          </p:cNvPr>
          <p:cNvSpPr>
            <a:spLocks noGrp="1"/>
          </p:cNvSpPr>
          <p:nvPr>
            <p:ph type="sldNum" sz="quarter" idx="12"/>
          </p:nvPr>
        </p:nvSpPr>
        <p:spPr/>
        <p:txBody>
          <a:bodyPr/>
          <a:lstStyle/>
          <a:p>
            <a:fld id="{FB9B861D-52B1-4CF5-8A55-70FE6B107050}" type="slidenum">
              <a:rPr lang="en-US" smtClean="0"/>
              <a:t>‹#›</a:t>
            </a:fld>
            <a:endParaRPr lang="en-US"/>
          </a:p>
        </p:txBody>
      </p:sp>
    </p:spTree>
    <p:extLst>
      <p:ext uri="{BB962C8B-B14F-4D97-AF65-F5344CB8AC3E}">
        <p14:creationId xmlns:p14="http://schemas.microsoft.com/office/powerpoint/2010/main" val="25883151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9" r:id="rId5"/>
    <p:sldLayoutId id="2147483700" r:id="rId6"/>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B262F2-C515-4B9D-B30A-36663D802E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556D1F-F6FD-405D-AD2A-E67616BBAB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E1BE1-51BB-422E-9535-B1618B6B28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CBD5D-19CC-4257-97D8-3D44EB192D98}" type="datetimeFigureOut">
              <a:rPr lang="en-US" smtClean="0"/>
              <a:t>10/3/2022</a:t>
            </a:fld>
            <a:endParaRPr lang="en-US"/>
          </a:p>
        </p:txBody>
      </p:sp>
      <p:sp>
        <p:nvSpPr>
          <p:cNvPr id="5" name="Footer Placeholder 4">
            <a:extLst>
              <a:ext uri="{FF2B5EF4-FFF2-40B4-BE49-F238E27FC236}">
                <a16:creationId xmlns:a16="http://schemas.microsoft.com/office/drawing/2014/main" id="{CF742A63-FB3E-45FE-A993-EBB68425AE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3AAC3A-885A-4C47-903A-42594DEDE1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B861D-52B1-4CF5-8A55-70FE6B107050}" type="slidenum">
              <a:rPr lang="en-US" smtClean="0"/>
              <a:t>‹#›</a:t>
            </a:fld>
            <a:endParaRPr lang="en-US"/>
          </a:p>
        </p:txBody>
      </p:sp>
    </p:spTree>
    <p:extLst>
      <p:ext uri="{BB962C8B-B14F-4D97-AF65-F5344CB8AC3E}">
        <p14:creationId xmlns:p14="http://schemas.microsoft.com/office/powerpoint/2010/main" val="37995383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microsoft.com/office/2007/relationships/hdphoto" Target="../media/hdphoto5.wdp"/><Relationship Id="rId12" Type="http://schemas.openxmlformats.org/officeDocument/2006/relationships/image" Target="../media/image23.svg"/><Relationship Id="rId2" Type="http://schemas.openxmlformats.org/officeDocument/2006/relationships/image" Target="../media/image18.png"/><Relationship Id="rId16" Type="http://schemas.microsoft.com/office/2007/relationships/hdphoto" Target="../media/hdphoto7.wdp"/><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1.png"/><Relationship Id="rId4" Type="http://schemas.microsoft.com/office/2007/relationships/hdphoto" Target="../media/hdphoto4.wdp"/><Relationship Id="rId9" Type="http://schemas.openxmlformats.org/officeDocument/2006/relationships/image" Target="../media/image20.sv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16.xml"/><Relationship Id="rId7"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36.svg"/><Relationship Id="rId5" Type="http://schemas.openxmlformats.org/officeDocument/2006/relationships/image" Target="../media/image26.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7.xml"/><Relationship Id="rId7" Type="http://schemas.microsoft.com/office/2007/relationships/hdphoto" Target="../media/hdphoto8.wdp"/><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image" Target="../media/image38.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2.png"/><Relationship Id="rId18" Type="http://schemas.openxmlformats.org/officeDocument/2006/relationships/image" Target="../media/image47.png"/><Relationship Id="rId26" Type="http://schemas.openxmlformats.org/officeDocument/2006/relationships/image" Target="../media/image51.png"/><Relationship Id="rId3" Type="http://schemas.openxmlformats.org/officeDocument/2006/relationships/image" Target="../media/image18.png"/><Relationship Id="rId21" Type="http://schemas.openxmlformats.org/officeDocument/2006/relationships/image" Target="../media/image20.svg"/><Relationship Id="rId7" Type="http://schemas.openxmlformats.org/officeDocument/2006/relationships/image" Target="../media/image15.png"/><Relationship Id="rId12" Type="http://schemas.microsoft.com/office/2007/relationships/hdphoto" Target="../media/hdphoto9.wdp"/><Relationship Id="rId17" Type="http://schemas.openxmlformats.org/officeDocument/2006/relationships/image" Target="../media/image46.png"/><Relationship Id="rId25" Type="http://schemas.microsoft.com/office/2007/relationships/hdphoto" Target="../media/hdphoto11.wdp"/><Relationship Id="rId2" Type="http://schemas.openxmlformats.org/officeDocument/2006/relationships/notesSlide" Target="../notesSlides/notesSlide18.xml"/><Relationship Id="rId16" Type="http://schemas.openxmlformats.org/officeDocument/2006/relationships/image" Target="../media/image45.png"/><Relationship Id="rId20" Type="http://schemas.openxmlformats.org/officeDocument/2006/relationships/image" Target="../media/image19.png"/><Relationship Id="rId1" Type="http://schemas.openxmlformats.org/officeDocument/2006/relationships/slideLayout" Target="../slideLayouts/slideLayout5.xml"/><Relationship Id="rId6" Type="http://schemas.microsoft.com/office/2007/relationships/hdphoto" Target="../media/hdphoto6.wdp"/><Relationship Id="rId11" Type="http://schemas.openxmlformats.org/officeDocument/2006/relationships/image" Target="../media/image43.png"/><Relationship Id="rId24" Type="http://schemas.openxmlformats.org/officeDocument/2006/relationships/image" Target="../media/image50.png"/><Relationship Id="rId5" Type="http://schemas.openxmlformats.org/officeDocument/2006/relationships/image" Target="../media/image24.png"/><Relationship Id="rId15" Type="http://schemas.openxmlformats.org/officeDocument/2006/relationships/image" Target="../media/image44.png"/><Relationship Id="rId23" Type="http://schemas.microsoft.com/office/2007/relationships/hdphoto" Target="../media/hdphoto10.wdp"/><Relationship Id="rId10" Type="http://schemas.microsoft.com/office/2007/relationships/hdphoto" Target="../media/hdphoto5.wdp"/><Relationship Id="rId19"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17.png"/><Relationship Id="rId14" Type="http://schemas.openxmlformats.org/officeDocument/2006/relationships/image" Target="../media/image23.svg"/><Relationship Id="rId22" Type="http://schemas.openxmlformats.org/officeDocument/2006/relationships/image" Target="../media/image49.png"/><Relationship Id="rId27"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5.png"/><Relationship Id="rId18" Type="http://schemas.openxmlformats.org/officeDocument/2006/relationships/image" Target="../media/image54.png"/><Relationship Id="rId3" Type="http://schemas.openxmlformats.org/officeDocument/2006/relationships/image" Target="../media/image52.png"/><Relationship Id="rId21" Type="http://schemas.microsoft.com/office/2007/relationships/hdphoto" Target="../media/hdphoto13.wdp"/><Relationship Id="rId7" Type="http://schemas.microsoft.com/office/2007/relationships/hdphoto" Target="../media/hdphoto6.wdp"/><Relationship Id="rId12" Type="http://schemas.openxmlformats.org/officeDocument/2006/relationships/image" Target="../media/image44.png"/><Relationship Id="rId17" Type="http://schemas.openxmlformats.org/officeDocument/2006/relationships/image" Target="../media/image20.svg"/><Relationship Id="rId2" Type="http://schemas.openxmlformats.org/officeDocument/2006/relationships/notesSlide" Target="../notesSlides/notesSlide19.xml"/><Relationship Id="rId16" Type="http://schemas.openxmlformats.org/officeDocument/2006/relationships/image" Target="../media/image19.png"/><Relationship Id="rId20"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3.svg"/><Relationship Id="rId24" Type="http://schemas.openxmlformats.org/officeDocument/2006/relationships/image" Target="../media/image59.png"/><Relationship Id="rId5" Type="http://schemas.openxmlformats.org/officeDocument/2006/relationships/image" Target="../media/image18.png"/><Relationship Id="rId15" Type="http://schemas.openxmlformats.org/officeDocument/2006/relationships/image" Target="../media/image48.png"/><Relationship Id="rId23" Type="http://schemas.openxmlformats.org/officeDocument/2006/relationships/image" Target="../media/image58.png"/><Relationship Id="rId10" Type="http://schemas.openxmlformats.org/officeDocument/2006/relationships/image" Target="../media/image22.png"/><Relationship Id="rId19" Type="http://schemas.openxmlformats.org/officeDocument/2006/relationships/image" Target="../media/image55.png"/><Relationship Id="rId4" Type="http://schemas.openxmlformats.org/officeDocument/2006/relationships/image" Target="../media/image53.svg"/><Relationship Id="rId9" Type="http://schemas.microsoft.com/office/2007/relationships/hdphoto" Target="../media/hdphoto9.wdp"/><Relationship Id="rId14" Type="http://schemas.openxmlformats.org/officeDocument/2006/relationships/image" Target="../media/image46.png"/><Relationship Id="rId22"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22.png"/><Relationship Id="rId12"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20.svg"/><Relationship Id="rId10" Type="http://schemas.microsoft.com/office/2007/relationships/hdphoto" Target="../media/hdphoto13.wdp"/><Relationship Id="rId4" Type="http://schemas.openxmlformats.org/officeDocument/2006/relationships/image" Target="../media/image19.png"/><Relationship Id="rId9" Type="http://schemas.openxmlformats.org/officeDocument/2006/relationships/image" Target="../media/image56.png"/><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26.xml"/><Relationship Id="rId16" Type="http://schemas.openxmlformats.org/officeDocument/2006/relationships/image" Target="../media/image81.svg"/><Relationship Id="rId1" Type="http://schemas.openxmlformats.org/officeDocument/2006/relationships/slideLayout" Target="../slideLayouts/slideLayout5.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svg"/></Relationships>
</file>

<file path=ppt/slides/_rels/slide28.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18" Type="http://schemas.microsoft.com/office/2007/relationships/hdphoto" Target="../media/hdphoto14.wdp"/><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notesSlide" Target="../notesSlides/notesSlide27.xml"/><Relationship Id="rId16" Type="http://schemas.openxmlformats.org/officeDocument/2006/relationships/image" Target="../media/image81.svg"/><Relationship Id="rId1" Type="http://schemas.openxmlformats.org/officeDocument/2006/relationships/slideLayout" Target="../slideLayouts/slideLayout5.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sv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18" Type="http://schemas.openxmlformats.org/officeDocument/2006/relationships/image" Target="../media/image101.svg"/><Relationship Id="rId26" Type="http://schemas.openxmlformats.org/officeDocument/2006/relationships/image" Target="../media/image109.svg"/><Relationship Id="rId3" Type="http://schemas.openxmlformats.org/officeDocument/2006/relationships/image" Target="../media/image86.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100.png"/><Relationship Id="rId25" Type="http://schemas.openxmlformats.org/officeDocument/2006/relationships/image" Target="../media/image108.png"/><Relationship Id="rId2" Type="http://schemas.openxmlformats.org/officeDocument/2006/relationships/notesSlide" Target="../notesSlides/notesSlide31.xml"/><Relationship Id="rId16" Type="http://schemas.openxmlformats.org/officeDocument/2006/relationships/image" Target="../media/image99.svg"/><Relationship Id="rId20" Type="http://schemas.openxmlformats.org/officeDocument/2006/relationships/image" Target="../media/image103.svg"/><Relationship Id="rId29" Type="http://schemas.openxmlformats.org/officeDocument/2006/relationships/image" Target="../media/image112.png"/><Relationship Id="rId1" Type="http://schemas.openxmlformats.org/officeDocument/2006/relationships/slideLayout" Target="../slideLayouts/slideLayout5.xml"/><Relationship Id="rId6" Type="http://schemas.openxmlformats.org/officeDocument/2006/relationships/image" Target="../media/image89.svg"/><Relationship Id="rId11" Type="http://schemas.openxmlformats.org/officeDocument/2006/relationships/image" Target="../media/image94.png"/><Relationship Id="rId24" Type="http://schemas.openxmlformats.org/officeDocument/2006/relationships/image" Target="../media/image107.svg"/><Relationship Id="rId32" Type="http://schemas.openxmlformats.org/officeDocument/2006/relationships/image" Target="../media/image115.sv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svg"/><Relationship Id="rId10" Type="http://schemas.openxmlformats.org/officeDocument/2006/relationships/image" Target="../media/image93.svg"/><Relationship Id="rId19" Type="http://schemas.openxmlformats.org/officeDocument/2006/relationships/image" Target="../media/image102.png"/><Relationship Id="rId31" Type="http://schemas.openxmlformats.org/officeDocument/2006/relationships/image" Target="../media/image114.pn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 Id="rId22" Type="http://schemas.openxmlformats.org/officeDocument/2006/relationships/image" Target="../media/image105.svg"/><Relationship Id="rId27" Type="http://schemas.openxmlformats.org/officeDocument/2006/relationships/image" Target="../media/image110.png"/><Relationship Id="rId30" Type="http://schemas.openxmlformats.org/officeDocument/2006/relationships/image" Target="../media/image113.svg"/></Relationships>
</file>

<file path=ppt/slides/_rels/slide34.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116.png"/><Relationship Id="rId18" Type="http://schemas.openxmlformats.org/officeDocument/2006/relationships/image" Target="../media/image121.svg"/><Relationship Id="rId26" Type="http://schemas.openxmlformats.org/officeDocument/2006/relationships/image" Target="../media/image129.svg"/><Relationship Id="rId3" Type="http://schemas.openxmlformats.org/officeDocument/2006/relationships/image" Target="../media/image86.png"/><Relationship Id="rId21" Type="http://schemas.openxmlformats.org/officeDocument/2006/relationships/image" Target="../media/image124.png"/><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120.png"/><Relationship Id="rId25" Type="http://schemas.openxmlformats.org/officeDocument/2006/relationships/image" Target="../media/image128.png"/><Relationship Id="rId2" Type="http://schemas.openxmlformats.org/officeDocument/2006/relationships/notesSlide" Target="../notesSlides/notesSlide32.xml"/><Relationship Id="rId16" Type="http://schemas.openxmlformats.org/officeDocument/2006/relationships/image" Target="../media/image119.svg"/><Relationship Id="rId20" Type="http://schemas.openxmlformats.org/officeDocument/2006/relationships/image" Target="../media/image123.svg"/><Relationship Id="rId29" Type="http://schemas.openxmlformats.org/officeDocument/2006/relationships/image" Target="../media/image132.png"/><Relationship Id="rId1" Type="http://schemas.openxmlformats.org/officeDocument/2006/relationships/slideLayout" Target="../slideLayouts/slideLayout5.xml"/><Relationship Id="rId6" Type="http://schemas.openxmlformats.org/officeDocument/2006/relationships/image" Target="../media/image89.svg"/><Relationship Id="rId11" Type="http://schemas.openxmlformats.org/officeDocument/2006/relationships/image" Target="../media/image94.png"/><Relationship Id="rId24" Type="http://schemas.openxmlformats.org/officeDocument/2006/relationships/image" Target="../media/image127.svg"/><Relationship Id="rId5" Type="http://schemas.openxmlformats.org/officeDocument/2006/relationships/image" Target="../media/image88.png"/><Relationship Id="rId15" Type="http://schemas.openxmlformats.org/officeDocument/2006/relationships/image" Target="../media/image118.png"/><Relationship Id="rId23" Type="http://schemas.openxmlformats.org/officeDocument/2006/relationships/image" Target="../media/image126.png"/><Relationship Id="rId28" Type="http://schemas.openxmlformats.org/officeDocument/2006/relationships/image" Target="../media/image131.svg"/><Relationship Id="rId10" Type="http://schemas.openxmlformats.org/officeDocument/2006/relationships/image" Target="../media/image93.svg"/><Relationship Id="rId19" Type="http://schemas.openxmlformats.org/officeDocument/2006/relationships/image" Target="../media/image122.pn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117.svg"/><Relationship Id="rId22" Type="http://schemas.openxmlformats.org/officeDocument/2006/relationships/image" Target="../media/image125.svg"/><Relationship Id="rId27" Type="http://schemas.openxmlformats.org/officeDocument/2006/relationships/image" Target="../media/image130.png"/><Relationship Id="rId30" Type="http://schemas.openxmlformats.org/officeDocument/2006/relationships/image" Target="../media/image133.svg"/></Relationships>
</file>

<file path=ppt/slides/_rels/slide35.xml.rels><?xml version="1.0" encoding="UTF-8" standalone="yes"?>
<Relationships xmlns="http://schemas.openxmlformats.org/package/2006/relationships"><Relationship Id="rId13" Type="http://schemas.openxmlformats.org/officeDocument/2006/relationships/image" Target="../media/image126.png"/><Relationship Id="rId18" Type="http://schemas.openxmlformats.org/officeDocument/2006/relationships/image" Target="../media/image131.svg"/><Relationship Id="rId26" Type="http://schemas.openxmlformats.org/officeDocument/2006/relationships/image" Target="../media/image136.svg"/><Relationship Id="rId39" Type="http://schemas.openxmlformats.org/officeDocument/2006/relationships/image" Target="../media/image145.png"/><Relationship Id="rId21" Type="http://schemas.openxmlformats.org/officeDocument/2006/relationships/image" Target="../media/image86.png"/><Relationship Id="rId34" Type="http://schemas.openxmlformats.org/officeDocument/2006/relationships/image" Target="../media/image140.svg"/><Relationship Id="rId42" Type="http://schemas.openxmlformats.org/officeDocument/2006/relationships/image" Target="../media/image148.svg"/><Relationship Id="rId47" Type="http://schemas.openxmlformats.org/officeDocument/2006/relationships/image" Target="../media/image153.png"/><Relationship Id="rId50" Type="http://schemas.openxmlformats.org/officeDocument/2006/relationships/image" Target="../media/image156.svg"/><Relationship Id="rId7" Type="http://schemas.openxmlformats.org/officeDocument/2006/relationships/image" Target="../media/image120.png"/><Relationship Id="rId2" Type="http://schemas.openxmlformats.org/officeDocument/2006/relationships/notesSlide" Target="../notesSlides/notesSlide33.xml"/><Relationship Id="rId16" Type="http://schemas.openxmlformats.org/officeDocument/2006/relationships/image" Target="../media/image129.svg"/><Relationship Id="rId29" Type="http://schemas.openxmlformats.org/officeDocument/2006/relationships/image" Target="../media/image94.png"/><Relationship Id="rId11" Type="http://schemas.openxmlformats.org/officeDocument/2006/relationships/image" Target="../media/image124.png"/><Relationship Id="rId24" Type="http://schemas.openxmlformats.org/officeDocument/2006/relationships/image" Target="../media/image135.svg"/><Relationship Id="rId32" Type="http://schemas.openxmlformats.org/officeDocument/2006/relationships/image" Target="../media/image138.svg"/><Relationship Id="rId37" Type="http://schemas.openxmlformats.org/officeDocument/2006/relationships/image" Target="../media/image143.png"/><Relationship Id="rId40" Type="http://schemas.openxmlformats.org/officeDocument/2006/relationships/image" Target="../media/image146.svg"/><Relationship Id="rId45" Type="http://schemas.openxmlformats.org/officeDocument/2006/relationships/image" Target="../media/image151.png"/><Relationship Id="rId53" Type="http://schemas.openxmlformats.org/officeDocument/2006/relationships/image" Target="../media/image159.png"/><Relationship Id="rId5" Type="http://schemas.openxmlformats.org/officeDocument/2006/relationships/image" Target="../media/image118.png"/><Relationship Id="rId10" Type="http://schemas.openxmlformats.org/officeDocument/2006/relationships/image" Target="../media/image123.svg"/><Relationship Id="rId19" Type="http://schemas.openxmlformats.org/officeDocument/2006/relationships/image" Target="../media/image132.png"/><Relationship Id="rId31" Type="http://schemas.openxmlformats.org/officeDocument/2006/relationships/image" Target="../media/image137.png"/><Relationship Id="rId44" Type="http://schemas.openxmlformats.org/officeDocument/2006/relationships/image" Target="../media/image150.svg"/><Relationship Id="rId52" Type="http://schemas.openxmlformats.org/officeDocument/2006/relationships/image" Target="../media/image158.svg"/><Relationship Id="rId4" Type="http://schemas.openxmlformats.org/officeDocument/2006/relationships/image" Target="../media/image117.svg"/><Relationship Id="rId9" Type="http://schemas.openxmlformats.org/officeDocument/2006/relationships/image" Target="../media/image122.png"/><Relationship Id="rId14" Type="http://schemas.openxmlformats.org/officeDocument/2006/relationships/image" Target="../media/image127.svg"/><Relationship Id="rId22" Type="http://schemas.openxmlformats.org/officeDocument/2006/relationships/image" Target="../media/image134.svg"/><Relationship Id="rId27" Type="http://schemas.openxmlformats.org/officeDocument/2006/relationships/image" Target="../media/image92.png"/><Relationship Id="rId30" Type="http://schemas.openxmlformats.org/officeDocument/2006/relationships/image" Target="../media/image95.svg"/><Relationship Id="rId35" Type="http://schemas.openxmlformats.org/officeDocument/2006/relationships/image" Target="../media/image141.png"/><Relationship Id="rId43" Type="http://schemas.openxmlformats.org/officeDocument/2006/relationships/image" Target="../media/image149.png"/><Relationship Id="rId48" Type="http://schemas.openxmlformats.org/officeDocument/2006/relationships/image" Target="../media/image154.svg"/><Relationship Id="rId8" Type="http://schemas.openxmlformats.org/officeDocument/2006/relationships/image" Target="../media/image121.svg"/><Relationship Id="rId51" Type="http://schemas.openxmlformats.org/officeDocument/2006/relationships/image" Target="../media/image157.png"/><Relationship Id="rId3" Type="http://schemas.openxmlformats.org/officeDocument/2006/relationships/image" Target="../media/image116.png"/><Relationship Id="rId12" Type="http://schemas.openxmlformats.org/officeDocument/2006/relationships/image" Target="../media/image125.svg"/><Relationship Id="rId17" Type="http://schemas.openxmlformats.org/officeDocument/2006/relationships/image" Target="../media/image130.png"/><Relationship Id="rId25" Type="http://schemas.openxmlformats.org/officeDocument/2006/relationships/image" Target="../media/image90.png"/><Relationship Id="rId33" Type="http://schemas.openxmlformats.org/officeDocument/2006/relationships/image" Target="../media/image139.png"/><Relationship Id="rId38" Type="http://schemas.openxmlformats.org/officeDocument/2006/relationships/image" Target="../media/image144.svg"/><Relationship Id="rId46" Type="http://schemas.openxmlformats.org/officeDocument/2006/relationships/image" Target="../media/image152.svg"/><Relationship Id="rId20" Type="http://schemas.openxmlformats.org/officeDocument/2006/relationships/image" Target="../media/image133.svg"/><Relationship Id="rId41" Type="http://schemas.openxmlformats.org/officeDocument/2006/relationships/image" Target="../media/image147.png"/><Relationship Id="rId54" Type="http://schemas.openxmlformats.org/officeDocument/2006/relationships/image" Target="../media/image160.svg"/><Relationship Id="rId1" Type="http://schemas.openxmlformats.org/officeDocument/2006/relationships/slideLayout" Target="../slideLayouts/slideLayout5.xml"/><Relationship Id="rId6" Type="http://schemas.openxmlformats.org/officeDocument/2006/relationships/image" Target="../media/image119.svg"/><Relationship Id="rId15" Type="http://schemas.openxmlformats.org/officeDocument/2006/relationships/image" Target="../media/image128.png"/><Relationship Id="rId23" Type="http://schemas.openxmlformats.org/officeDocument/2006/relationships/image" Target="../media/image88.png"/><Relationship Id="rId28" Type="http://schemas.openxmlformats.org/officeDocument/2006/relationships/image" Target="../media/image93.svg"/><Relationship Id="rId36" Type="http://schemas.openxmlformats.org/officeDocument/2006/relationships/image" Target="../media/image142.svg"/><Relationship Id="rId49" Type="http://schemas.openxmlformats.org/officeDocument/2006/relationships/image" Target="../media/image155.png"/></Relationships>
</file>

<file path=ppt/slides/_rels/slide3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62.png"/></Relationships>
</file>

<file path=ppt/slides/_rels/slide37.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65.png"/><Relationship Id="rId4" Type="http://schemas.openxmlformats.org/officeDocument/2006/relationships/image" Target="../media/image164.png"/></Relationships>
</file>

<file path=ppt/slides/_rels/slide3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4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3" Type="http://schemas.openxmlformats.org/officeDocument/2006/relationships/image" Target="../media/image182.png"/><Relationship Id="rId18" Type="http://schemas.openxmlformats.org/officeDocument/2006/relationships/image" Target="../media/image187.svg"/><Relationship Id="rId26" Type="http://schemas.openxmlformats.org/officeDocument/2006/relationships/image" Target="../media/image195.svg"/><Relationship Id="rId3" Type="http://schemas.openxmlformats.org/officeDocument/2006/relationships/image" Target="../media/image172.png"/><Relationship Id="rId21" Type="http://schemas.openxmlformats.org/officeDocument/2006/relationships/image" Target="../media/image190.png"/><Relationship Id="rId34" Type="http://schemas.openxmlformats.org/officeDocument/2006/relationships/image" Target="../media/image203.png"/><Relationship Id="rId7" Type="http://schemas.openxmlformats.org/officeDocument/2006/relationships/image" Target="../media/image176.png"/><Relationship Id="rId12" Type="http://schemas.openxmlformats.org/officeDocument/2006/relationships/image" Target="../media/image181.svg"/><Relationship Id="rId17" Type="http://schemas.openxmlformats.org/officeDocument/2006/relationships/image" Target="../media/image186.png"/><Relationship Id="rId25" Type="http://schemas.openxmlformats.org/officeDocument/2006/relationships/image" Target="../media/image194.png"/><Relationship Id="rId33" Type="http://schemas.openxmlformats.org/officeDocument/2006/relationships/image" Target="../media/image202.png"/><Relationship Id="rId2" Type="http://schemas.openxmlformats.org/officeDocument/2006/relationships/notesSlide" Target="../notesSlides/notesSlide39.xml"/><Relationship Id="rId16" Type="http://schemas.openxmlformats.org/officeDocument/2006/relationships/image" Target="../media/image185.svg"/><Relationship Id="rId20" Type="http://schemas.openxmlformats.org/officeDocument/2006/relationships/image" Target="../media/image189.svg"/><Relationship Id="rId29" Type="http://schemas.openxmlformats.org/officeDocument/2006/relationships/image" Target="../media/image198.png"/><Relationship Id="rId1" Type="http://schemas.openxmlformats.org/officeDocument/2006/relationships/slideLayout" Target="../slideLayouts/slideLayout5.xml"/><Relationship Id="rId6" Type="http://schemas.openxmlformats.org/officeDocument/2006/relationships/image" Target="../media/image175.svg"/><Relationship Id="rId11" Type="http://schemas.openxmlformats.org/officeDocument/2006/relationships/image" Target="../media/image180.png"/><Relationship Id="rId24" Type="http://schemas.openxmlformats.org/officeDocument/2006/relationships/image" Target="../media/image193.svg"/><Relationship Id="rId32" Type="http://schemas.openxmlformats.org/officeDocument/2006/relationships/image" Target="../media/image201.svg"/><Relationship Id="rId5" Type="http://schemas.openxmlformats.org/officeDocument/2006/relationships/image" Target="../media/image174.png"/><Relationship Id="rId15" Type="http://schemas.openxmlformats.org/officeDocument/2006/relationships/image" Target="../media/image184.png"/><Relationship Id="rId23" Type="http://schemas.openxmlformats.org/officeDocument/2006/relationships/image" Target="../media/image192.png"/><Relationship Id="rId28" Type="http://schemas.openxmlformats.org/officeDocument/2006/relationships/image" Target="../media/image197.svg"/><Relationship Id="rId36" Type="http://schemas.openxmlformats.org/officeDocument/2006/relationships/image" Target="../media/image205.png"/><Relationship Id="rId10" Type="http://schemas.openxmlformats.org/officeDocument/2006/relationships/image" Target="../media/image179.svg"/><Relationship Id="rId19" Type="http://schemas.openxmlformats.org/officeDocument/2006/relationships/image" Target="../media/image188.png"/><Relationship Id="rId31" Type="http://schemas.openxmlformats.org/officeDocument/2006/relationships/image" Target="../media/image200.png"/><Relationship Id="rId4" Type="http://schemas.openxmlformats.org/officeDocument/2006/relationships/image" Target="../media/image173.svg"/><Relationship Id="rId9" Type="http://schemas.openxmlformats.org/officeDocument/2006/relationships/image" Target="../media/image178.png"/><Relationship Id="rId14" Type="http://schemas.openxmlformats.org/officeDocument/2006/relationships/image" Target="../media/image183.svg"/><Relationship Id="rId22" Type="http://schemas.openxmlformats.org/officeDocument/2006/relationships/image" Target="../media/image191.svg"/><Relationship Id="rId27" Type="http://schemas.openxmlformats.org/officeDocument/2006/relationships/image" Target="../media/image196.png"/><Relationship Id="rId30" Type="http://schemas.openxmlformats.org/officeDocument/2006/relationships/image" Target="../media/image199.svg"/><Relationship Id="rId35" Type="http://schemas.openxmlformats.org/officeDocument/2006/relationships/image" Target="../media/image204.png"/><Relationship Id="rId8" Type="http://schemas.openxmlformats.org/officeDocument/2006/relationships/image" Target="../media/image177.svg"/></Relationships>
</file>

<file path=ppt/slides/_rels/slide4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209.jpeg"/><Relationship Id="rId5" Type="http://schemas.openxmlformats.org/officeDocument/2006/relationships/image" Target="../media/image208.png"/><Relationship Id="rId4" Type="http://schemas.openxmlformats.org/officeDocument/2006/relationships/image" Target="../media/image207.png"/></Relationships>
</file>

<file path=ppt/slides/_rels/slide45.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4.png"/><Relationship Id="rId2" Type="http://schemas.openxmlformats.org/officeDocument/2006/relationships/image" Target="../media/image210.png"/><Relationship Id="rId1" Type="http://schemas.openxmlformats.org/officeDocument/2006/relationships/slideLayout" Target="../slideLayouts/slideLayout5.xml"/><Relationship Id="rId6" Type="http://schemas.openxmlformats.org/officeDocument/2006/relationships/image" Target="../media/image213.png"/><Relationship Id="rId5" Type="http://schemas.openxmlformats.org/officeDocument/2006/relationships/image" Target="../media/image212.png"/><Relationship Id="rId4" Type="http://schemas.microsoft.com/office/2007/relationships/hdphoto" Target="../media/hdphoto15.wdp"/></Relationships>
</file>

<file path=ppt/slides/_rels/slide46.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218.jpeg"/><Relationship Id="rId4" Type="http://schemas.openxmlformats.org/officeDocument/2006/relationships/image" Target="../media/image217.jpg"/></Relationships>
</file>

<file path=ppt/slides/_rels/slide4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49.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2.png"/><Relationship Id="rId7" Type="http://schemas.openxmlformats.org/officeDocument/2006/relationships/image" Target="../media/image223.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25.png"/><Relationship Id="rId1" Type="http://schemas.openxmlformats.org/officeDocument/2006/relationships/slideLayout" Target="../slideLayouts/slideLayout5.xml"/><Relationship Id="rId5" Type="http://schemas.microsoft.com/office/2007/relationships/hdphoto" Target="../media/hdphoto17.wdp"/><Relationship Id="rId4" Type="http://schemas.openxmlformats.org/officeDocument/2006/relationships/image" Target="../media/image22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172.png"/><Relationship Id="rId7" Type="http://schemas.openxmlformats.org/officeDocument/2006/relationships/image" Target="../media/image227.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91.svg"/><Relationship Id="rId5" Type="http://schemas.openxmlformats.org/officeDocument/2006/relationships/image" Target="../media/image190.png"/><Relationship Id="rId10" Type="http://schemas.openxmlformats.org/officeDocument/2006/relationships/image" Target="../media/image230.svg"/><Relationship Id="rId4" Type="http://schemas.openxmlformats.org/officeDocument/2006/relationships/image" Target="../media/image173.svg"/><Relationship Id="rId9" Type="http://schemas.openxmlformats.org/officeDocument/2006/relationships/image" Target="../media/image229.png"/></Relationships>
</file>

<file path=ppt/slides/_rels/slide5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233.png"/><Relationship Id="rId4" Type="http://schemas.openxmlformats.org/officeDocument/2006/relationships/image" Target="../media/image232.png"/></Relationships>
</file>

<file path=ppt/slides/_rels/slide55.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238.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microsoft.com/office/2007/relationships/hdphoto" Target="../media/hdphoto19.wdp"/><Relationship Id="rId5" Type="http://schemas.openxmlformats.org/officeDocument/2006/relationships/image" Target="../media/image240.png"/><Relationship Id="rId4" Type="http://schemas.microsoft.com/office/2007/relationships/hdphoto" Target="../media/hdphoto18.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3" Type="http://schemas.openxmlformats.org/officeDocument/2006/relationships/image" Target="../media/image250.png"/><Relationship Id="rId18" Type="http://schemas.openxmlformats.org/officeDocument/2006/relationships/image" Target="../media/image255.svg"/><Relationship Id="rId26" Type="http://schemas.openxmlformats.org/officeDocument/2006/relationships/image" Target="../media/image263.svg"/><Relationship Id="rId39" Type="http://schemas.openxmlformats.org/officeDocument/2006/relationships/image" Target="../media/image276.png"/><Relationship Id="rId21" Type="http://schemas.openxmlformats.org/officeDocument/2006/relationships/image" Target="../media/image258.png"/><Relationship Id="rId34" Type="http://schemas.openxmlformats.org/officeDocument/2006/relationships/image" Target="../media/image271.svg"/><Relationship Id="rId42" Type="http://schemas.openxmlformats.org/officeDocument/2006/relationships/image" Target="../media/image279.svg"/><Relationship Id="rId47" Type="http://schemas.openxmlformats.org/officeDocument/2006/relationships/image" Target="../media/image284.png"/><Relationship Id="rId50" Type="http://schemas.openxmlformats.org/officeDocument/2006/relationships/image" Target="../media/image287.svg"/><Relationship Id="rId55" Type="http://schemas.openxmlformats.org/officeDocument/2006/relationships/image" Target="../media/image292.png"/><Relationship Id="rId7" Type="http://schemas.openxmlformats.org/officeDocument/2006/relationships/image" Target="../media/image245.png"/><Relationship Id="rId2" Type="http://schemas.openxmlformats.org/officeDocument/2006/relationships/notesSlide" Target="../notesSlides/notesSlide53.xml"/><Relationship Id="rId16" Type="http://schemas.openxmlformats.org/officeDocument/2006/relationships/image" Target="../media/image253.svg"/><Relationship Id="rId29" Type="http://schemas.openxmlformats.org/officeDocument/2006/relationships/image" Target="../media/image266.png"/><Relationship Id="rId11" Type="http://schemas.openxmlformats.org/officeDocument/2006/relationships/image" Target="../media/image248.png"/><Relationship Id="rId24" Type="http://schemas.openxmlformats.org/officeDocument/2006/relationships/image" Target="../media/image261.svg"/><Relationship Id="rId32" Type="http://schemas.openxmlformats.org/officeDocument/2006/relationships/image" Target="../media/image269.svg"/><Relationship Id="rId37" Type="http://schemas.openxmlformats.org/officeDocument/2006/relationships/image" Target="../media/image274.png"/><Relationship Id="rId40" Type="http://schemas.openxmlformats.org/officeDocument/2006/relationships/image" Target="../media/image277.svg"/><Relationship Id="rId45" Type="http://schemas.openxmlformats.org/officeDocument/2006/relationships/image" Target="../media/image282.png"/><Relationship Id="rId53" Type="http://schemas.openxmlformats.org/officeDocument/2006/relationships/image" Target="../media/image290.png"/><Relationship Id="rId58" Type="http://schemas.openxmlformats.org/officeDocument/2006/relationships/image" Target="../media/image295.svg"/><Relationship Id="rId5" Type="http://schemas.openxmlformats.org/officeDocument/2006/relationships/image" Target="../media/image243.jpeg"/><Relationship Id="rId19" Type="http://schemas.openxmlformats.org/officeDocument/2006/relationships/image" Target="../media/image256.png"/><Relationship Id="rId4" Type="http://schemas.openxmlformats.org/officeDocument/2006/relationships/image" Target="../media/image242.jpeg"/><Relationship Id="rId9" Type="http://schemas.openxmlformats.org/officeDocument/2006/relationships/image" Target="../media/image246.png"/><Relationship Id="rId14" Type="http://schemas.openxmlformats.org/officeDocument/2006/relationships/image" Target="../media/image251.svg"/><Relationship Id="rId22" Type="http://schemas.openxmlformats.org/officeDocument/2006/relationships/image" Target="../media/image259.svg"/><Relationship Id="rId27" Type="http://schemas.openxmlformats.org/officeDocument/2006/relationships/image" Target="../media/image264.png"/><Relationship Id="rId30" Type="http://schemas.openxmlformats.org/officeDocument/2006/relationships/image" Target="../media/image267.svg"/><Relationship Id="rId35" Type="http://schemas.openxmlformats.org/officeDocument/2006/relationships/image" Target="../media/image272.png"/><Relationship Id="rId43" Type="http://schemas.openxmlformats.org/officeDocument/2006/relationships/image" Target="../media/image280.png"/><Relationship Id="rId48" Type="http://schemas.openxmlformats.org/officeDocument/2006/relationships/image" Target="../media/image285.svg"/><Relationship Id="rId56" Type="http://schemas.openxmlformats.org/officeDocument/2006/relationships/image" Target="../media/image293.svg"/><Relationship Id="rId8" Type="http://schemas.microsoft.com/office/2007/relationships/hdphoto" Target="../media/hdphoto20.wdp"/><Relationship Id="rId51" Type="http://schemas.openxmlformats.org/officeDocument/2006/relationships/image" Target="../media/image288.png"/><Relationship Id="rId3" Type="http://schemas.openxmlformats.org/officeDocument/2006/relationships/image" Target="../media/image241.jpeg"/><Relationship Id="rId12" Type="http://schemas.openxmlformats.org/officeDocument/2006/relationships/image" Target="../media/image249.svg"/><Relationship Id="rId17" Type="http://schemas.openxmlformats.org/officeDocument/2006/relationships/image" Target="../media/image254.png"/><Relationship Id="rId25" Type="http://schemas.openxmlformats.org/officeDocument/2006/relationships/image" Target="../media/image262.png"/><Relationship Id="rId33" Type="http://schemas.openxmlformats.org/officeDocument/2006/relationships/image" Target="../media/image270.png"/><Relationship Id="rId38" Type="http://schemas.openxmlformats.org/officeDocument/2006/relationships/image" Target="../media/image275.svg"/><Relationship Id="rId46" Type="http://schemas.openxmlformats.org/officeDocument/2006/relationships/image" Target="../media/image283.svg"/><Relationship Id="rId59" Type="http://schemas.openxmlformats.org/officeDocument/2006/relationships/image" Target="../media/image296.png"/><Relationship Id="rId20" Type="http://schemas.openxmlformats.org/officeDocument/2006/relationships/image" Target="../media/image257.svg"/><Relationship Id="rId41" Type="http://schemas.openxmlformats.org/officeDocument/2006/relationships/image" Target="../media/image278.png"/><Relationship Id="rId54" Type="http://schemas.openxmlformats.org/officeDocument/2006/relationships/image" Target="../media/image291.svg"/><Relationship Id="rId1" Type="http://schemas.openxmlformats.org/officeDocument/2006/relationships/slideLayout" Target="../slideLayouts/slideLayout5.xml"/><Relationship Id="rId6" Type="http://schemas.openxmlformats.org/officeDocument/2006/relationships/image" Target="../media/image244.jpeg"/><Relationship Id="rId15" Type="http://schemas.openxmlformats.org/officeDocument/2006/relationships/image" Target="../media/image252.png"/><Relationship Id="rId23" Type="http://schemas.openxmlformats.org/officeDocument/2006/relationships/image" Target="../media/image260.png"/><Relationship Id="rId28" Type="http://schemas.openxmlformats.org/officeDocument/2006/relationships/image" Target="../media/image265.svg"/><Relationship Id="rId36" Type="http://schemas.openxmlformats.org/officeDocument/2006/relationships/image" Target="../media/image273.svg"/><Relationship Id="rId49" Type="http://schemas.openxmlformats.org/officeDocument/2006/relationships/image" Target="../media/image286.png"/><Relationship Id="rId57" Type="http://schemas.openxmlformats.org/officeDocument/2006/relationships/image" Target="../media/image294.png"/><Relationship Id="rId10" Type="http://schemas.openxmlformats.org/officeDocument/2006/relationships/image" Target="../media/image247.svg"/><Relationship Id="rId31" Type="http://schemas.openxmlformats.org/officeDocument/2006/relationships/image" Target="../media/image268.png"/><Relationship Id="rId44" Type="http://schemas.openxmlformats.org/officeDocument/2006/relationships/image" Target="../media/image281.svg"/><Relationship Id="rId52" Type="http://schemas.openxmlformats.org/officeDocument/2006/relationships/image" Target="../media/image289.svg"/><Relationship Id="rId60" Type="http://schemas.openxmlformats.org/officeDocument/2006/relationships/image" Target="../media/image297.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300.png"/><Relationship Id="rId4" Type="http://schemas.openxmlformats.org/officeDocument/2006/relationships/image" Target="../media/image299.png"/></Relationships>
</file>

<file path=ppt/slides/_rels/slide6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01.png"/><Relationship Id="rId7" Type="http://schemas.openxmlformats.org/officeDocument/2006/relationships/image" Target="../media/image300.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microsoft.com/office/2007/relationships/hdphoto" Target="../media/hdphoto22.wdp"/><Relationship Id="rId5" Type="http://schemas.openxmlformats.org/officeDocument/2006/relationships/image" Target="../media/image302.png"/><Relationship Id="rId4" Type="http://schemas.microsoft.com/office/2007/relationships/hdphoto" Target="../media/hdphoto21.wdp"/></Relationships>
</file>

<file path=ppt/slides/_rels/slide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307.png"/><Relationship Id="rId5" Type="http://schemas.openxmlformats.org/officeDocument/2006/relationships/image" Target="../media/image306.gif"/><Relationship Id="rId4" Type="http://schemas.openxmlformats.org/officeDocument/2006/relationships/image" Target="../media/image305.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308.png"/><Relationship Id="rId1" Type="http://schemas.openxmlformats.org/officeDocument/2006/relationships/slideLayout" Target="../slideLayouts/slideLayout5.xml"/><Relationship Id="rId4" Type="http://schemas.openxmlformats.org/officeDocument/2006/relationships/image" Target="../media/image30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310.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311.png"/><Relationship Id="rId9" Type="http://schemas.microsoft.com/office/2007/relationships/diagramDrawing" Target="../diagrams/drawing1.xml"/><Relationship Id="rId14" Type="http://schemas.microsoft.com/office/2007/relationships/diagramDrawing" Target="../diagrams/drawing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8" Type="http://schemas.openxmlformats.org/officeDocument/2006/relationships/image" Target="../media/image318.png"/><Relationship Id="rId3" Type="http://schemas.openxmlformats.org/officeDocument/2006/relationships/image" Target="../media/image313.jpg"/><Relationship Id="rId7" Type="http://schemas.openxmlformats.org/officeDocument/2006/relationships/image" Target="../media/image317.png"/><Relationship Id="rId2" Type="http://schemas.openxmlformats.org/officeDocument/2006/relationships/image" Target="../media/image312.jpeg"/><Relationship Id="rId1" Type="http://schemas.openxmlformats.org/officeDocument/2006/relationships/slideLayout" Target="../slideLayouts/slideLayout5.xml"/><Relationship Id="rId6" Type="http://schemas.openxmlformats.org/officeDocument/2006/relationships/image" Target="../media/image316.png"/><Relationship Id="rId5" Type="http://schemas.openxmlformats.org/officeDocument/2006/relationships/image" Target="../media/image315.png"/><Relationship Id="rId4" Type="http://schemas.openxmlformats.org/officeDocument/2006/relationships/image" Target="../media/image314.png"/><Relationship Id="rId9" Type="http://schemas.openxmlformats.org/officeDocument/2006/relationships/image" Target="../media/image319.png"/></Relationships>
</file>

<file path=ppt/slides/_rels/slide77.xml.rels><?xml version="1.0" encoding="UTF-8" standalone="yes"?>
<Relationships xmlns="http://schemas.openxmlformats.org/package/2006/relationships"><Relationship Id="rId13" Type="http://schemas.openxmlformats.org/officeDocument/2006/relationships/image" Target="../media/image328.png"/><Relationship Id="rId18" Type="http://schemas.openxmlformats.org/officeDocument/2006/relationships/image" Target="../media/image333.svg"/><Relationship Id="rId26" Type="http://schemas.openxmlformats.org/officeDocument/2006/relationships/image" Target="../media/image341.png"/><Relationship Id="rId39" Type="http://schemas.openxmlformats.org/officeDocument/2006/relationships/image" Target="../media/image354.svg"/><Relationship Id="rId21" Type="http://schemas.openxmlformats.org/officeDocument/2006/relationships/image" Target="../media/image336.svg"/><Relationship Id="rId34" Type="http://schemas.openxmlformats.org/officeDocument/2006/relationships/image" Target="../media/image349.png"/><Relationship Id="rId42" Type="http://schemas.openxmlformats.org/officeDocument/2006/relationships/image" Target="../media/image357.png"/><Relationship Id="rId47" Type="http://schemas.openxmlformats.org/officeDocument/2006/relationships/image" Target="../media/image362.svg"/><Relationship Id="rId50" Type="http://schemas.openxmlformats.org/officeDocument/2006/relationships/image" Target="../media/image365.png"/><Relationship Id="rId55" Type="http://schemas.openxmlformats.org/officeDocument/2006/relationships/image" Target="../media/image234.png"/><Relationship Id="rId7" Type="http://schemas.openxmlformats.org/officeDocument/2006/relationships/image" Target="../media/image322.png"/><Relationship Id="rId2" Type="http://schemas.openxmlformats.org/officeDocument/2006/relationships/notesSlide" Target="../notesSlides/notesSlide66.xml"/><Relationship Id="rId16" Type="http://schemas.openxmlformats.org/officeDocument/2006/relationships/image" Target="../media/image331.svg"/><Relationship Id="rId29" Type="http://schemas.openxmlformats.org/officeDocument/2006/relationships/image" Target="../media/image344.svg"/><Relationship Id="rId11" Type="http://schemas.openxmlformats.org/officeDocument/2006/relationships/image" Target="../media/image326.png"/><Relationship Id="rId24" Type="http://schemas.openxmlformats.org/officeDocument/2006/relationships/image" Target="../media/image339.png"/><Relationship Id="rId32" Type="http://schemas.openxmlformats.org/officeDocument/2006/relationships/image" Target="../media/image347.png"/><Relationship Id="rId37" Type="http://schemas.openxmlformats.org/officeDocument/2006/relationships/image" Target="../media/image352.svg"/><Relationship Id="rId40" Type="http://schemas.openxmlformats.org/officeDocument/2006/relationships/image" Target="../media/image355.png"/><Relationship Id="rId45" Type="http://schemas.openxmlformats.org/officeDocument/2006/relationships/image" Target="../media/image360.svg"/><Relationship Id="rId53" Type="http://schemas.openxmlformats.org/officeDocument/2006/relationships/image" Target="../media/image368.png"/><Relationship Id="rId5" Type="http://schemas.openxmlformats.org/officeDocument/2006/relationships/image" Target="../media/image320.png"/><Relationship Id="rId10" Type="http://schemas.openxmlformats.org/officeDocument/2006/relationships/image" Target="../media/image325.svg"/><Relationship Id="rId19" Type="http://schemas.openxmlformats.org/officeDocument/2006/relationships/image" Target="../media/image334.svg"/><Relationship Id="rId31" Type="http://schemas.openxmlformats.org/officeDocument/2006/relationships/image" Target="../media/image346.svg"/><Relationship Id="rId44" Type="http://schemas.openxmlformats.org/officeDocument/2006/relationships/image" Target="../media/image359.png"/><Relationship Id="rId52" Type="http://schemas.openxmlformats.org/officeDocument/2006/relationships/image" Target="../media/image367.svg"/><Relationship Id="rId4" Type="http://schemas.openxmlformats.org/officeDocument/2006/relationships/image" Target="../media/image230.svg"/><Relationship Id="rId9" Type="http://schemas.openxmlformats.org/officeDocument/2006/relationships/image" Target="../media/image324.png"/><Relationship Id="rId14" Type="http://schemas.openxmlformats.org/officeDocument/2006/relationships/image" Target="../media/image329.svg"/><Relationship Id="rId22" Type="http://schemas.openxmlformats.org/officeDocument/2006/relationships/image" Target="../media/image337.png"/><Relationship Id="rId27" Type="http://schemas.openxmlformats.org/officeDocument/2006/relationships/image" Target="../media/image342.svg"/><Relationship Id="rId30" Type="http://schemas.openxmlformats.org/officeDocument/2006/relationships/image" Target="../media/image345.png"/><Relationship Id="rId35" Type="http://schemas.openxmlformats.org/officeDocument/2006/relationships/image" Target="../media/image350.svg"/><Relationship Id="rId43" Type="http://schemas.openxmlformats.org/officeDocument/2006/relationships/image" Target="../media/image358.svg"/><Relationship Id="rId48" Type="http://schemas.openxmlformats.org/officeDocument/2006/relationships/image" Target="../media/image363.png"/><Relationship Id="rId56" Type="http://schemas.openxmlformats.org/officeDocument/2006/relationships/image" Target="../media/image235.svg"/><Relationship Id="rId8" Type="http://schemas.openxmlformats.org/officeDocument/2006/relationships/image" Target="../media/image323.svg"/><Relationship Id="rId51" Type="http://schemas.openxmlformats.org/officeDocument/2006/relationships/image" Target="../media/image366.svg"/><Relationship Id="rId3" Type="http://schemas.openxmlformats.org/officeDocument/2006/relationships/image" Target="../media/image229.png"/><Relationship Id="rId12" Type="http://schemas.openxmlformats.org/officeDocument/2006/relationships/image" Target="../media/image327.svg"/><Relationship Id="rId17" Type="http://schemas.openxmlformats.org/officeDocument/2006/relationships/image" Target="../media/image332.png"/><Relationship Id="rId25" Type="http://schemas.openxmlformats.org/officeDocument/2006/relationships/image" Target="../media/image340.svg"/><Relationship Id="rId33" Type="http://schemas.openxmlformats.org/officeDocument/2006/relationships/image" Target="../media/image348.svg"/><Relationship Id="rId38" Type="http://schemas.openxmlformats.org/officeDocument/2006/relationships/image" Target="../media/image353.png"/><Relationship Id="rId46" Type="http://schemas.openxmlformats.org/officeDocument/2006/relationships/image" Target="../media/image361.png"/><Relationship Id="rId20" Type="http://schemas.openxmlformats.org/officeDocument/2006/relationships/image" Target="../media/image335.png"/><Relationship Id="rId41" Type="http://schemas.openxmlformats.org/officeDocument/2006/relationships/image" Target="../media/image356.svg"/><Relationship Id="rId54" Type="http://schemas.openxmlformats.org/officeDocument/2006/relationships/image" Target="../media/image369.svg"/><Relationship Id="rId1" Type="http://schemas.openxmlformats.org/officeDocument/2006/relationships/slideLayout" Target="../slideLayouts/slideLayout5.xml"/><Relationship Id="rId6" Type="http://schemas.openxmlformats.org/officeDocument/2006/relationships/image" Target="../media/image321.svg"/><Relationship Id="rId15" Type="http://schemas.openxmlformats.org/officeDocument/2006/relationships/image" Target="../media/image330.png"/><Relationship Id="rId23" Type="http://schemas.openxmlformats.org/officeDocument/2006/relationships/image" Target="../media/image338.svg"/><Relationship Id="rId28" Type="http://schemas.openxmlformats.org/officeDocument/2006/relationships/image" Target="../media/image343.png"/><Relationship Id="rId36" Type="http://schemas.openxmlformats.org/officeDocument/2006/relationships/image" Target="../media/image351.png"/><Relationship Id="rId49" Type="http://schemas.openxmlformats.org/officeDocument/2006/relationships/image" Target="../media/image364.sv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4294967295"/>
          </p:nvPr>
        </p:nvSpPr>
        <p:spPr>
          <a:xfrm>
            <a:off x="745363" y="1568821"/>
            <a:ext cx="10449813" cy="2807922"/>
          </a:xfrm>
          <a:prstGeom prst="rect">
            <a:avLst/>
          </a:prstGeom>
        </p:spPr>
        <p:txBody>
          <a:bodyPr/>
          <a:lstStyle/>
          <a:p>
            <a:pPr marL="0" indent="0">
              <a:lnSpc>
                <a:spcPct val="80000"/>
              </a:lnSpc>
              <a:spcBef>
                <a:spcPts val="2400"/>
              </a:spcBef>
              <a:buNone/>
            </a:pPr>
            <a:r>
              <a:rPr lang="en-US" sz="9600" b="0" dirty="0">
                <a:solidFill>
                  <a:schemeClr val="bg1"/>
                </a:solidFill>
                <a:effectLst/>
                <a:latin typeface="Arial Black" panose="020B0A04020102020204" pitchFamily="34" charset="0"/>
                <a:ea typeface="Calibri" panose="020F0502020204030204" pitchFamily="34" charset="0"/>
                <a:cs typeface="Arial" panose="020B0604020202020204" pitchFamily="34" charset="0"/>
              </a:rPr>
              <a:t>LEARNING ENGINEERING</a:t>
            </a:r>
            <a:endParaRPr lang="en-US" sz="8000" b="0" dirty="0">
              <a:solidFill>
                <a:schemeClr val="bg1"/>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0E08D3D-3644-6CDF-ED97-89E33444B867}"/>
              </a:ext>
            </a:extLst>
          </p:cNvPr>
          <p:cNvSpPr txBox="1"/>
          <p:nvPr/>
        </p:nvSpPr>
        <p:spPr>
          <a:xfrm>
            <a:off x="745363" y="5714713"/>
            <a:ext cx="8975407" cy="584775"/>
          </a:xfrm>
          <a:prstGeom prst="rect">
            <a:avLst/>
          </a:prstGeom>
          <a:noFill/>
        </p:spPr>
        <p:txBody>
          <a:bodyPr wrap="square">
            <a:spAutoFit/>
          </a:bodyPr>
          <a:lstStyle/>
          <a:p>
            <a:r>
              <a:rPr lang="en-US" sz="3200" dirty="0">
                <a:solidFill>
                  <a:schemeClr val="bg1"/>
                </a:solidFill>
                <a:latin typeface="Calibri" panose="020F0502020204030204" pitchFamily="34" charset="0"/>
                <a:cs typeface="Calibri" panose="020F0502020204030204" pitchFamily="34" charset="0"/>
              </a:rPr>
              <a:t>Sae Schatz, Ph.D. </a:t>
            </a:r>
            <a:r>
              <a:rPr lang="en-US" dirty="0">
                <a:solidFill>
                  <a:schemeClr val="bg1"/>
                </a:solidFill>
                <a:latin typeface="Calibri" panose="020F0502020204030204" pitchFamily="34" charset="0"/>
                <a:cs typeface="Calibri" panose="020F0502020204030204" pitchFamily="34" charset="0"/>
              </a:rPr>
              <a:t>with Jim Goodell</a:t>
            </a:r>
            <a:endParaRPr lang="en-US" dirty="0">
              <a:solidFill>
                <a:schemeClr val="bg1"/>
              </a:solidFill>
            </a:endParaRPr>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5" name="Sensor">
            <a:extLst>
              <a:ext uri="{FF2B5EF4-FFF2-40B4-BE49-F238E27FC236}">
                <a16:creationId xmlns:a16="http://schemas.microsoft.com/office/drawing/2014/main" id="{C62A990A-1D92-5F30-CBBD-30AE3F118FD8}"/>
              </a:ext>
            </a:extLst>
          </p:cNvPr>
          <p:cNvPicPr>
            <a:picLocks noChangeAspect="1"/>
          </p:cNvPicPr>
          <p:nvPr/>
        </p:nvPicPr>
        <p:blipFill>
          <a:blip r:embed="rId2"/>
          <a:stretch>
            <a:fillRect/>
          </a:stretch>
        </p:blipFill>
        <p:spPr>
          <a:xfrm>
            <a:off x="4730716" y="2258018"/>
            <a:ext cx="2572735" cy="1207113"/>
          </a:xfrm>
          <a:prstGeom prst="rect">
            <a:avLst/>
          </a:prstGeom>
        </p:spPr>
      </p:pic>
      <p:grpSp>
        <p:nvGrpSpPr>
          <p:cNvPr id="3" name="Group 2">
            <a:extLst>
              <a:ext uri="{FF2B5EF4-FFF2-40B4-BE49-F238E27FC236}">
                <a16:creationId xmlns:a16="http://schemas.microsoft.com/office/drawing/2014/main" id="{BA531C66-D896-AF3D-8B47-CD3699BAC2BE}"/>
              </a:ext>
            </a:extLst>
          </p:cNvPr>
          <p:cNvGrpSpPr/>
          <p:nvPr/>
        </p:nvGrpSpPr>
        <p:grpSpPr>
          <a:xfrm>
            <a:off x="4831408" y="4022847"/>
            <a:ext cx="6947635" cy="1284982"/>
            <a:chOff x="4831408" y="4022847"/>
            <a:chExt cx="6947635" cy="1284982"/>
          </a:xfrm>
        </p:grpSpPr>
        <p:sp>
          <p:nvSpPr>
            <p:cNvPr id="33" name="Freeform: Shape 32">
              <a:extLst>
                <a:ext uri="{FF2B5EF4-FFF2-40B4-BE49-F238E27FC236}">
                  <a16:creationId xmlns:a16="http://schemas.microsoft.com/office/drawing/2014/main" id="{21222CAC-9E4C-6B5B-3D07-110ED7B1F229}"/>
                </a:ext>
              </a:extLst>
            </p:cNvPr>
            <p:cNvSpPr/>
            <p:nvPr/>
          </p:nvSpPr>
          <p:spPr bwMode="auto">
            <a:xfrm>
              <a:off x="5401559" y="4760225"/>
              <a:ext cx="1432874" cy="94579"/>
            </a:xfrm>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extrusionOk="0">
                  <a:moveTo>
                    <a:pt x="0" y="94579"/>
                  </a:moveTo>
                  <a:cubicBezTo>
                    <a:pt x="381977" y="72347"/>
                    <a:pt x="961134" y="25503"/>
                    <a:pt x="1432874" y="311"/>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36" name="Freeform: Shape 35">
              <a:extLst>
                <a:ext uri="{FF2B5EF4-FFF2-40B4-BE49-F238E27FC236}">
                  <a16:creationId xmlns:a16="http://schemas.microsoft.com/office/drawing/2014/main" id="{8DBD9A7C-B171-92FE-A2FD-1774749FAB04}"/>
                </a:ext>
              </a:extLst>
            </p:cNvPr>
            <p:cNvSpPr/>
            <p:nvPr/>
          </p:nvSpPr>
          <p:spPr bwMode="auto">
            <a:xfrm rot="1774865" flipH="1">
              <a:off x="6530032" y="4618613"/>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38" name="Freeform: Shape 37">
              <a:extLst>
                <a:ext uri="{FF2B5EF4-FFF2-40B4-BE49-F238E27FC236}">
                  <a16:creationId xmlns:a16="http://schemas.microsoft.com/office/drawing/2014/main" id="{9B594BB4-2FA2-F75A-1978-E2065861293C}"/>
                </a:ext>
              </a:extLst>
            </p:cNvPr>
            <p:cNvSpPr/>
            <p:nvPr/>
          </p:nvSpPr>
          <p:spPr bwMode="auto">
            <a:xfrm rot="3508202" flipH="1">
              <a:off x="6634400" y="467917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39" name="Freeform: Shape 38">
              <a:extLst>
                <a:ext uri="{FF2B5EF4-FFF2-40B4-BE49-F238E27FC236}">
                  <a16:creationId xmlns:a16="http://schemas.microsoft.com/office/drawing/2014/main" id="{0F42C648-9F4A-8A0F-95F5-BFE77B35AD1B}"/>
                </a:ext>
              </a:extLst>
            </p:cNvPr>
            <p:cNvSpPr/>
            <p:nvPr/>
          </p:nvSpPr>
          <p:spPr bwMode="auto">
            <a:xfrm rot="169874">
              <a:off x="9764428" y="4734090"/>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0" name="Freeform: Shape 39">
              <a:extLst>
                <a:ext uri="{FF2B5EF4-FFF2-40B4-BE49-F238E27FC236}">
                  <a16:creationId xmlns:a16="http://schemas.microsoft.com/office/drawing/2014/main" id="{C91E200A-96E7-3A5D-CFF7-E15770C762B3}"/>
                </a:ext>
              </a:extLst>
            </p:cNvPr>
            <p:cNvSpPr/>
            <p:nvPr/>
          </p:nvSpPr>
          <p:spPr bwMode="auto">
            <a:xfrm rot="1774865" flipH="1">
              <a:off x="11423159" y="4618612"/>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1" name="Freeform: Shape 40">
              <a:extLst>
                <a:ext uri="{FF2B5EF4-FFF2-40B4-BE49-F238E27FC236}">
                  <a16:creationId xmlns:a16="http://schemas.microsoft.com/office/drawing/2014/main" id="{002438AD-3A3D-EF78-4452-FB5FA36F5EC2}"/>
                </a:ext>
              </a:extLst>
            </p:cNvPr>
            <p:cNvSpPr/>
            <p:nvPr/>
          </p:nvSpPr>
          <p:spPr bwMode="auto">
            <a:xfrm rot="3508202" flipH="1">
              <a:off x="11527527" y="4679170"/>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42" name="Input">
              <a:extLst>
                <a:ext uri="{FF2B5EF4-FFF2-40B4-BE49-F238E27FC236}">
                  <a16:creationId xmlns:a16="http://schemas.microsoft.com/office/drawing/2014/main" id="{7510D657-E324-A39D-319B-2196BB0167C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831408" y="4109553"/>
              <a:ext cx="1670449" cy="658425"/>
            </a:xfrm>
            <a:prstGeom prst="rect">
              <a:avLst/>
            </a:prstGeom>
          </p:spPr>
        </p:pic>
        <p:pic>
          <p:nvPicPr>
            <p:cNvPr id="43" name="System">
              <a:extLst>
                <a:ext uri="{FF2B5EF4-FFF2-40B4-BE49-F238E27FC236}">
                  <a16:creationId xmlns:a16="http://schemas.microsoft.com/office/drawing/2014/main" id="{B1104258-6A99-DEDA-6716-5B7A680AD3C7}"/>
                </a:ext>
              </a:extLst>
            </p:cNvPr>
            <p:cNvPicPr>
              <a:picLocks noChangeAspect="1"/>
            </p:cNvPicPr>
            <p:nvPr/>
          </p:nvPicPr>
          <p:blipFill>
            <a:blip r:embed="rId5"/>
            <a:stretch>
              <a:fillRect/>
            </a:stretch>
          </p:blipFill>
          <p:spPr>
            <a:xfrm>
              <a:off x="7040103" y="4186068"/>
              <a:ext cx="2615411" cy="1121761"/>
            </a:xfrm>
            <a:prstGeom prst="rect">
              <a:avLst/>
            </a:prstGeom>
          </p:spPr>
        </p:pic>
        <p:pic>
          <p:nvPicPr>
            <p:cNvPr id="44" name="Output">
              <a:extLst>
                <a:ext uri="{FF2B5EF4-FFF2-40B4-BE49-F238E27FC236}">
                  <a16:creationId xmlns:a16="http://schemas.microsoft.com/office/drawing/2014/main" id="{6A86C16D-8CA3-8A3E-55F8-82BB892D1AD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9713353" y="4022847"/>
              <a:ext cx="1926503" cy="743776"/>
            </a:xfrm>
            <a:prstGeom prst="rect">
              <a:avLst/>
            </a:prstGeom>
          </p:spPr>
        </p:pic>
      </p:grpSp>
      <p:sp>
        <p:nvSpPr>
          <p:cNvPr id="4" name="TextBox 3">
            <a:extLst>
              <a:ext uri="{FF2B5EF4-FFF2-40B4-BE49-F238E27FC236}">
                <a16:creationId xmlns:a16="http://schemas.microsoft.com/office/drawing/2014/main" id="{00EE94B1-8047-C0A9-24C7-D8F1B2B31BD3}"/>
              </a:ext>
            </a:extLst>
          </p:cNvPr>
          <p:cNvSpPr txBox="1"/>
          <p:nvPr/>
        </p:nvSpPr>
        <p:spPr>
          <a:xfrm>
            <a:off x="642257" y="972395"/>
            <a:ext cx="10983686" cy="1077218"/>
          </a:xfrm>
          <a:prstGeom prst="rect">
            <a:avLst/>
          </a:prstGeom>
          <a:noFill/>
        </p:spPr>
        <p:txBody>
          <a:bodyPr wrap="square">
            <a:spAutoFit/>
          </a:bodyPr>
          <a:lstStyle/>
          <a:p>
            <a:pPr algn="l"/>
            <a:r>
              <a:rPr lang="en-US" sz="3200" b="0" i="0" u="none" strike="noStrike" baseline="0" dirty="0">
                <a:solidFill>
                  <a:srgbClr val="FFFFFF"/>
                </a:solidFill>
                <a:latin typeface="Calibri" panose="020F0502020204030204" pitchFamily="34" charset="0"/>
                <a:cs typeface="Calibri" panose="020F0502020204030204" pitchFamily="34" charset="0"/>
              </a:rPr>
              <a:t>An </a:t>
            </a:r>
            <a:r>
              <a:rPr lang="en-US" sz="3200" b="1" i="0" u="none" strike="noStrike" baseline="0" dirty="0">
                <a:solidFill>
                  <a:srgbClr val="FFFFFF"/>
                </a:solidFill>
                <a:latin typeface="Calibri" panose="020F0502020204030204" pitchFamily="34" charset="0"/>
                <a:cs typeface="Calibri" panose="020F0502020204030204" pitchFamily="34" charset="0"/>
              </a:rPr>
              <a:t>iterative process</a:t>
            </a:r>
            <a:r>
              <a:rPr lang="en-US" sz="3200" b="0" i="0" u="none" strike="noStrike" baseline="0" dirty="0">
                <a:solidFill>
                  <a:srgbClr val="FFFFFF"/>
                </a:solidFill>
                <a:latin typeface="Calibri" panose="020F0502020204030204" pitchFamily="34" charset="0"/>
                <a:cs typeface="Calibri" panose="020F0502020204030204" pitchFamily="34" charset="0"/>
              </a:rPr>
              <a:t> uses feedback loops to continuously inform and improve the output.</a:t>
            </a:r>
            <a:endParaRPr lang="en-US" sz="3200" dirty="0">
              <a:solidFill>
                <a:srgbClr val="FFFFFF"/>
              </a:solidFill>
              <a:latin typeface="Calibri" panose="020F0502020204030204" pitchFamily="34" charset="0"/>
              <a:cs typeface="Calibri" panose="020F0502020204030204" pitchFamily="34" charset="0"/>
            </a:endParaRPr>
          </a:p>
        </p:txBody>
      </p:sp>
      <p:sp>
        <p:nvSpPr>
          <p:cNvPr id="15" name="Freeform: Shape 14">
            <a:extLst>
              <a:ext uri="{FF2B5EF4-FFF2-40B4-BE49-F238E27FC236}">
                <a16:creationId xmlns:a16="http://schemas.microsoft.com/office/drawing/2014/main" id="{C8C4C2DC-E3AB-54F2-AD66-22A08B705F36}"/>
              </a:ext>
            </a:extLst>
          </p:cNvPr>
          <p:cNvSpPr/>
          <p:nvPr/>
        </p:nvSpPr>
        <p:spPr bwMode="auto">
          <a:xfrm flipV="1">
            <a:off x="9723009" y="2878706"/>
            <a:ext cx="45719" cy="1943871"/>
          </a:xfrm>
          <a:custGeom>
            <a:avLst/>
            <a:gdLst>
              <a:gd name="connsiteX0" fmla="*/ 0 w 45719"/>
              <a:gd name="connsiteY0" fmla="*/ 1943871 h 1943871"/>
              <a:gd name="connsiteX1" fmla="*/ 45719 w 45719"/>
              <a:gd name="connsiteY1" fmla="*/ 6391 h 1943871"/>
            </a:gdLst>
            <a:ahLst/>
            <a:cxnLst>
              <a:cxn ang="0">
                <a:pos x="connsiteX0" y="connsiteY0"/>
              </a:cxn>
              <a:cxn ang="0">
                <a:pos x="connsiteX1" y="connsiteY1"/>
              </a:cxn>
            </a:cxnLst>
            <a:rect l="l" t="t" r="r" b="b"/>
            <a:pathLst>
              <a:path w="45719" h="1943871" extrusionOk="0">
                <a:moveTo>
                  <a:pt x="0" y="1943871"/>
                </a:moveTo>
                <a:cubicBezTo>
                  <a:pt x="8728" y="928641"/>
                  <a:pt x="37302" y="-80954"/>
                  <a:pt x="45719" y="6391"/>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6" name="Freeform: Shape 15">
            <a:extLst>
              <a:ext uri="{FF2B5EF4-FFF2-40B4-BE49-F238E27FC236}">
                <a16:creationId xmlns:a16="http://schemas.microsoft.com/office/drawing/2014/main" id="{C877E916-3470-3AAD-EE14-B8B45D3EB41C}"/>
              </a:ext>
            </a:extLst>
          </p:cNvPr>
          <p:cNvSpPr/>
          <p:nvPr/>
        </p:nvSpPr>
        <p:spPr bwMode="auto">
          <a:xfrm rot="16509355" flipV="1">
            <a:off x="8523445" y="1803849"/>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17" name="Freeform: Shape 16">
            <a:extLst>
              <a:ext uri="{FF2B5EF4-FFF2-40B4-BE49-F238E27FC236}">
                <a16:creationId xmlns:a16="http://schemas.microsoft.com/office/drawing/2014/main" id="{055602C3-83B8-432B-8ED1-20142FCD2380}"/>
              </a:ext>
            </a:extLst>
          </p:cNvPr>
          <p:cNvSpPr/>
          <p:nvPr/>
        </p:nvSpPr>
        <p:spPr bwMode="auto">
          <a:xfrm rot="18677228" flipH="1">
            <a:off x="7509667" y="2722689"/>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8" name="Freeform: Shape 17">
            <a:extLst>
              <a:ext uri="{FF2B5EF4-FFF2-40B4-BE49-F238E27FC236}">
                <a16:creationId xmlns:a16="http://schemas.microsoft.com/office/drawing/2014/main" id="{9C2FD305-0836-3198-484C-D2ECD0E76266}"/>
              </a:ext>
            </a:extLst>
          </p:cNvPr>
          <p:cNvSpPr/>
          <p:nvPr/>
        </p:nvSpPr>
        <p:spPr bwMode="auto">
          <a:xfrm rot="18074924" flipH="1">
            <a:off x="7705598" y="278900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24" name="Eyeball">
            <a:extLst>
              <a:ext uri="{FF2B5EF4-FFF2-40B4-BE49-F238E27FC236}">
                <a16:creationId xmlns:a16="http://schemas.microsoft.com/office/drawing/2014/main" id="{E886DDE5-93E2-8774-2D6E-15C98FF364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69048" y="1876635"/>
            <a:ext cx="1071508" cy="612290"/>
          </a:xfrm>
          <a:prstGeom prst="rect">
            <a:avLst/>
          </a:prstGeom>
        </p:spPr>
      </p:pic>
      <p:sp>
        <p:nvSpPr>
          <p:cNvPr id="25" name="Freeform: Shape 24">
            <a:extLst>
              <a:ext uri="{FF2B5EF4-FFF2-40B4-BE49-F238E27FC236}">
                <a16:creationId xmlns:a16="http://schemas.microsoft.com/office/drawing/2014/main" id="{FAA622ED-4993-15AB-4791-27D0602F0098}"/>
              </a:ext>
            </a:extLst>
          </p:cNvPr>
          <p:cNvSpPr/>
          <p:nvPr/>
        </p:nvSpPr>
        <p:spPr bwMode="auto">
          <a:xfrm rot="16509355" flipV="1">
            <a:off x="3770821" y="2177482"/>
            <a:ext cx="136738" cy="1391289"/>
          </a:xfrm>
          <a:custGeom>
            <a:avLst/>
            <a:gdLst>
              <a:gd name="connsiteX0" fmla="*/ 0 w 136738"/>
              <a:gd name="connsiteY0" fmla="*/ 1391289 h 1391289"/>
              <a:gd name="connsiteX1" fmla="*/ 136738 w 136738"/>
              <a:gd name="connsiteY1" fmla="*/ 4574 h 1391289"/>
            </a:gdLst>
            <a:ahLst/>
            <a:cxnLst>
              <a:cxn ang="0">
                <a:pos x="connsiteX0" y="connsiteY0"/>
              </a:cxn>
              <a:cxn ang="0">
                <a:pos x="connsiteX1" y="connsiteY1"/>
              </a:cxn>
            </a:cxnLst>
            <a:rect l="l" t="t" r="r" b="b"/>
            <a:pathLst>
              <a:path w="136738" h="1391289" extrusionOk="0">
                <a:moveTo>
                  <a:pt x="0" y="1391289"/>
                </a:moveTo>
                <a:cubicBezTo>
                  <a:pt x="32120" y="667217"/>
                  <a:pt x="90969" y="-62870"/>
                  <a:pt x="136738" y="4574"/>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26" name="Freeform: Shape 25">
            <a:extLst>
              <a:ext uri="{FF2B5EF4-FFF2-40B4-BE49-F238E27FC236}">
                <a16:creationId xmlns:a16="http://schemas.microsoft.com/office/drawing/2014/main" id="{5006B027-7C21-6BB5-AAAA-4C5BC61541E0}"/>
              </a:ext>
            </a:extLst>
          </p:cNvPr>
          <p:cNvSpPr/>
          <p:nvPr/>
        </p:nvSpPr>
        <p:spPr bwMode="auto">
          <a:xfrm flipH="1" flipV="1">
            <a:off x="3094495" y="2878704"/>
            <a:ext cx="45719" cy="2092438"/>
          </a:xfrm>
          <a:custGeom>
            <a:avLst/>
            <a:gdLst>
              <a:gd name="connsiteX0" fmla="*/ 0 w 45719"/>
              <a:gd name="connsiteY0" fmla="*/ 2092438 h 2092438"/>
              <a:gd name="connsiteX1" fmla="*/ 45719 w 45719"/>
              <a:gd name="connsiteY1" fmla="*/ 6880 h 2092438"/>
            </a:gdLst>
            <a:ahLst/>
            <a:cxnLst>
              <a:cxn ang="0">
                <a:pos x="connsiteX0" y="connsiteY0"/>
              </a:cxn>
              <a:cxn ang="0">
                <a:pos x="connsiteX1" y="connsiteY1"/>
              </a:cxn>
            </a:cxnLst>
            <a:rect l="l" t="t" r="r" b="b"/>
            <a:pathLst>
              <a:path w="45719" h="2092438" extrusionOk="0">
                <a:moveTo>
                  <a:pt x="0" y="2092438"/>
                </a:moveTo>
                <a:cubicBezTo>
                  <a:pt x="12278" y="998354"/>
                  <a:pt x="40284" y="-84020"/>
                  <a:pt x="45719" y="6880"/>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27" name="Freeform: Shape 26">
            <a:extLst>
              <a:ext uri="{FF2B5EF4-FFF2-40B4-BE49-F238E27FC236}">
                <a16:creationId xmlns:a16="http://schemas.microsoft.com/office/drawing/2014/main" id="{5E083F76-1E94-279D-D486-4B5CA827D888}"/>
              </a:ext>
            </a:extLst>
          </p:cNvPr>
          <p:cNvSpPr/>
          <p:nvPr/>
        </p:nvSpPr>
        <p:spPr bwMode="auto">
          <a:xfrm>
            <a:off x="3101751" y="4741138"/>
            <a:ext cx="3694221" cy="200973"/>
          </a:xfrm>
          <a:custGeom>
            <a:avLst/>
            <a:gdLst>
              <a:gd name="connsiteX0" fmla="*/ 0 w 3694221"/>
              <a:gd name="connsiteY0" fmla="*/ 200973 h 200973"/>
              <a:gd name="connsiteX1" fmla="*/ 3694220 w 3694221"/>
              <a:gd name="connsiteY1" fmla="*/ 660 h 200973"/>
            </a:gdLst>
            <a:ahLst/>
            <a:cxnLst>
              <a:cxn ang="0">
                <a:pos x="connsiteX0" y="connsiteY0"/>
              </a:cxn>
              <a:cxn ang="0">
                <a:pos x="connsiteX1" y="connsiteY1"/>
              </a:cxn>
            </a:cxnLst>
            <a:rect l="l" t="t" r="r" b="b"/>
            <a:pathLst>
              <a:path w="3694221" h="200973" extrusionOk="0">
                <a:moveTo>
                  <a:pt x="0" y="200973"/>
                </a:moveTo>
                <a:cubicBezTo>
                  <a:pt x="1157806" y="111887"/>
                  <a:pt x="2551174" y="162224"/>
                  <a:pt x="3694220" y="660"/>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28" name="Freeform: Shape 27">
            <a:extLst>
              <a:ext uri="{FF2B5EF4-FFF2-40B4-BE49-F238E27FC236}">
                <a16:creationId xmlns:a16="http://schemas.microsoft.com/office/drawing/2014/main" id="{505DFECA-04E7-2538-6154-785FE57C3311}"/>
              </a:ext>
            </a:extLst>
          </p:cNvPr>
          <p:cNvSpPr/>
          <p:nvPr/>
        </p:nvSpPr>
        <p:spPr bwMode="auto">
          <a:xfrm rot="2030194" flipH="1">
            <a:off x="6554927" y="4625860"/>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29" name="Freeform: Shape 28">
            <a:extLst>
              <a:ext uri="{FF2B5EF4-FFF2-40B4-BE49-F238E27FC236}">
                <a16:creationId xmlns:a16="http://schemas.microsoft.com/office/drawing/2014/main" id="{15C1A1C0-AED9-DA49-991D-2F8580221FAC}"/>
              </a:ext>
            </a:extLst>
          </p:cNvPr>
          <p:cNvSpPr/>
          <p:nvPr/>
        </p:nvSpPr>
        <p:spPr bwMode="auto">
          <a:xfrm rot="3508202" flipH="1">
            <a:off x="6643928" y="4711537"/>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21" name="System (Pink)">
            <a:extLst>
              <a:ext uri="{FF2B5EF4-FFF2-40B4-BE49-F238E27FC236}">
                <a16:creationId xmlns:a16="http://schemas.microsoft.com/office/drawing/2014/main" id="{15C89A4A-D83C-D285-59E6-50595E2B1864}"/>
              </a:ext>
            </a:extLst>
          </p:cNvPr>
          <p:cNvPicPr>
            <a:picLocks noChangeAspect="1"/>
          </p:cNvPicPr>
          <p:nvPr/>
        </p:nvPicPr>
        <p:blipFill>
          <a:blip r:embed="rId10"/>
          <a:stretch>
            <a:fillRect/>
          </a:stretch>
        </p:blipFill>
        <p:spPr>
          <a:xfrm>
            <a:off x="7037100" y="4177253"/>
            <a:ext cx="2615411" cy="1127858"/>
          </a:xfrm>
          <a:prstGeom prst="rect">
            <a:avLst/>
          </a:prstGeom>
        </p:spPr>
      </p:pic>
      <p:sp>
        <p:nvSpPr>
          <p:cNvPr id="53" name="Freeform: Shape 52">
            <a:extLst>
              <a:ext uri="{FF2B5EF4-FFF2-40B4-BE49-F238E27FC236}">
                <a16:creationId xmlns:a16="http://schemas.microsoft.com/office/drawing/2014/main" id="{06587C8E-2358-C55F-209E-82571F30888D}"/>
              </a:ext>
            </a:extLst>
          </p:cNvPr>
          <p:cNvSpPr/>
          <p:nvPr/>
        </p:nvSpPr>
        <p:spPr bwMode="auto">
          <a:xfrm>
            <a:off x="3640335" y="4757717"/>
            <a:ext cx="3174570" cy="178380"/>
          </a:xfrm>
          <a:custGeom>
            <a:avLst/>
            <a:gdLst>
              <a:gd name="connsiteX0" fmla="*/ 0 w 3174570"/>
              <a:gd name="connsiteY0" fmla="*/ 178380 h 178380"/>
              <a:gd name="connsiteX1" fmla="*/ 3174570 w 3174570"/>
              <a:gd name="connsiteY1" fmla="*/ 586 h 178380"/>
            </a:gdLst>
            <a:ahLst/>
            <a:cxnLst>
              <a:cxn ang="0">
                <a:pos x="connsiteX0" y="connsiteY0"/>
              </a:cxn>
              <a:cxn ang="0">
                <a:pos x="connsiteX1" y="connsiteY1"/>
              </a:cxn>
            </a:cxnLst>
            <a:rect l="l" t="t" r="r" b="b"/>
            <a:pathLst>
              <a:path w="3174570" h="178380" extrusionOk="0">
                <a:moveTo>
                  <a:pt x="0" y="178380"/>
                </a:moveTo>
                <a:cubicBezTo>
                  <a:pt x="974978" y="105109"/>
                  <a:pt x="2188593" y="134341"/>
                  <a:pt x="3174570" y="58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54" name="Freeform: Shape 53">
            <a:extLst>
              <a:ext uri="{FF2B5EF4-FFF2-40B4-BE49-F238E27FC236}">
                <a16:creationId xmlns:a16="http://schemas.microsoft.com/office/drawing/2014/main" id="{4FB6763A-C047-B5D7-26F2-AD654BA2DFD3}"/>
              </a:ext>
            </a:extLst>
          </p:cNvPr>
          <p:cNvSpPr/>
          <p:nvPr/>
        </p:nvSpPr>
        <p:spPr bwMode="auto">
          <a:xfrm rot="2030194" flipH="1">
            <a:off x="6573860" y="4642438"/>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55" name="Freeform: Shape 54">
            <a:extLst>
              <a:ext uri="{FF2B5EF4-FFF2-40B4-BE49-F238E27FC236}">
                <a16:creationId xmlns:a16="http://schemas.microsoft.com/office/drawing/2014/main" id="{3E1E8C58-1731-F42F-284B-AD0D420E21FD}"/>
              </a:ext>
            </a:extLst>
          </p:cNvPr>
          <p:cNvSpPr/>
          <p:nvPr/>
        </p:nvSpPr>
        <p:spPr bwMode="auto">
          <a:xfrm rot="3508202" flipH="1">
            <a:off x="6662861" y="4728115"/>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grpSp>
        <p:nvGrpSpPr>
          <p:cNvPr id="35" name="Controller Shape">
            <a:extLst>
              <a:ext uri="{FF2B5EF4-FFF2-40B4-BE49-F238E27FC236}">
                <a16:creationId xmlns:a16="http://schemas.microsoft.com/office/drawing/2014/main" id="{4BD50A6A-4D7A-84CF-283E-45440DE62C60}"/>
              </a:ext>
            </a:extLst>
          </p:cNvPr>
          <p:cNvGrpSpPr/>
          <p:nvPr/>
        </p:nvGrpSpPr>
        <p:grpSpPr>
          <a:xfrm>
            <a:off x="3401070" y="4285253"/>
            <a:ext cx="1112742" cy="1112742"/>
            <a:chOff x="3401070" y="4285253"/>
            <a:chExt cx="1112742" cy="1112742"/>
          </a:xfrm>
        </p:grpSpPr>
        <p:sp>
          <p:nvSpPr>
            <p:cNvPr id="32" name="Oval 31">
              <a:extLst>
                <a:ext uri="{FF2B5EF4-FFF2-40B4-BE49-F238E27FC236}">
                  <a16:creationId xmlns:a16="http://schemas.microsoft.com/office/drawing/2014/main" id="{E2199913-4EFB-B432-2D1F-8E7601FC7BF0}"/>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34" name="Graphic 33" descr="Processor with solid fill">
              <a:extLst>
                <a:ext uri="{FF2B5EF4-FFF2-40B4-BE49-F238E27FC236}">
                  <a16:creationId xmlns:a16="http://schemas.microsoft.com/office/drawing/2014/main" id="{093AE3CE-04EA-F856-D8AF-9D858B4EAC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511214" y="4391085"/>
              <a:ext cx="914400" cy="914400"/>
            </a:xfrm>
            <a:prstGeom prst="rect">
              <a:avLst/>
            </a:prstGeom>
          </p:spPr>
        </p:pic>
      </p:grpSp>
      <p:pic>
        <p:nvPicPr>
          <p:cNvPr id="46" name="Feedack">
            <a:extLst>
              <a:ext uri="{FF2B5EF4-FFF2-40B4-BE49-F238E27FC236}">
                <a16:creationId xmlns:a16="http://schemas.microsoft.com/office/drawing/2014/main" id="{9D5F8CFF-B529-9A32-E305-D98EA3F12F4B}"/>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942000" y="3714767"/>
            <a:ext cx="2109399" cy="737680"/>
          </a:xfrm>
          <a:prstGeom prst="rect">
            <a:avLst/>
          </a:prstGeom>
        </p:spPr>
      </p:pic>
      <p:pic>
        <p:nvPicPr>
          <p:cNvPr id="48" name="Controller">
            <a:extLst>
              <a:ext uri="{FF2B5EF4-FFF2-40B4-BE49-F238E27FC236}">
                <a16:creationId xmlns:a16="http://schemas.microsoft.com/office/drawing/2014/main" id="{D8401354-4F98-8D96-2679-BB95725BDF15}"/>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2657197" y="5423061"/>
            <a:ext cx="2621507" cy="829128"/>
          </a:xfrm>
          <a:prstGeom prst="rect">
            <a:avLst/>
          </a:prstGeom>
        </p:spPr>
      </p:pic>
    </p:spTree>
    <p:extLst>
      <p:ext uri="{BB962C8B-B14F-4D97-AF65-F5344CB8AC3E}">
        <p14:creationId xmlns:p14="http://schemas.microsoft.com/office/powerpoint/2010/main" val="1444155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00"/>
                                        <p:tgtEl>
                                          <p:spTgt spid="15"/>
                                        </p:tgtEl>
                                      </p:cBhvr>
                                    </p:animEffect>
                                  </p:childTnLst>
                                </p:cTn>
                              </p:par>
                            </p:childTnLst>
                          </p:cTn>
                        </p:par>
                        <p:par>
                          <p:cTn id="8" fill="hold">
                            <p:stCondLst>
                              <p:cond delay="200"/>
                            </p:stCondLst>
                            <p:childTnLst>
                              <p:par>
                                <p:cTn id="9" presetID="2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200"/>
                                        <p:tgtEl>
                                          <p:spTgt spid="16"/>
                                        </p:tgtEl>
                                      </p:cBhvr>
                                    </p:animEffect>
                                  </p:childTnLst>
                                </p:cTn>
                              </p:par>
                            </p:childTnLst>
                          </p:cTn>
                        </p:par>
                        <p:par>
                          <p:cTn id="12" fill="hold">
                            <p:stCondLst>
                              <p:cond delay="4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50"/>
                                        <p:tgtEl>
                                          <p:spTgt spid="17"/>
                                        </p:tgtEl>
                                      </p:cBhvr>
                                    </p:animEffect>
                                  </p:childTnLst>
                                </p:cTn>
                              </p:par>
                            </p:childTnLst>
                          </p:cTn>
                        </p:par>
                        <p:par>
                          <p:cTn id="16" fill="hold">
                            <p:stCondLst>
                              <p:cond delay="55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150"/>
                                        <p:tgtEl>
                                          <p:spTgt spid="18"/>
                                        </p:tgtEl>
                                      </p:cBhvr>
                                    </p:animEffect>
                                  </p:childTnLst>
                                </p:cTn>
                              </p:par>
                            </p:childTnLst>
                          </p:cTn>
                        </p:par>
                        <p:par>
                          <p:cTn id="20" fill="hold">
                            <p:stCondLst>
                              <p:cond delay="7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6" presetClass="entr" presetSubtype="32"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ou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200"/>
                                        <p:tgtEl>
                                          <p:spTgt spid="25"/>
                                        </p:tgtEl>
                                      </p:cBhvr>
                                    </p:animEffect>
                                  </p:childTnLst>
                                </p:cTn>
                              </p:par>
                            </p:childTnLst>
                          </p:cTn>
                        </p:par>
                        <p:par>
                          <p:cTn id="32" fill="hold">
                            <p:stCondLst>
                              <p:cond delay="200"/>
                            </p:stCondLst>
                            <p:childTnLst>
                              <p:par>
                                <p:cTn id="33" presetID="22" presetClass="entr" presetSubtype="1"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2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200"/>
                                        <p:tgtEl>
                                          <p:spTgt spid="46"/>
                                        </p:tgtEl>
                                      </p:cBhvr>
                                    </p:animEffect>
                                  </p:childTnLst>
                                </p:cTn>
                              </p:par>
                            </p:childTnLst>
                          </p:cTn>
                        </p:par>
                        <p:par>
                          <p:cTn id="39" fill="hold">
                            <p:stCondLst>
                              <p:cond delay="400"/>
                            </p:stCondLst>
                            <p:childTnLst>
                              <p:par>
                                <p:cTn id="40" presetID="22" presetClass="entr" presetSubtype="8"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200"/>
                                        <p:tgtEl>
                                          <p:spTgt spid="27"/>
                                        </p:tgtEl>
                                      </p:cBhvr>
                                    </p:animEffect>
                                  </p:childTnLst>
                                </p:cTn>
                              </p:par>
                            </p:childTnLst>
                          </p:cTn>
                        </p:par>
                        <p:par>
                          <p:cTn id="43" fill="hold">
                            <p:stCondLst>
                              <p:cond delay="600"/>
                            </p:stCondLst>
                            <p:childTnLst>
                              <p:par>
                                <p:cTn id="44" presetID="22" presetClass="entr" presetSubtype="8"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150"/>
                                        <p:tgtEl>
                                          <p:spTgt spid="28"/>
                                        </p:tgtEl>
                                      </p:cBhvr>
                                    </p:animEffect>
                                  </p:childTnLst>
                                </p:cTn>
                              </p:par>
                            </p:childTnLst>
                          </p:cTn>
                        </p:par>
                        <p:par>
                          <p:cTn id="47" fill="hold">
                            <p:stCondLst>
                              <p:cond delay="750"/>
                            </p:stCondLst>
                            <p:childTnLst>
                              <p:par>
                                <p:cTn id="48" presetID="22" presetClass="entr" presetSubtype="2"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right)">
                                      <p:cBhvr>
                                        <p:cTn id="50" dur="15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32"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ircle(out)">
                                      <p:cBhvr>
                                        <p:cTn id="55" dur="500"/>
                                        <p:tgtEl>
                                          <p:spTgt spid="35"/>
                                        </p:tgtEl>
                                      </p:cBhvr>
                                    </p:animEffect>
                                  </p:childTnLst>
                                </p:cTn>
                              </p:par>
                              <p:par>
                                <p:cTn id="56" presetID="10"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200"/>
                                        <p:tgtEl>
                                          <p:spTgt spid="48"/>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wipe(left)">
                                      <p:cBhvr>
                                        <p:cTn id="62" dur="200"/>
                                        <p:tgtEl>
                                          <p:spTgt spid="53"/>
                                        </p:tgtEl>
                                      </p:cBhvr>
                                    </p:animEffect>
                                  </p:childTnLst>
                                </p:cTn>
                              </p:par>
                            </p:childTnLst>
                          </p:cTn>
                        </p:par>
                        <p:par>
                          <p:cTn id="63" fill="hold">
                            <p:stCondLst>
                              <p:cond delay="700"/>
                            </p:stCondLst>
                            <p:childTnLst>
                              <p:par>
                                <p:cTn id="64" presetID="22" presetClass="entr" presetSubtype="8" fill="hold" grpId="0"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150"/>
                                        <p:tgtEl>
                                          <p:spTgt spid="54"/>
                                        </p:tgtEl>
                                      </p:cBhvr>
                                    </p:animEffect>
                                  </p:childTnLst>
                                </p:cTn>
                              </p:par>
                            </p:childTnLst>
                          </p:cTn>
                        </p:par>
                        <p:par>
                          <p:cTn id="67" fill="hold">
                            <p:stCondLst>
                              <p:cond delay="850"/>
                            </p:stCondLst>
                            <p:childTnLst>
                              <p:par>
                                <p:cTn id="68" presetID="22" presetClass="entr" presetSubtype="2" fill="hold" grpId="0" nodeType="after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right)">
                                      <p:cBhvr>
                                        <p:cTn id="70" dur="150"/>
                                        <p:tgtEl>
                                          <p:spTgt spid="55"/>
                                        </p:tgtEl>
                                      </p:cBhvr>
                                    </p:animEffect>
                                  </p:childTnLst>
                                </p:cTn>
                              </p:par>
                            </p:childTnLst>
                          </p:cTn>
                        </p:par>
                        <p:par>
                          <p:cTn id="71" fill="hold">
                            <p:stCondLst>
                              <p:cond delay="1000"/>
                            </p:stCondLst>
                            <p:childTnLst>
                              <p:par>
                                <p:cTn id="72" presetID="22" presetClass="entr" presetSubtype="8"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5" grpId="0" animBg="1"/>
      <p:bldP spid="26" grpId="0" animBg="1"/>
      <p:bldP spid="27" grpId="0" animBg="1"/>
      <p:bldP spid="28" grpId="0" animBg="1"/>
      <p:bldP spid="29" grpId="0" animBg="1"/>
      <p:bldP spid="53" grpId="0" animBg="1"/>
      <p:bldP spid="54"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3F20A-5D12-8615-74B7-9D51269D830D}"/>
              </a:ext>
            </a:extLst>
          </p:cNvPr>
          <p:cNvSpPr txBox="1"/>
          <p:nvPr/>
        </p:nvSpPr>
        <p:spPr>
          <a:xfrm>
            <a:off x="7324625" y="2034873"/>
            <a:ext cx="4355184" cy="2062103"/>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Learning engineering is a </a:t>
            </a:r>
            <a:r>
              <a:rPr lang="en-US" b="1" dirty="0">
                <a:solidFill>
                  <a:schemeClr val="bg1"/>
                </a:solidFill>
                <a:latin typeface="Calibri" panose="020F0502020204030204" pitchFamily="34" charset="0"/>
                <a:cs typeface="Calibri" panose="020F0502020204030204" pitchFamily="34" charset="0"/>
              </a:rPr>
              <a:t>contextualized</a:t>
            </a:r>
            <a:r>
              <a:rPr lang="en-US" dirty="0">
                <a:solidFill>
                  <a:schemeClr val="bg1"/>
                </a:solidFill>
                <a:latin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cs typeface="Calibri" panose="020F0502020204030204" pitchFamily="34" charset="0"/>
              </a:rPr>
              <a:t>iterative</a:t>
            </a:r>
            <a:r>
              <a:rPr lang="en-US" dirty="0">
                <a:solidFill>
                  <a:schemeClr val="bg1"/>
                </a:solidFill>
                <a:latin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cs typeface="Calibri" panose="020F0502020204030204" pitchFamily="34" charset="0"/>
              </a:rPr>
              <a:t>data-driven</a:t>
            </a:r>
            <a:r>
              <a:rPr lang="en-US" dirty="0">
                <a:solidFill>
                  <a:schemeClr val="bg1"/>
                </a:solidFill>
                <a:latin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cs typeface="Calibri" panose="020F0502020204030204" pitchFamily="34" charset="0"/>
              </a:rPr>
              <a:t>outcomes-focused</a:t>
            </a:r>
            <a:r>
              <a:rPr lang="en-US" dirty="0">
                <a:solidFill>
                  <a:schemeClr val="bg1"/>
                </a:solidFill>
                <a:latin typeface="Calibri" panose="020F0502020204030204" pitchFamily="34" charset="0"/>
                <a:cs typeface="Calibri" panose="020F0502020204030204" pitchFamily="34" charset="0"/>
              </a:rPr>
              <a:t> process</a:t>
            </a:r>
          </a:p>
        </p:txBody>
      </p:sp>
      <p:sp>
        <p:nvSpPr>
          <p:cNvPr id="7" name="TextBox 6">
            <a:extLst>
              <a:ext uri="{FF2B5EF4-FFF2-40B4-BE49-F238E27FC236}">
                <a16:creationId xmlns:a16="http://schemas.microsoft.com/office/drawing/2014/main" id="{66B44448-E47B-4801-AA1B-6C0266C6EF0C}"/>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2" name="Graphic 21">
            <a:extLst>
              <a:ext uri="{FF2B5EF4-FFF2-40B4-BE49-F238E27FC236}">
                <a16:creationId xmlns:a16="http://schemas.microsoft.com/office/drawing/2014/main" id="{5679936A-0DF2-5097-1A64-8ACF9A1F61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841" y="147637"/>
            <a:ext cx="6629400" cy="6562725"/>
          </a:xfrm>
          <a:prstGeom prst="rect">
            <a:avLst/>
          </a:prstGeom>
        </p:spPr>
      </p:pic>
    </p:spTree>
    <p:extLst>
      <p:ext uri="{BB962C8B-B14F-4D97-AF65-F5344CB8AC3E}">
        <p14:creationId xmlns:p14="http://schemas.microsoft.com/office/powerpoint/2010/main" val="262116580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F78D1E"/>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latin typeface="Calibri" panose="020F0502020204030204" pitchFamily="34" charset="0"/>
                <a:cs typeface="Calibri" panose="020F0502020204030204" pitchFamily="34" charset="0"/>
              </a:rPr>
              <a:t>goal oriented</a:t>
            </a:r>
            <a:endParaRPr lang="en-US" sz="2000" dirty="0">
              <a:latin typeface="Calibri" panose="020F0502020204030204" pitchFamily="34" charset="0"/>
              <a:cs typeface="Calibri" panose="020F0502020204030204" pitchFamily="34" charset="0"/>
            </a:endParaRPr>
          </a:p>
        </p:txBody>
      </p:sp>
      <p:pic>
        <p:nvPicPr>
          <p:cNvPr id="16" name="Graphic 15">
            <a:extLst>
              <a:ext uri="{FF2B5EF4-FFF2-40B4-BE49-F238E27FC236}">
                <a16:creationId xmlns:a16="http://schemas.microsoft.com/office/drawing/2014/main" id="{D6366518-51C6-E7E0-FECE-D1BE89859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841" y="147637"/>
            <a:ext cx="6629400" cy="6562725"/>
          </a:xfrm>
          <a:prstGeom prst="rect">
            <a:avLst/>
          </a:prstGeom>
        </p:spPr>
      </p:pic>
      <p:sp>
        <p:nvSpPr>
          <p:cNvPr id="17" name="TextBox 16">
            <a:extLst>
              <a:ext uri="{FF2B5EF4-FFF2-40B4-BE49-F238E27FC236}">
                <a16:creationId xmlns:a16="http://schemas.microsoft.com/office/drawing/2014/main" id="{B5CF18C8-0608-45D3-B3A0-A0DFCB0B5447}"/>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61532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pic>
        <p:nvPicPr>
          <p:cNvPr id="3" name="Graphic 2">
            <a:extLst>
              <a:ext uri="{FF2B5EF4-FFF2-40B4-BE49-F238E27FC236}">
                <a16:creationId xmlns:a16="http://schemas.microsoft.com/office/drawing/2014/main" id="{59535928-6694-DA91-7572-B66115A5A4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472" y="147637"/>
            <a:ext cx="6629400" cy="6562725"/>
          </a:xfrm>
          <a:prstGeom prst="rect">
            <a:avLst/>
          </a:prstGeom>
        </p:spPr>
      </p:pic>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FBB83E"/>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tx1"/>
                </a:solidFill>
                <a:latin typeface="Calibri" panose="020F0502020204030204" pitchFamily="34" charset="0"/>
                <a:cs typeface="Calibri" panose="020F0502020204030204" pitchFamily="34" charset="0"/>
              </a:rPr>
              <a:t>Learning is situated. Understand the </a:t>
            </a:r>
            <a:r>
              <a:rPr lang="en-US" sz="2000" b="1" i="0" u="none" strike="noStrike" baseline="0" dirty="0">
                <a:solidFill>
                  <a:schemeClr val="tx1"/>
                </a:solidFill>
                <a:latin typeface="Calibri" panose="020F0502020204030204" pitchFamily="34" charset="0"/>
                <a:cs typeface="Calibri" panose="020F0502020204030204" pitchFamily="34" charset="0"/>
              </a:rPr>
              <a:t>context</a:t>
            </a:r>
            <a:r>
              <a:rPr lang="en-US" sz="2000" b="0" i="0" u="none" strike="noStrike" baseline="0" dirty="0">
                <a:solidFill>
                  <a:schemeClr val="tx1"/>
                </a:solidFill>
                <a:latin typeface="Calibri" panose="020F0502020204030204" pitchFamily="34" charset="0"/>
                <a:cs typeface="Calibri" panose="020F0502020204030204" pitchFamily="34" charset="0"/>
              </a:rPr>
              <a:t>, not only the learners and content but of the full system</a:t>
            </a:r>
          </a:p>
        </p:txBody>
      </p:sp>
      <p:sp>
        <p:nvSpPr>
          <p:cNvPr id="11" name="TextBox 10">
            <a:extLst>
              <a:ext uri="{FF2B5EF4-FFF2-40B4-BE49-F238E27FC236}">
                <a16:creationId xmlns:a16="http://schemas.microsoft.com/office/drawing/2014/main" id="{E1FCFBE7-038E-C074-0F3D-0E078DEFEB82}"/>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1079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Learning is situated. Understand the </a:t>
            </a:r>
            <a:r>
              <a:rPr lang="en-US" sz="2000" b="1" dirty="0">
                <a:solidFill>
                  <a:srgbClr val="EAEAEA"/>
                </a:solidFill>
                <a:latin typeface="Calibri" panose="020F0502020204030204" pitchFamily="34" charset="0"/>
                <a:cs typeface="Calibri" panose="020F0502020204030204" pitchFamily="34" charset="0"/>
              </a:rPr>
              <a:t>context</a:t>
            </a:r>
            <a:r>
              <a:rPr lang="en-US" sz="2000" dirty="0">
                <a:solidFill>
                  <a:srgbClr val="EAEAEA"/>
                </a:solidFill>
                <a:latin typeface="Calibri" panose="020F0502020204030204" pitchFamily="34" charset="0"/>
                <a:cs typeface="Calibri" panose="020F0502020204030204" pitchFamily="34" charset="0"/>
              </a:rPr>
              <a:t>, not only the learners and content but of the full system</a:t>
            </a:r>
          </a:p>
        </p:txBody>
      </p:sp>
      <p:pic>
        <p:nvPicPr>
          <p:cNvPr id="10" name="Graphic 9">
            <a:extLst>
              <a:ext uri="{FF2B5EF4-FFF2-40B4-BE49-F238E27FC236}">
                <a16:creationId xmlns:a16="http://schemas.microsoft.com/office/drawing/2014/main" id="{4DB1E958-D350-879D-4373-7191FCE958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472" y="147637"/>
            <a:ext cx="6629400" cy="6562725"/>
          </a:xfrm>
          <a:prstGeom prst="rect">
            <a:avLst/>
          </a:prstGeom>
        </p:spPr>
      </p:pic>
      <p:sp>
        <p:nvSpPr>
          <p:cNvPr id="11" name="Rectangle: Rounded Corners 10">
            <a:extLst>
              <a:ext uri="{FF2B5EF4-FFF2-40B4-BE49-F238E27FC236}">
                <a16:creationId xmlns:a16="http://schemas.microsoft.com/office/drawing/2014/main" id="{AECD6253-A55A-8FD5-D215-9F1FE39E619D}"/>
              </a:ext>
            </a:extLst>
          </p:cNvPr>
          <p:cNvSpPr/>
          <p:nvPr/>
        </p:nvSpPr>
        <p:spPr>
          <a:xfrm>
            <a:off x="7312785" y="2889830"/>
            <a:ext cx="5064607" cy="843184"/>
          </a:xfrm>
          <a:prstGeom prst="roundRect">
            <a:avLst>
              <a:gd name="adj" fmla="val 0"/>
            </a:avLst>
          </a:prstGeom>
          <a:solidFill>
            <a:srgbClr val="5A489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bg1"/>
                </a:solidFill>
                <a:latin typeface="Calibri" panose="020F0502020204030204" pitchFamily="34" charset="0"/>
                <a:cs typeface="Calibri" panose="020F0502020204030204" pitchFamily="34" charset="0"/>
              </a:rPr>
              <a:t>Design, develop, instrument, test in a series of mini processes </a:t>
            </a:r>
          </a:p>
        </p:txBody>
      </p:sp>
      <p:sp>
        <p:nvSpPr>
          <p:cNvPr id="13" name="TextBox 12">
            <a:extLst>
              <a:ext uri="{FF2B5EF4-FFF2-40B4-BE49-F238E27FC236}">
                <a16:creationId xmlns:a16="http://schemas.microsoft.com/office/drawing/2014/main" id="{B05AD870-117F-C12B-7CAB-8BC0514374F0}"/>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381110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Learning is situated. Understand the </a:t>
            </a:r>
            <a:r>
              <a:rPr lang="en-US" sz="2000" b="1" dirty="0">
                <a:solidFill>
                  <a:srgbClr val="EAEAEA"/>
                </a:solidFill>
                <a:latin typeface="Calibri" panose="020F0502020204030204" pitchFamily="34" charset="0"/>
                <a:cs typeface="Calibri" panose="020F0502020204030204" pitchFamily="34" charset="0"/>
              </a:rPr>
              <a:t>context</a:t>
            </a:r>
            <a:r>
              <a:rPr lang="en-US" sz="2000" dirty="0">
                <a:solidFill>
                  <a:srgbClr val="EAEAEA"/>
                </a:solidFill>
                <a:latin typeface="Calibri" panose="020F0502020204030204" pitchFamily="34" charset="0"/>
                <a:cs typeface="Calibri" panose="020F0502020204030204" pitchFamily="34" charset="0"/>
              </a:rPr>
              <a:t>, not only the learners and content but of the full system</a:t>
            </a:r>
          </a:p>
        </p:txBody>
      </p:sp>
      <p:sp>
        <p:nvSpPr>
          <p:cNvPr id="11" name="Rectangle: Rounded Corners 10">
            <a:extLst>
              <a:ext uri="{FF2B5EF4-FFF2-40B4-BE49-F238E27FC236}">
                <a16:creationId xmlns:a16="http://schemas.microsoft.com/office/drawing/2014/main" id="{AECD6253-A55A-8FD5-D215-9F1FE39E619D}"/>
              </a:ext>
            </a:extLst>
          </p:cNvPr>
          <p:cNvSpPr/>
          <p:nvPr/>
        </p:nvSpPr>
        <p:spPr>
          <a:xfrm>
            <a:off x="7312785" y="2889830"/>
            <a:ext cx="5064607" cy="843184"/>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Design, develop, instrument, test in a series of mini processes </a:t>
            </a:r>
          </a:p>
        </p:txBody>
      </p:sp>
      <p:pic>
        <p:nvPicPr>
          <p:cNvPr id="13" name="Graphic 12">
            <a:extLst>
              <a:ext uri="{FF2B5EF4-FFF2-40B4-BE49-F238E27FC236}">
                <a16:creationId xmlns:a16="http://schemas.microsoft.com/office/drawing/2014/main" id="{6FD43248-DA9F-AA14-F391-9E73DC2952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103" y="147637"/>
            <a:ext cx="6629400" cy="6562725"/>
          </a:xfrm>
          <a:prstGeom prst="rect">
            <a:avLst/>
          </a:prstGeom>
        </p:spPr>
      </p:pic>
      <p:sp>
        <p:nvSpPr>
          <p:cNvPr id="14" name="Rectangle: Rounded Corners 13">
            <a:extLst>
              <a:ext uri="{FF2B5EF4-FFF2-40B4-BE49-F238E27FC236}">
                <a16:creationId xmlns:a16="http://schemas.microsoft.com/office/drawing/2014/main" id="{26E2D857-51EE-2E4F-A21E-5BAFA6F24907}"/>
              </a:ext>
            </a:extLst>
          </p:cNvPr>
          <p:cNvSpPr/>
          <p:nvPr/>
        </p:nvSpPr>
        <p:spPr>
          <a:xfrm>
            <a:off x="7312785" y="3851363"/>
            <a:ext cx="5064607" cy="1191977"/>
          </a:xfrm>
          <a:prstGeom prst="roundRect">
            <a:avLst>
              <a:gd name="adj" fmla="val 0"/>
            </a:avLst>
          </a:prstGeom>
          <a:solidFill>
            <a:srgbClr val="EA1C2F"/>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bg1"/>
                </a:solidFill>
                <a:latin typeface="Calibri" panose="020F0502020204030204" pitchFamily="34" charset="0"/>
                <a:cs typeface="Calibri" panose="020F0502020204030204" pitchFamily="34" charset="0"/>
              </a:rPr>
              <a:t>Implement with real learners in real contexts—with drafts and prototypes and also iteratively once released</a:t>
            </a:r>
          </a:p>
        </p:txBody>
      </p:sp>
      <p:sp>
        <p:nvSpPr>
          <p:cNvPr id="15" name="TextBox 14">
            <a:extLst>
              <a:ext uri="{FF2B5EF4-FFF2-40B4-BE49-F238E27FC236}">
                <a16:creationId xmlns:a16="http://schemas.microsoft.com/office/drawing/2014/main" id="{4292BE47-FC43-6E19-CB02-C6523BF67EDD}"/>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98145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Learning is situated. Understand the </a:t>
            </a:r>
            <a:r>
              <a:rPr lang="en-US" sz="2000" b="1" dirty="0">
                <a:solidFill>
                  <a:srgbClr val="EAEAEA"/>
                </a:solidFill>
                <a:latin typeface="Calibri" panose="020F0502020204030204" pitchFamily="34" charset="0"/>
                <a:cs typeface="Calibri" panose="020F0502020204030204" pitchFamily="34" charset="0"/>
              </a:rPr>
              <a:t>context</a:t>
            </a:r>
            <a:r>
              <a:rPr lang="en-US" sz="2000" dirty="0">
                <a:solidFill>
                  <a:srgbClr val="EAEAEA"/>
                </a:solidFill>
                <a:latin typeface="Calibri" panose="020F0502020204030204" pitchFamily="34" charset="0"/>
                <a:cs typeface="Calibri" panose="020F0502020204030204" pitchFamily="34" charset="0"/>
              </a:rPr>
              <a:t>, not only the learners and content but of the full system</a:t>
            </a:r>
          </a:p>
        </p:txBody>
      </p:sp>
      <p:sp>
        <p:nvSpPr>
          <p:cNvPr id="11" name="Rectangle: Rounded Corners 10">
            <a:extLst>
              <a:ext uri="{FF2B5EF4-FFF2-40B4-BE49-F238E27FC236}">
                <a16:creationId xmlns:a16="http://schemas.microsoft.com/office/drawing/2014/main" id="{AECD6253-A55A-8FD5-D215-9F1FE39E619D}"/>
              </a:ext>
            </a:extLst>
          </p:cNvPr>
          <p:cNvSpPr/>
          <p:nvPr/>
        </p:nvSpPr>
        <p:spPr>
          <a:xfrm>
            <a:off x="7312785" y="2889830"/>
            <a:ext cx="5064607" cy="843184"/>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Design, develop, instrument, test in a series of mini processes </a:t>
            </a:r>
          </a:p>
        </p:txBody>
      </p:sp>
      <p:sp>
        <p:nvSpPr>
          <p:cNvPr id="14" name="Rectangle: Rounded Corners 13">
            <a:extLst>
              <a:ext uri="{FF2B5EF4-FFF2-40B4-BE49-F238E27FC236}">
                <a16:creationId xmlns:a16="http://schemas.microsoft.com/office/drawing/2014/main" id="{26E2D857-51EE-2E4F-A21E-5BAFA6F24907}"/>
              </a:ext>
            </a:extLst>
          </p:cNvPr>
          <p:cNvSpPr/>
          <p:nvPr/>
        </p:nvSpPr>
        <p:spPr>
          <a:xfrm>
            <a:off x="7312785" y="3851362"/>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Implement with real learners in real contexts—with drafts and prototypes and also iteratively once released</a:t>
            </a:r>
          </a:p>
        </p:txBody>
      </p:sp>
      <p:sp>
        <p:nvSpPr>
          <p:cNvPr id="15" name="Rectangle: Rounded Corners 14">
            <a:extLst>
              <a:ext uri="{FF2B5EF4-FFF2-40B4-BE49-F238E27FC236}">
                <a16:creationId xmlns:a16="http://schemas.microsoft.com/office/drawing/2014/main" id="{52B34D5D-A05E-4A4E-B364-22EFD84432D5}"/>
              </a:ext>
            </a:extLst>
          </p:cNvPr>
          <p:cNvSpPr/>
          <p:nvPr/>
        </p:nvSpPr>
        <p:spPr>
          <a:xfrm>
            <a:off x="7312785" y="5161687"/>
            <a:ext cx="5064607" cy="841248"/>
          </a:xfrm>
          <a:prstGeom prst="roundRect">
            <a:avLst>
              <a:gd name="adj" fmla="val 0"/>
            </a:avLst>
          </a:prstGeom>
          <a:solidFill>
            <a:srgbClr val="1E75BC"/>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bg1"/>
                </a:solidFill>
                <a:latin typeface="Calibri" panose="020F0502020204030204" pitchFamily="34" charset="0"/>
                <a:cs typeface="Calibri" panose="020F0502020204030204" pitchFamily="34" charset="0"/>
              </a:rPr>
              <a:t>Collect data, analyze, identify ways to continuously improve</a:t>
            </a:r>
          </a:p>
        </p:txBody>
      </p:sp>
      <p:pic>
        <p:nvPicPr>
          <p:cNvPr id="17" name="Graphic 16">
            <a:extLst>
              <a:ext uri="{FF2B5EF4-FFF2-40B4-BE49-F238E27FC236}">
                <a16:creationId xmlns:a16="http://schemas.microsoft.com/office/drawing/2014/main" id="{0BFC715D-0F5B-9580-DC3B-1C07B0B6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103" y="147637"/>
            <a:ext cx="6629400" cy="6562725"/>
          </a:xfrm>
          <a:prstGeom prst="rect">
            <a:avLst/>
          </a:prstGeom>
        </p:spPr>
      </p:pic>
      <p:sp>
        <p:nvSpPr>
          <p:cNvPr id="18" name="TextBox 17">
            <a:extLst>
              <a:ext uri="{FF2B5EF4-FFF2-40B4-BE49-F238E27FC236}">
                <a16:creationId xmlns:a16="http://schemas.microsoft.com/office/drawing/2014/main" id="{1C0C1BDA-87EC-49C2-A53A-D95E15FABA3D}"/>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360861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EACF23-73C7-46C8-AB9C-5F041708498C}"/>
              </a:ext>
            </a:extLst>
          </p:cNvPr>
          <p:cNvSpPr txBox="1"/>
          <p:nvPr/>
        </p:nvSpPr>
        <p:spPr>
          <a:xfrm>
            <a:off x="-1" y="2253343"/>
            <a:ext cx="6095999" cy="1323439"/>
          </a:xfrm>
          <a:prstGeom prst="rect">
            <a:avLst/>
          </a:prstGeom>
          <a:noFill/>
        </p:spPr>
        <p:txBody>
          <a:bodyPr wrap="square" lIns="457200" rIns="457200" rtlCol="0">
            <a:spAutoFit/>
          </a:bodyPr>
          <a:lstStyle/>
          <a:p>
            <a:pPr algn="ctr"/>
            <a:r>
              <a:rPr lang="en-US" sz="4000" b="1" dirty="0">
                <a:solidFill>
                  <a:schemeClr val="bg1"/>
                </a:solidFill>
                <a:latin typeface="Calibri" panose="020F0502020204030204" pitchFamily="34" charset="0"/>
                <a:cs typeface="Calibri" panose="020F0502020204030204" pitchFamily="34" charset="0"/>
              </a:rPr>
              <a:t>ADDIE and</a:t>
            </a:r>
            <a:br>
              <a:rPr lang="en-US" sz="4000" b="1" dirty="0">
                <a:solidFill>
                  <a:schemeClr val="bg1"/>
                </a:solidFill>
                <a:latin typeface="Calibri" panose="020F0502020204030204" pitchFamily="34" charset="0"/>
                <a:cs typeface="Calibri" panose="020F0502020204030204" pitchFamily="34" charset="0"/>
              </a:rPr>
            </a:br>
            <a:r>
              <a:rPr lang="en-US" sz="4000" b="1" dirty="0">
                <a:solidFill>
                  <a:schemeClr val="bg1"/>
                </a:solidFill>
                <a:latin typeface="Calibri" panose="020F0502020204030204" pitchFamily="34" charset="0"/>
                <a:cs typeface="Calibri" panose="020F0502020204030204" pitchFamily="34" charset="0"/>
              </a:rPr>
              <a:t>Instructional Design</a:t>
            </a:r>
          </a:p>
        </p:txBody>
      </p:sp>
      <p:sp>
        <p:nvSpPr>
          <p:cNvPr id="7" name="TextBox 6">
            <a:extLst>
              <a:ext uri="{FF2B5EF4-FFF2-40B4-BE49-F238E27FC236}">
                <a16:creationId xmlns:a16="http://schemas.microsoft.com/office/drawing/2014/main" id="{D5ED1204-8B4D-4502-961F-04C94450F570}"/>
              </a:ext>
            </a:extLst>
          </p:cNvPr>
          <p:cNvSpPr txBox="1"/>
          <p:nvPr/>
        </p:nvSpPr>
        <p:spPr>
          <a:xfrm>
            <a:off x="6095998" y="2253343"/>
            <a:ext cx="6096002" cy="1323439"/>
          </a:xfrm>
          <a:prstGeom prst="rect">
            <a:avLst/>
          </a:prstGeom>
          <a:noFill/>
        </p:spPr>
        <p:txBody>
          <a:bodyPr wrap="square" lIns="457200" rIns="457200" rtlCol="0">
            <a:spAutoFit/>
          </a:bodyPr>
          <a:lstStyle/>
          <a:p>
            <a:pPr algn="ctr"/>
            <a:r>
              <a:rPr lang="en-US" sz="4000" b="1" dirty="0">
                <a:solidFill>
                  <a:schemeClr val="bg1"/>
                </a:solidFill>
                <a:latin typeface="Calibri" panose="020F0502020204030204" pitchFamily="34" charset="0"/>
                <a:cs typeface="Calibri" panose="020F0502020204030204" pitchFamily="34" charset="0"/>
              </a:rPr>
              <a:t>Learning Engineering</a:t>
            </a:r>
          </a:p>
          <a:p>
            <a:pPr algn="ctr"/>
            <a:r>
              <a:rPr lang="en-US" sz="4000" b="1" dirty="0">
                <a:solidFill>
                  <a:schemeClr val="bg1"/>
                </a:solidFill>
                <a:latin typeface="Calibri" panose="020F0502020204030204" pitchFamily="34" charset="0"/>
                <a:cs typeface="Calibri" panose="020F0502020204030204" pitchFamily="34" charset="0"/>
              </a:rPr>
              <a:t>Process</a:t>
            </a:r>
          </a:p>
        </p:txBody>
      </p:sp>
      <p:pic>
        <p:nvPicPr>
          <p:cNvPr id="8" name="ADDIE">
            <a:extLst>
              <a:ext uri="{FF2B5EF4-FFF2-40B4-BE49-F238E27FC236}">
                <a16:creationId xmlns:a16="http://schemas.microsoft.com/office/drawing/2014/main" id="{827BF738-885A-C545-DA7C-6020EE92BCB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63" t="21733" r="23451" b="28832"/>
          <a:stretch/>
        </p:blipFill>
        <p:spPr bwMode="auto">
          <a:xfrm rot="20983026">
            <a:off x="890992" y="1296580"/>
            <a:ext cx="4560403" cy="4560403"/>
          </a:xfrm>
          <a:prstGeom prst="ellipse">
            <a:avLst/>
          </a:prstGeom>
          <a:noFill/>
          <a:ln w="127000">
            <a:solidFill>
              <a:schemeClr val="bg1"/>
            </a:solidFill>
          </a:ln>
          <a:effectLst>
            <a:outerShdw blurRad="50800" dist="76200" dir="18900000" algn="bl" rotWithShape="0">
              <a:prstClr val="black">
                <a:alpha val="71000"/>
              </a:prstClr>
            </a:outerShdw>
          </a:effectLst>
          <a:extLst>
            <a:ext uri="{909E8E84-426E-40DD-AFC4-6F175D3DCCD1}">
              <a14:hiddenFill xmlns:a14="http://schemas.microsoft.com/office/drawing/2010/main">
                <a:solidFill>
                  <a:srgbClr val="FFFFFF"/>
                </a:solidFill>
              </a14:hiddenFill>
            </a:ext>
          </a:extLst>
        </p:spPr>
      </p:pic>
      <p:pic>
        <p:nvPicPr>
          <p:cNvPr id="10" name="LE Process">
            <a:extLst>
              <a:ext uri="{FF2B5EF4-FFF2-40B4-BE49-F238E27FC236}">
                <a16:creationId xmlns:a16="http://schemas.microsoft.com/office/drawing/2014/main" id="{69C71829-E389-781A-3193-D8C2700FCAA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767" t="-2444" r="-4978" b="-6095"/>
          <a:stretch/>
        </p:blipFill>
        <p:spPr>
          <a:xfrm rot="473713">
            <a:off x="6552858" y="980744"/>
            <a:ext cx="5219985" cy="5254270"/>
          </a:xfrm>
          <a:prstGeom prst="ellipse">
            <a:avLst/>
          </a:prstGeom>
          <a:noFill/>
          <a:ln w="127000">
            <a:noFill/>
          </a:ln>
          <a:effectLst>
            <a:outerShdw blurRad="88900" dist="63500" dir="18900000" algn="bl" rotWithShape="0">
              <a:prstClr val="black">
                <a:alpha val="68000"/>
              </a:prstClr>
            </a:outerShdw>
          </a:effectLst>
        </p:spPr>
      </p:pic>
      <p:cxnSp>
        <p:nvCxnSpPr>
          <p:cNvPr id="9" name="Straight Connector 8">
            <a:extLst>
              <a:ext uri="{FF2B5EF4-FFF2-40B4-BE49-F238E27FC236}">
                <a16:creationId xmlns:a16="http://schemas.microsoft.com/office/drawing/2014/main" id="{FC5B4BBF-CB77-4A00-8CAF-56E3BE9321BF}"/>
              </a:ext>
            </a:extLst>
          </p:cNvPr>
          <p:cNvCxnSpPr>
            <a:cxnSpLocks/>
          </p:cNvCxnSpPr>
          <p:nvPr/>
        </p:nvCxnSpPr>
        <p:spPr>
          <a:xfrm>
            <a:off x="6096000" y="-49491"/>
            <a:ext cx="0" cy="6858000"/>
          </a:xfrm>
          <a:prstGeom prst="line">
            <a:avLst/>
          </a:prstGeom>
          <a:ln w="28575">
            <a:solidFill>
              <a:srgbClr val="FFFFFF"/>
            </a:solidFill>
            <a:prstDash val="sysDash"/>
          </a:ln>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FA2AED8F-DFE2-4DFE-9ACE-10183C9F7A04}"/>
              </a:ext>
            </a:extLst>
          </p:cNvPr>
          <p:cNvSpPr/>
          <p:nvPr/>
        </p:nvSpPr>
        <p:spPr>
          <a:xfrm>
            <a:off x="5669464" y="2575932"/>
            <a:ext cx="853068" cy="853068"/>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vs</a:t>
            </a:r>
          </a:p>
        </p:txBody>
      </p:sp>
      <p:pic>
        <p:nvPicPr>
          <p:cNvPr id="12" name="ADDIE">
            <a:extLst>
              <a:ext uri="{FF2B5EF4-FFF2-40B4-BE49-F238E27FC236}">
                <a16:creationId xmlns:a16="http://schemas.microsoft.com/office/drawing/2014/main" id="{38E25439-6C37-0677-6D57-1186CAD24E8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3263" t="21733" r="23451" b="28832"/>
          <a:stretch/>
        </p:blipFill>
        <p:spPr bwMode="auto">
          <a:xfrm rot="20983026">
            <a:off x="884933" y="1296579"/>
            <a:ext cx="4560403" cy="4560403"/>
          </a:xfrm>
          <a:prstGeom prst="ellipse">
            <a:avLst/>
          </a:prstGeom>
          <a:noFill/>
          <a:ln w="127000">
            <a:solidFill>
              <a:schemeClr val="bg1"/>
            </a:solidFill>
          </a:ln>
          <a:effectLst>
            <a:outerShdw blurRad="50800" dist="76200" dir="18900000" algn="bl" rotWithShape="0">
              <a:prstClr val="black">
                <a:alpha val="71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2424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45">
                                          <p:stCondLst>
                                            <p:cond delay="0"/>
                                          </p:stCondLst>
                                        </p:cTn>
                                        <p:tgtEl>
                                          <p:spTgt spid="8"/>
                                        </p:tgtEl>
                                      </p:cBhvr>
                                    </p:animEffect>
                                    <p:anim calcmode="lin" valueType="num">
                                      <p:cBhvr>
                                        <p:cTn id="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3" dur="7">
                                          <p:stCondLst>
                                            <p:cond delay="162"/>
                                          </p:stCondLst>
                                        </p:cTn>
                                        <p:tgtEl>
                                          <p:spTgt spid="8"/>
                                        </p:tgtEl>
                                      </p:cBhvr>
                                      <p:to x="100000" y="60000"/>
                                    </p:animScale>
                                    <p:animScale>
                                      <p:cBhvr>
                                        <p:cTn id="14" dur="41" decel="50000">
                                          <p:stCondLst>
                                            <p:cond delay="169"/>
                                          </p:stCondLst>
                                        </p:cTn>
                                        <p:tgtEl>
                                          <p:spTgt spid="8"/>
                                        </p:tgtEl>
                                      </p:cBhvr>
                                      <p:to x="100000" y="100000"/>
                                    </p:animScale>
                                    <p:animScale>
                                      <p:cBhvr>
                                        <p:cTn id="15" dur="7">
                                          <p:stCondLst>
                                            <p:cond delay="328"/>
                                          </p:stCondLst>
                                        </p:cTn>
                                        <p:tgtEl>
                                          <p:spTgt spid="8"/>
                                        </p:tgtEl>
                                      </p:cBhvr>
                                      <p:to x="100000" y="80000"/>
                                    </p:animScale>
                                    <p:animScale>
                                      <p:cBhvr>
                                        <p:cTn id="16" dur="41" decel="50000">
                                          <p:stCondLst>
                                            <p:cond delay="335"/>
                                          </p:stCondLst>
                                        </p:cTn>
                                        <p:tgtEl>
                                          <p:spTgt spid="8"/>
                                        </p:tgtEl>
                                      </p:cBhvr>
                                      <p:to x="100000" y="100000"/>
                                    </p:animScale>
                                    <p:animScale>
                                      <p:cBhvr>
                                        <p:cTn id="17" dur="7">
                                          <p:stCondLst>
                                            <p:cond delay="410"/>
                                          </p:stCondLst>
                                        </p:cTn>
                                        <p:tgtEl>
                                          <p:spTgt spid="8"/>
                                        </p:tgtEl>
                                      </p:cBhvr>
                                      <p:to x="100000" y="90000"/>
                                    </p:animScale>
                                    <p:animScale>
                                      <p:cBhvr>
                                        <p:cTn id="18" dur="41" decel="50000">
                                          <p:stCondLst>
                                            <p:cond delay="417"/>
                                          </p:stCondLst>
                                        </p:cTn>
                                        <p:tgtEl>
                                          <p:spTgt spid="8"/>
                                        </p:tgtEl>
                                      </p:cBhvr>
                                      <p:to x="100000" y="100000"/>
                                    </p:animScale>
                                    <p:animScale>
                                      <p:cBhvr>
                                        <p:cTn id="19" dur="7">
                                          <p:stCondLst>
                                            <p:cond delay="452"/>
                                          </p:stCondLst>
                                        </p:cTn>
                                        <p:tgtEl>
                                          <p:spTgt spid="8"/>
                                        </p:tgtEl>
                                      </p:cBhvr>
                                      <p:to x="100000" y="95000"/>
                                    </p:animScale>
                                    <p:animScale>
                                      <p:cBhvr>
                                        <p:cTn id="20" dur="41" decel="50000">
                                          <p:stCondLst>
                                            <p:cond delay="459"/>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145">
                                          <p:stCondLst>
                                            <p:cond delay="0"/>
                                          </p:stCondLst>
                                        </p:cTn>
                                        <p:tgtEl>
                                          <p:spTgt spid="10"/>
                                        </p:tgtEl>
                                      </p:cBhvr>
                                    </p:animEffect>
                                    <p:anim calcmode="lin" valueType="num">
                                      <p:cBhvr>
                                        <p:cTn id="26"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31" dur="7">
                                          <p:stCondLst>
                                            <p:cond delay="162"/>
                                          </p:stCondLst>
                                        </p:cTn>
                                        <p:tgtEl>
                                          <p:spTgt spid="10"/>
                                        </p:tgtEl>
                                      </p:cBhvr>
                                      <p:to x="100000" y="60000"/>
                                    </p:animScale>
                                    <p:animScale>
                                      <p:cBhvr>
                                        <p:cTn id="32" dur="41" decel="50000">
                                          <p:stCondLst>
                                            <p:cond delay="169"/>
                                          </p:stCondLst>
                                        </p:cTn>
                                        <p:tgtEl>
                                          <p:spTgt spid="10"/>
                                        </p:tgtEl>
                                      </p:cBhvr>
                                      <p:to x="100000" y="100000"/>
                                    </p:animScale>
                                    <p:animScale>
                                      <p:cBhvr>
                                        <p:cTn id="33" dur="7">
                                          <p:stCondLst>
                                            <p:cond delay="328"/>
                                          </p:stCondLst>
                                        </p:cTn>
                                        <p:tgtEl>
                                          <p:spTgt spid="10"/>
                                        </p:tgtEl>
                                      </p:cBhvr>
                                      <p:to x="100000" y="80000"/>
                                    </p:animScale>
                                    <p:animScale>
                                      <p:cBhvr>
                                        <p:cTn id="34" dur="41" decel="50000">
                                          <p:stCondLst>
                                            <p:cond delay="335"/>
                                          </p:stCondLst>
                                        </p:cTn>
                                        <p:tgtEl>
                                          <p:spTgt spid="10"/>
                                        </p:tgtEl>
                                      </p:cBhvr>
                                      <p:to x="100000" y="100000"/>
                                    </p:animScale>
                                    <p:animScale>
                                      <p:cBhvr>
                                        <p:cTn id="35" dur="7">
                                          <p:stCondLst>
                                            <p:cond delay="410"/>
                                          </p:stCondLst>
                                        </p:cTn>
                                        <p:tgtEl>
                                          <p:spTgt spid="10"/>
                                        </p:tgtEl>
                                      </p:cBhvr>
                                      <p:to x="100000" y="90000"/>
                                    </p:animScale>
                                    <p:animScale>
                                      <p:cBhvr>
                                        <p:cTn id="36" dur="41" decel="50000">
                                          <p:stCondLst>
                                            <p:cond delay="417"/>
                                          </p:stCondLst>
                                        </p:cTn>
                                        <p:tgtEl>
                                          <p:spTgt spid="10"/>
                                        </p:tgtEl>
                                      </p:cBhvr>
                                      <p:to x="100000" y="100000"/>
                                    </p:animScale>
                                    <p:animScale>
                                      <p:cBhvr>
                                        <p:cTn id="37" dur="7">
                                          <p:stCondLst>
                                            <p:cond delay="452"/>
                                          </p:stCondLst>
                                        </p:cTn>
                                        <p:tgtEl>
                                          <p:spTgt spid="10"/>
                                        </p:tgtEl>
                                      </p:cBhvr>
                                      <p:to x="100000" y="95000"/>
                                    </p:animScale>
                                    <p:animScale>
                                      <p:cBhvr>
                                        <p:cTn id="38" dur="41" decel="50000">
                                          <p:stCondLst>
                                            <p:cond delay="459"/>
                                          </p:stCondLst>
                                        </p:cTn>
                                        <p:tgtEl>
                                          <p:spTgt spid="10"/>
                                        </p:tgtEl>
                                      </p:cBhvr>
                                      <p:to x="100000" y="100000"/>
                                    </p:animScale>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500"/>
                            </p:stCondLst>
                            <p:childTnLst>
                              <p:par>
                                <p:cTn id="43" presetID="1" presetClass="exit" presetSubtype="0" fill="hold" nodeType="afterEffect">
                                  <p:stCondLst>
                                    <p:cond delay="0"/>
                                  </p:stCondLst>
                                  <p:childTnLst>
                                    <p:set>
                                      <p:cBhvr>
                                        <p:cTn id="4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 name="LE Process">
            <a:extLst>
              <a:ext uri="{FF2B5EF4-FFF2-40B4-BE49-F238E27FC236}">
                <a16:creationId xmlns:a16="http://schemas.microsoft.com/office/drawing/2014/main" id="{34C8DD23-AEC0-2B2B-1EAD-56225051754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67" t="-2444" r="-4978" b="-6095"/>
          <a:stretch/>
        </p:blipFill>
        <p:spPr>
          <a:xfrm rot="473713">
            <a:off x="6552858" y="980744"/>
            <a:ext cx="5219985" cy="5254270"/>
          </a:xfrm>
          <a:prstGeom prst="ellipse">
            <a:avLst/>
          </a:prstGeom>
          <a:noFill/>
          <a:ln w="127000">
            <a:noFill/>
          </a:ln>
          <a:effectLst>
            <a:outerShdw blurRad="88900" dist="63500" dir="18900000" algn="bl" rotWithShape="0">
              <a:prstClr val="black">
                <a:alpha val="68000"/>
              </a:prstClr>
            </a:outerShdw>
          </a:effectLst>
        </p:spPr>
      </p:pic>
      <p:pic>
        <p:nvPicPr>
          <p:cNvPr id="19" name="ADDIE">
            <a:extLst>
              <a:ext uri="{FF2B5EF4-FFF2-40B4-BE49-F238E27FC236}">
                <a16:creationId xmlns:a16="http://schemas.microsoft.com/office/drawing/2014/main" id="{E2B6AD37-C474-11BA-60DA-C003804F62D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23263" t="21733" r="23451" b="28832"/>
          <a:stretch/>
        </p:blipFill>
        <p:spPr bwMode="auto">
          <a:xfrm rot="20983026">
            <a:off x="884933" y="1296579"/>
            <a:ext cx="4560403" cy="4560403"/>
          </a:xfrm>
          <a:prstGeom prst="ellipse">
            <a:avLst/>
          </a:prstGeom>
          <a:noFill/>
          <a:ln w="127000">
            <a:solidFill>
              <a:schemeClr val="bg1"/>
            </a:solidFill>
          </a:ln>
          <a:effectLst>
            <a:outerShdw blurRad="50800" dist="76200" dir="18900000" algn="bl" rotWithShape="0">
              <a:prstClr val="black">
                <a:alpha val="71000"/>
              </a:prstClr>
            </a:outerShdw>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49784D87-AE07-2DDB-23D0-1FD695D9CCC4}"/>
              </a:ext>
            </a:extLst>
          </p:cNvPr>
          <p:cNvSpPr/>
          <p:nvPr/>
        </p:nvSpPr>
        <p:spPr>
          <a:xfrm>
            <a:off x="0" y="1008668"/>
            <a:ext cx="12192000" cy="5301227"/>
          </a:xfrm>
          <a:prstGeom prst="rect">
            <a:avLst/>
          </a:prstGeom>
          <a:solidFill>
            <a:srgbClr val="0000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D0648C0-99FE-F6ED-058C-7E899A671758}"/>
              </a:ext>
            </a:extLst>
          </p:cNvPr>
          <p:cNvSpPr txBox="1"/>
          <p:nvPr/>
        </p:nvSpPr>
        <p:spPr>
          <a:xfrm>
            <a:off x="-1" y="2271005"/>
            <a:ext cx="6095999" cy="2989153"/>
          </a:xfrm>
          <a:prstGeom prst="rect">
            <a:avLst/>
          </a:prstGeom>
          <a:solidFill>
            <a:srgbClr val="000000">
              <a:alpha val="89804"/>
            </a:srgbClr>
          </a:solidFill>
        </p:spPr>
        <p:txBody>
          <a:bodyPr wrap="square" lIns="457200" tIns="274320" rIns="457200" bIns="274320" rtlCol="0" anchor="ctr" anchorCtr="0">
            <a:noAutofit/>
          </a:bodyPr>
          <a:lstStyle/>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Tends to be content focused</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Tends to be linear</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Once product is created, it ends</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More limited in scope</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Includes explicit assessments</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Lacks emphasis on data</a:t>
            </a:r>
          </a:p>
        </p:txBody>
      </p:sp>
      <p:sp>
        <p:nvSpPr>
          <p:cNvPr id="24" name="TextBox 23">
            <a:extLst>
              <a:ext uri="{FF2B5EF4-FFF2-40B4-BE49-F238E27FC236}">
                <a16:creationId xmlns:a16="http://schemas.microsoft.com/office/drawing/2014/main" id="{701B5DFB-672E-0B6A-4419-017AE0EC6362}"/>
              </a:ext>
            </a:extLst>
          </p:cNvPr>
          <p:cNvSpPr txBox="1"/>
          <p:nvPr/>
        </p:nvSpPr>
        <p:spPr>
          <a:xfrm>
            <a:off x="6111181" y="2271004"/>
            <a:ext cx="6095999" cy="2989153"/>
          </a:xfrm>
          <a:prstGeom prst="rect">
            <a:avLst/>
          </a:prstGeom>
          <a:solidFill>
            <a:srgbClr val="0F3E65">
              <a:alpha val="89804"/>
            </a:srgbClr>
          </a:solidFill>
        </p:spPr>
        <p:txBody>
          <a:bodyPr wrap="square" lIns="274320" tIns="274320" rIns="274320" bIns="274320" rtlCol="0" anchor="ctr" anchorCtr="0">
            <a:noAutofit/>
          </a:bodyPr>
          <a:lstStyle/>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Is outcomes focused</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Is iterative and concurrent</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Continuous improvement</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Broader, contextual scope</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Assessments + instrumentation</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Focuses on </a:t>
            </a:r>
            <a:r>
              <a:rPr lang="en-US" sz="2800" b="1" u="sng" dirty="0">
                <a:solidFill>
                  <a:schemeClr val="bg1"/>
                </a:solidFill>
                <a:latin typeface="Calibri" panose="020F0502020204030204" pitchFamily="34" charset="0"/>
                <a:cs typeface="Calibri" panose="020F0502020204030204" pitchFamily="34" charset="0"/>
              </a:rPr>
              <a:t>data</a:t>
            </a:r>
            <a:r>
              <a:rPr lang="en-US" sz="2800" dirty="0">
                <a:solidFill>
                  <a:schemeClr val="bg1"/>
                </a:solidFill>
                <a:latin typeface="Calibri" panose="020F0502020204030204" pitchFamily="34" charset="0"/>
                <a:cs typeface="Calibri" panose="020F0502020204030204" pitchFamily="34" charset="0"/>
              </a:rPr>
              <a:t> throughout</a:t>
            </a:r>
          </a:p>
        </p:txBody>
      </p:sp>
      <p:pic>
        <p:nvPicPr>
          <p:cNvPr id="2" name="ADDIE Title (Graphic)">
            <a:extLst>
              <a:ext uri="{FF2B5EF4-FFF2-40B4-BE49-F238E27FC236}">
                <a16:creationId xmlns:a16="http://schemas.microsoft.com/office/drawing/2014/main" id="{F9D15C64-721F-45E3-738C-F79E3CBF1F26}"/>
              </a:ext>
            </a:extLst>
          </p:cNvPr>
          <p:cNvPicPr>
            <a:picLocks noChangeAspect="1"/>
          </p:cNvPicPr>
          <p:nvPr/>
        </p:nvPicPr>
        <p:blipFill>
          <a:blip r:embed="rId8"/>
          <a:stretch>
            <a:fillRect/>
          </a:stretch>
        </p:blipFill>
        <p:spPr>
          <a:xfrm>
            <a:off x="-15180" y="1376739"/>
            <a:ext cx="6118768" cy="1072989"/>
          </a:xfrm>
          <a:prstGeom prst="rect">
            <a:avLst/>
          </a:prstGeom>
        </p:spPr>
      </p:pic>
      <p:pic>
        <p:nvPicPr>
          <p:cNvPr id="3" name="LE TItle (Graphic)">
            <a:extLst>
              <a:ext uri="{FF2B5EF4-FFF2-40B4-BE49-F238E27FC236}">
                <a16:creationId xmlns:a16="http://schemas.microsoft.com/office/drawing/2014/main" id="{279ACB69-1595-2AA2-F9CC-20FC0249A458}"/>
              </a:ext>
            </a:extLst>
          </p:cNvPr>
          <p:cNvPicPr>
            <a:picLocks noChangeAspect="1"/>
          </p:cNvPicPr>
          <p:nvPr/>
        </p:nvPicPr>
        <p:blipFill>
          <a:blip r:embed="rId9"/>
          <a:stretch>
            <a:fillRect/>
          </a:stretch>
        </p:blipFill>
        <p:spPr>
          <a:xfrm>
            <a:off x="6095735" y="1375125"/>
            <a:ext cx="6096528" cy="1072989"/>
          </a:xfrm>
          <a:prstGeom prst="rect">
            <a:avLst/>
          </a:prstGeom>
        </p:spPr>
      </p:pic>
      <p:cxnSp>
        <p:nvCxnSpPr>
          <p:cNvPr id="15" name="Straight Connector 14">
            <a:extLst>
              <a:ext uri="{FF2B5EF4-FFF2-40B4-BE49-F238E27FC236}">
                <a16:creationId xmlns:a16="http://schemas.microsoft.com/office/drawing/2014/main" id="{560D6A80-232C-7B15-157C-9AA2721811B0}"/>
              </a:ext>
            </a:extLst>
          </p:cNvPr>
          <p:cNvCxnSpPr>
            <a:cxnSpLocks/>
          </p:cNvCxnSpPr>
          <p:nvPr/>
        </p:nvCxnSpPr>
        <p:spPr>
          <a:xfrm>
            <a:off x="6096000" y="-49491"/>
            <a:ext cx="0" cy="6858000"/>
          </a:xfrm>
          <a:prstGeom prst="line">
            <a:avLst/>
          </a:prstGeom>
          <a:ln w="28575">
            <a:solidFill>
              <a:srgbClr val="FFFFFF"/>
            </a:solidFill>
            <a:prstDash val="sysDash"/>
          </a:ln>
          <a:effectLst/>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F8C4F0A-4A2E-D5D2-326F-1164855B0F94}"/>
              </a:ext>
            </a:extLst>
          </p:cNvPr>
          <p:cNvSpPr/>
          <p:nvPr/>
        </p:nvSpPr>
        <p:spPr>
          <a:xfrm>
            <a:off x="5669464" y="2575932"/>
            <a:ext cx="853068" cy="853068"/>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vs</a:t>
            </a:r>
          </a:p>
        </p:txBody>
      </p:sp>
      <p:pic>
        <p:nvPicPr>
          <p:cNvPr id="11" name="Graphic 10" descr="Warning with solid fill">
            <a:extLst>
              <a:ext uri="{FF2B5EF4-FFF2-40B4-BE49-F238E27FC236}">
                <a16:creationId xmlns:a16="http://schemas.microsoft.com/office/drawing/2014/main" id="{45240EC7-A973-CB03-635D-143C7F4EB23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574777" y="5371710"/>
            <a:ext cx="1240971" cy="1240971"/>
          </a:xfrm>
          <a:prstGeom prst="rect">
            <a:avLst/>
          </a:prstGeom>
        </p:spPr>
      </p:pic>
    </p:spTree>
    <p:extLst>
      <p:ext uri="{BB962C8B-B14F-4D97-AF65-F5344CB8AC3E}">
        <p14:creationId xmlns:p14="http://schemas.microsoft.com/office/powerpoint/2010/main" val="1970870944"/>
      </p:ext>
    </p:extLst>
  </p:cSld>
  <p:clrMapOvr>
    <a:overrideClrMapping bg1="lt1" tx1="dk1" bg2="lt2" tx2="dk2" accent1="accent1" accent2="accent2" accent3="accent3" accent4="accent4" accent5="accent5" accent6="accent6" hlink="hlink" folHlink="folHlink"/>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50"/>
                                            <p:tgtEl>
                                              <p:spTgt spid="23"/>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5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childTnLst>
                              </p:cTn>
                            </p:par>
                            <p:par>
                              <p:cTn id="24" fill="hold">
                                <p:stCondLst>
                                  <p:cond delay="25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50"/>
                                            <p:tgtEl>
                                              <p:spTgt spid="2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wipe(left)">
                                          <p:cBhvr>
                                            <p:cTn id="31" dur="150"/>
                                            <p:tgtEl>
                                              <p:spTgt spid="2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wipe(left)">
                                          <p:cBhvr>
                                            <p:cTn id="36" dur="150"/>
                                            <p:tgtEl>
                                              <p:spTgt spid="2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xEl>
                                                  <p:pRg st="1" end="1"/>
                                                </p:txEl>
                                              </p:spTgt>
                                            </p:tgtEl>
                                            <p:attrNameLst>
                                              <p:attrName>style.visibility</p:attrName>
                                            </p:attrNameLst>
                                          </p:cBhvr>
                                          <p:to>
                                            <p:strVal val="visible"/>
                                          </p:to>
                                        </p:set>
                                        <p:animEffect transition="in" filter="wipe(left)">
                                          <p:cBhvr>
                                            <p:cTn id="41" dur="150"/>
                                            <p:tgtEl>
                                              <p:spTgt spid="2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wipe(left)">
                                          <p:cBhvr>
                                            <p:cTn id="46" dur="15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xEl>
                                                  <p:pRg st="2" end="2"/>
                                                </p:txEl>
                                              </p:spTgt>
                                            </p:tgtEl>
                                            <p:attrNameLst>
                                              <p:attrName>style.visibility</p:attrName>
                                            </p:attrNameLst>
                                          </p:cBhvr>
                                          <p:to>
                                            <p:strVal val="visible"/>
                                          </p:to>
                                        </p:set>
                                        <p:animEffect transition="in" filter="wipe(left)">
                                          <p:cBhvr>
                                            <p:cTn id="51" dur="150"/>
                                            <p:tgtEl>
                                              <p:spTgt spid="2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xEl>
                                                  <p:pRg st="3" end="3"/>
                                                </p:txEl>
                                              </p:spTgt>
                                            </p:tgtEl>
                                            <p:attrNameLst>
                                              <p:attrName>style.visibility</p:attrName>
                                            </p:attrNameLst>
                                          </p:cBhvr>
                                          <p:to>
                                            <p:strVal val="visible"/>
                                          </p:to>
                                        </p:set>
                                        <p:animEffect transition="in" filter="wipe(left)">
                                          <p:cBhvr>
                                            <p:cTn id="56" dur="150"/>
                                            <p:tgtEl>
                                              <p:spTgt spid="2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xEl>
                                                  <p:pRg st="3" end="3"/>
                                                </p:txEl>
                                              </p:spTgt>
                                            </p:tgtEl>
                                            <p:attrNameLst>
                                              <p:attrName>style.visibility</p:attrName>
                                            </p:attrNameLst>
                                          </p:cBhvr>
                                          <p:to>
                                            <p:strVal val="visible"/>
                                          </p:to>
                                        </p:set>
                                        <p:animEffect transition="in" filter="wipe(left)">
                                          <p:cBhvr>
                                            <p:cTn id="61" dur="150"/>
                                            <p:tgtEl>
                                              <p:spTgt spid="24">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3">
                                                <p:txEl>
                                                  <p:pRg st="4" end="4"/>
                                                </p:txEl>
                                              </p:spTgt>
                                            </p:tgtEl>
                                            <p:attrNameLst>
                                              <p:attrName>style.visibility</p:attrName>
                                            </p:attrNameLst>
                                          </p:cBhvr>
                                          <p:to>
                                            <p:strVal val="visible"/>
                                          </p:to>
                                        </p:set>
                                        <p:animEffect transition="in" filter="wipe(left)">
                                          <p:cBhvr>
                                            <p:cTn id="66" dur="150"/>
                                            <p:tgtEl>
                                              <p:spTgt spid="23">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4">
                                                <p:txEl>
                                                  <p:pRg st="4" end="4"/>
                                                </p:txEl>
                                              </p:spTgt>
                                            </p:tgtEl>
                                            <p:attrNameLst>
                                              <p:attrName>style.visibility</p:attrName>
                                            </p:attrNameLst>
                                          </p:cBhvr>
                                          <p:to>
                                            <p:strVal val="visible"/>
                                          </p:to>
                                        </p:set>
                                        <p:animEffect transition="in" filter="wipe(left)">
                                          <p:cBhvr>
                                            <p:cTn id="71" dur="150"/>
                                            <p:tgtEl>
                                              <p:spTgt spid="24">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3">
                                                <p:txEl>
                                                  <p:pRg st="5" end="5"/>
                                                </p:txEl>
                                              </p:spTgt>
                                            </p:tgtEl>
                                            <p:attrNameLst>
                                              <p:attrName>style.visibility</p:attrName>
                                            </p:attrNameLst>
                                          </p:cBhvr>
                                          <p:to>
                                            <p:strVal val="visible"/>
                                          </p:to>
                                        </p:set>
                                        <p:animEffect transition="in" filter="wipe(left)">
                                          <p:cBhvr>
                                            <p:cTn id="76" dur="150"/>
                                            <p:tgtEl>
                                              <p:spTgt spid="23">
                                                <p:txEl>
                                                  <p:pRg st="5" end="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animEffect transition="in" filter="wipe(left)">
                                          <p:cBhvr>
                                            <p:cTn id="81" dur="150"/>
                                            <p:tgtEl>
                                              <p:spTgt spid="24">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14:presetBounceEnd="50000">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14:bounceEnd="50000">
                                          <p:cBhvr additive="base">
                                            <p:cTn id="86"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50"/>
                                            <p:tgtEl>
                                              <p:spTgt spid="23"/>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5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childTnLst>
                              </p:cTn>
                            </p:par>
                            <p:par>
                              <p:cTn id="24" fill="hold">
                                <p:stCondLst>
                                  <p:cond delay="25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50"/>
                                            <p:tgtEl>
                                              <p:spTgt spid="2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wipe(left)">
                                          <p:cBhvr>
                                            <p:cTn id="31" dur="150"/>
                                            <p:tgtEl>
                                              <p:spTgt spid="2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wipe(left)">
                                          <p:cBhvr>
                                            <p:cTn id="36" dur="150"/>
                                            <p:tgtEl>
                                              <p:spTgt spid="2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xEl>
                                                  <p:pRg st="1" end="1"/>
                                                </p:txEl>
                                              </p:spTgt>
                                            </p:tgtEl>
                                            <p:attrNameLst>
                                              <p:attrName>style.visibility</p:attrName>
                                            </p:attrNameLst>
                                          </p:cBhvr>
                                          <p:to>
                                            <p:strVal val="visible"/>
                                          </p:to>
                                        </p:set>
                                        <p:animEffect transition="in" filter="wipe(left)">
                                          <p:cBhvr>
                                            <p:cTn id="41" dur="150"/>
                                            <p:tgtEl>
                                              <p:spTgt spid="2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wipe(left)">
                                          <p:cBhvr>
                                            <p:cTn id="46" dur="15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xEl>
                                                  <p:pRg st="2" end="2"/>
                                                </p:txEl>
                                              </p:spTgt>
                                            </p:tgtEl>
                                            <p:attrNameLst>
                                              <p:attrName>style.visibility</p:attrName>
                                            </p:attrNameLst>
                                          </p:cBhvr>
                                          <p:to>
                                            <p:strVal val="visible"/>
                                          </p:to>
                                        </p:set>
                                        <p:animEffect transition="in" filter="wipe(left)">
                                          <p:cBhvr>
                                            <p:cTn id="51" dur="150"/>
                                            <p:tgtEl>
                                              <p:spTgt spid="2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xEl>
                                                  <p:pRg st="3" end="3"/>
                                                </p:txEl>
                                              </p:spTgt>
                                            </p:tgtEl>
                                            <p:attrNameLst>
                                              <p:attrName>style.visibility</p:attrName>
                                            </p:attrNameLst>
                                          </p:cBhvr>
                                          <p:to>
                                            <p:strVal val="visible"/>
                                          </p:to>
                                        </p:set>
                                        <p:animEffect transition="in" filter="wipe(left)">
                                          <p:cBhvr>
                                            <p:cTn id="56" dur="150"/>
                                            <p:tgtEl>
                                              <p:spTgt spid="2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xEl>
                                                  <p:pRg st="3" end="3"/>
                                                </p:txEl>
                                              </p:spTgt>
                                            </p:tgtEl>
                                            <p:attrNameLst>
                                              <p:attrName>style.visibility</p:attrName>
                                            </p:attrNameLst>
                                          </p:cBhvr>
                                          <p:to>
                                            <p:strVal val="visible"/>
                                          </p:to>
                                        </p:set>
                                        <p:animEffect transition="in" filter="wipe(left)">
                                          <p:cBhvr>
                                            <p:cTn id="61" dur="150"/>
                                            <p:tgtEl>
                                              <p:spTgt spid="24">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3">
                                                <p:txEl>
                                                  <p:pRg st="4" end="4"/>
                                                </p:txEl>
                                              </p:spTgt>
                                            </p:tgtEl>
                                            <p:attrNameLst>
                                              <p:attrName>style.visibility</p:attrName>
                                            </p:attrNameLst>
                                          </p:cBhvr>
                                          <p:to>
                                            <p:strVal val="visible"/>
                                          </p:to>
                                        </p:set>
                                        <p:animEffect transition="in" filter="wipe(left)">
                                          <p:cBhvr>
                                            <p:cTn id="66" dur="150"/>
                                            <p:tgtEl>
                                              <p:spTgt spid="23">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4">
                                                <p:txEl>
                                                  <p:pRg st="4" end="4"/>
                                                </p:txEl>
                                              </p:spTgt>
                                            </p:tgtEl>
                                            <p:attrNameLst>
                                              <p:attrName>style.visibility</p:attrName>
                                            </p:attrNameLst>
                                          </p:cBhvr>
                                          <p:to>
                                            <p:strVal val="visible"/>
                                          </p:to>
                                        </p:set>
                                        <p:animEffect transition="in" filter="wipe(left)">
                                          <p:cBhvr>
                                            <p:cTn id="71" dur="150"/>
                                            <p:tgtEl>
                                              <p:spTgt spid="24">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3">
                                                <p:txEl>
                                                  <p:pRg st="5" end="5"/>
                                                </p:txEl>
                                              </p:spTgt>
                                            </p:tgtEl>
                                            <p:attrNameLst>
                                              <p:attrName>style.visibility</p:attrName>
                                            </p:attrNameLst>
                                          </p:cBhvr>
                                          <p:to>
                                            <p:strVal val="visible"/>
                                          </p:to>
                                        </p:set>
                                        <p:animEffect transition="in" filter="wipe(left)">
                                          <p:cBhvr>
                                            <p:cTn id="76" dur="150"/>
                                            <p:tgtEl>
                                              <p:spTgt spid="23">
                                                <p:txEl>
                                                  <p:pRg st="5" end="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animEffect transition="in" filter="wipe(left)">
                                          <p:cBhvr>
                                            <p:cTn id="81" dur="150"/>
                                            <p:tgtEl>
                                              <p:spTgt spid="24">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500" fill="hold"/>
                                            <p:tgtEl>
                                              <p:spTgt spid="11"/>
                                            </p:tgtEl>
                                            <p:attrNameLst>
                                              <p:attrName>ppt_x</p:attrName>
                                            </p:attrNameLst>
                                          </p:cBhvr>
                                          <p:tavLst>
                                            <p:tav tm="0">
                                              <p:val>
                                                <p:strVal val="0-#ppt_w/2"/>
                                              </p:val>
                                            </p:tav>
                                            <p:tav tm="100000">
                                              <p:val>
                                                <p:strVal val="#ppt_x"/>
                                              </p:val>
                                            </p:tav>
                                          </p:tavLst>
                                        </p:anim>
                                        <p:anim calcmode="lin" valueType="num">
                                          <p:cBhvr additive="base">
                                            <p:cTn id="8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DC465006-8671-B3AC-8AA5-16AF4A54FE48}"/>
              </a:ext>
            </a:extLst>
          </p:cNvPr>
          <p:cNvSpPr/>
          <p:nvPr/>
        </p:nvSpPr>
        <p:spPr bwMode="auto">
          <a:xfrm>
            <a:off x="2317979" y="4153904"/>
            <a:ext cx="3694221" cy="200973"/>
          </a:xfrm>
          <a:custGeom>
            <a:avLst/>
            <a:gdLst>
              <a:gd name="connsiteX0" fmla="*/ 0 w 3694221"/>
              <a:gd name="connsiteY0" fmla="*/ 200973 h 200973"/>
              <a:gd name="connsiteX1" fmla="*/ 3694220 w 3694221"/>
              <a:gd name="connsiteY1" fmla="*/ 660 h 200973"/>
            </a:gdLst>
            <a:ahLst/>
            <a:cxnLst>
              <a:cxn ang="0">
                <a:pos x="connsiteX0" y="connsiteY0"/>
              </a:cxn>
              <a:cxn ang="0">
                <a:pos x="connsiteX1" y="connsiteY1"/>
              </a:cxn>
            </a:cxnLst>
            <a:rect l="l" t="t" r="r" b="b"/>
            <a:pathLst>
              <a:path w="3694221" h="200973" extrusionOk="0">
                <a:moveTo>
                  <a:pt x="0" y="200973"/>
                </a:moveTo>
                <a:cubicBezTo>
                  <a:pt x="1157806" y="111887"/>
                  <a:pt x="2551174" y="162224"/>
                  <a:pt x="3694220" y="660"/>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pic>
        <p:nvPicPr>
          <p:cNvPr id="36" name="Sensor">
            <a:extLst>
              <a:ext uri="{FF2B5EF4-FFF2-40B4-BE49-F238E27FC236}">
                <a16:creationId xmlns:a16="http://schemas.microsoft.com/office/drawing/2014/main" id="{973DB71C-C166-F1AC-DB79-056F4BE5FB94}"/>
              </a:ext>
            </a:extLst>
          </p:cNvPr>
          <p:cNvPicPr>
            <a:picLocks noChangeAspect="1"/>
          </p:cNvPicPr>
          <p:nvPr/>
        </p:nvPicPr>
        <p:blipFill>
          <a:blip r:embed="rId3"/>
          <a:stretch>
            <a:fillRect/>
          </a:stretch>
        </p:blipFill>
        <p:spPr>
          <a:xfrm>
            <a:off x="3946944" y="1670784"/>
            <a:ext cx="2572735" cy="1207113"/>
          </a:xfrm>
          <a:prstGeom prst="rect">
            <a:avLst/>
          </a:prstGeom>
        </p:spPr>
      </p:pic>
      <p:sp>
        <p:nvSpPr>
          <p:cNvPr id="39" name="Freeform: Shape 38">
            <a:extLst>
              <a:ext uri="{FF2B5EF4-FFF2-40B4-BE49-F238E27FC236}">
                <a16:creationId xmlns:a16="http://schemas.microsoft.com/office/drawing/2014/main" id="{4B16019D-0C6C-64D3-A487-F728761B7479}"/>
              </a:ext>
            </a:extLst>
          </p:cNvPr>
          <p:cNvSpPr/>
          <p:nvPr/>
        </p:nvSpPr>
        <p:spPr bwMode="auto">
          <a:xfrm rot="1774865" flipH="1">
            <a:off x="5746260" y="4031379"/>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1" name="Freeform: Shape 40">
            <a:extLst>
              <a:ext uri="{FF2B5EF4-FFF2-40B4-BE49-F238E27FC236}">
                <a16:creationId xmlns:a16="http://schemas.microsoft.com/office/drawing/2014/main" id="{18F8508F-A8E5-AB7E-090F-002C86E2351E}"/>
              </a:ext>
            </a:extLst>
          </p:cNvPr>
          <p:cNvSpPr/>
          <p:nvPr/>
        </p:nvSpPr>
        <p:spPr bwMode="auto">
          <a:xfrm rot="3508202" flipH="1">
            <a:off x="5850628" y="4091937"/>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2" name="Freeform: Shape 41">
            <a:extLst>
              <a:ext uri="{FF2B5EF4-FFF2-40B4-BE49-F238E27FC236}">
                <a16:creationId xmlns:a16="http://schemas.microsoft.com/office/drawing/2014/main" id="{6B4CB9C5-6849-4232-8685-FA71BF05E832}"/>
              </a:ext>
            </a:extLst>
          </p:cNvPr>
          <p:cNvSpPr/>
          <p:nvPr/>
        </p:nvSpPr>
        <p:spPr bwMode="auto">
          <a:xfrm rot="169874">
            <a:off x="8980656" y="4146856"/>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3" name="Freeform: Shape 42">
            <a:extLst>
              <a:ext uri="{FF2B5EF4-FFF2-40B4-BE49-F238E27FC236}">
                <a16:creationId xmlns:a16="http://schemas.microsoft.com/office/drawing/2014/main" id="{F5B6DE41-ECCB-615D-55E4-7FDADB546A7C}"/>
              </a:ext>
            </a:extLst>
          </p:cNvPr>
          <p:cNvSpPr/>
          <p:nvPr/>
        </p:nvSpPr>
        <p:spPr bwMode="auto">
          <a:xfrm rot="1774865" flipH="1">
            <a:off x="10639387" y="4031378"/>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5" name="Freeform: Shape 44">
            <a:extLst>
              <a:ext uri="{FF2B5EF4-FFF2-40B4-BE49-F238E27FC236}">
                <a16:creationId xmlns:a16="http://schemas.microsoft.com/office/drawing/2014/main" id="{C2C66451-1664-EB41-F40E-9A8A2D19D883}"/>
              </a:ext>
            </a:extLst>
          </p:cNvPr>
          <p:cNvSpPr/>
          <p:nvPr/>
        </p:nvSpPr>
        <p:spPr bwMode="auto">
          <a:xfrm rot="3508202" flipH="1">
            <a:off x="10743755" y="409193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49" name="System">
            <a:extLst>
              <a:ext uri="{FF2B5EF4-FFF2-40B4-BE49-F238E27FC236}">
                <a16:creationId xmlns:a16="http://schemas.microsoft.com/office/drawing/2014/main" id="{F105896C-705C-A47A-1C84-0B3338BEE6E9}"/>
              </a:ext>
            </a:extLst>
          </p:cNvPr>
          <p:cNvPicPr>
            <a:picLocks noChangeAspect="1"/>
          </p:cNvPicPr>
          <p:nvPr/>
        </p:nvPicPr>
        <p:blipFill>
          <a:blip r:embed="rId4"/>
          <a:stretch>
            <a:fillRect/>
          </a:stretch>
        </p:blipFill>
        <p:spPr>
          <a:xfrm>
            <a:off x="6256331" y="3598834"/>
            <a:ext cx="2615411" cy="1121761"/>
          </a:xfrm>
          <a:prstGeom prst="rect">
            <a:avLst/>
          </a:prstGeom>
        </p:spPr>
      </p:pic>
      <p:sp>
        <p:nvSpPr>
          <p:cNvPr id="54" name="Freeform: Shape 53">
            <a:extLst>
              <a:ext uri="{FF2B5EF4-FFF2-40B4-BE49-F238E27FC236}">
                <a16:creationId xmlns:a16="http://schemas.microsoft.com/office/drawing/2014/main" id="{877C2772-CBCF-15B4-8C09-6B306C095B44}"/>
              </a:ext>
            </a:extLst>
          </p:cNvPr>
          <p:cNvSpPr/>
          <p:nvPr/>
        </p:nvSpPr>
        <p:spPr bwMode="auto">
          <a:xfrm flipV="1">
            <a:off x="8939237" y="2291472"/>
            <a:ext cx="45719" cy="1943871"/>
          </a:xfrm>
          <a:custGeom>
            <a:avLst/>
            <a:gdLst>
              <a:gd name="connsiteX0" fmla="*/ 0 w 45719"/>
              <a:gd name="connsiteY0" fmla="*/ 1943871 h 1943871"/>
              <a:gd name="connsiteX1" fmla="*/ 45719 w 45719"/>
              <a:gd name="connsiteY1" fmla="*/ 6391 h 1943871"/>
            </a:gdLst>
            <a:ahLst/>
            <a:cxnLst>
              <a:cxn ang="0">
                <a:pos x="connsiteX0" y="connsiteY0"/>
              </a:cxn>
              <a:cxn ang="0">
                <a:pos x="connsiteX1" y="connsiteY1"/>
              </a:cxn>
            </a:cxnLst>
            <a:rect l="l" t="t" r="r" b="b"/>
            <a:pathLst>
              <a:path w="45719" h="1943871" extrusionOk="0">
                <a:moveTo>
                  <a:pt x="0" y="1943871"/>
                </a:moveTo>
                <a:cubicBezTo>
                  <a:pt x="8728" y="928641"/>
                  <a:pt x="37302" y="-80954"/>
                  <a:pt x="45719" y="6391"/>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59" name="Freeform: Shape 58">
            <a:extLst>
              <a:ext uri="{FF2B5EF4-FFF2-40B4-BE49-F238E27FC236}">
                <a16:creationId xmlns:a16="http://schemas.microsoft.com/office/drawing/2014/main" id="{6D15DF4A-8FC2-8842-C194-BABE1118EE86}"/>
              </a:ext>
            </a:extLst>
          </p:cNvPr>
          <p:cNvSpPr/>
          <p:nvPr/>
        </p:nvSpPr>
        <p:spPr bwMode="auto">
          <a:xfrm rot="16509355" flipV="1">
            <a:off x="7739673" y="1216615"/>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60" name="Freeform: Shape 59">
            <a:extLst>
              <a:ext uri="{FF2B5EF4-FFF2-40B4-BE49-F238E27FC236}">
                <a16:creationId xmlns:a16="http://schemas.microsoft.com/office/drawing/2014/main" id="{65DBECCF-13E6-C257-F03E-64AF946B5F93}"/>
              </a:ext>
            </a:extLst>
          </p:cNvPr>
          <p:cNvSpPr/>
          <p:nvPr/>
        </p:nvSpPr>
        <p:spPr bwMode="auto">
          <a:xfrm rot="18677228" flipH="1">
            <a:off x="6725895" y="2135455"/>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61" name="Freeform: Shape 60">
            <a:extLst>
              <a:ext uri="{FF2B5EF4-FFF2-40B4-BE49-F238E27FC236}">
                <a16:creationId xmlns:a16="http://schemas.microsoft.com/office/drawing/2014/main" id="{8232A488-A2CA-602F-5016-55BD4DF4D83E}"/>
              </a:ext>
            </a:extLst>
          </p:cNvPr>
          <p:cNvSpPr/>
          <p:nvPr/>
        </p:nvSpPr>
        <p:spPr bwMode="auto">
          <a:xfrm rot="18074924" flipH="1">
            <a:off x="6921826" y="2201769"/>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62" name="Freeform: Shape 61">
            <a:extLst>
              <a:ext uri="{FF2B5EF4-FFF2-40B4-BE49-F238E27FC236}">
                <a16:creationId xmlns:a16="http://schemas.microsoft.com/office/drawing/2014/main" id="{C183E1C6-FC6D-7D80-0C81-66B591044632}"/>
              </a:ext>
            </a:extLst>
          </p:cNvPr>
          <p:cNvSpPr/>
          <p:nvPr/>
        </p:nvSpPr>
        <p:spPr bwMode="auto">
          <a:xfrm rot="16509355" flipV="1">
            <a:off x="2987049" y="1590248"/>
            <a:ext cx="136738" cy="1391289"/>
          </a:xfrm>
          <a:custGeom>
            <a:avLst/>
            <a:gdLst>
              <a:gd name="connsiteX0" fmla="*/ 0 w 136738"/>
              <a:gd name="connsiteY0" fmla="*/ 1391289 h 1391289"/>
              <a:gd name="connsiteX1" fmla="*/ 136738 w 136738"/>
              <a:gd name="connsiteY1" fmla="*/ 4574 h 1391289"/>
            </a:gdLst>
            <a:ahLst/>
            <a:cxnLst>
              <a:cxn ang="0">
                <a:pos x="connsiteX0" y="connsiteY0"/>
              </a:cxn>
              <a:cxn ang="0">
                <a:pos x="connsiteX1" y="connsiteY1"/>
              </a:cxn>
            </a:cxnLst>
            <a:rect l="l" t="t" r="r" b="b"/>
            <a:pathLst>
              <a:path w="136738" h="1391289" extrusionOk="0">
                <a:moveTo>
                  <a:pt x="0" y="1391289"/>
                </a:moveTo>
                <a:cubicBezTo>
                  <a:pt x="32120" y="667217"/>
                  <a:pt x="90969" y="-62870"/>
                  <a:pt x="136738" y="4574"/>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63" name="Freeform: Shape 62">
            <a:extLst>
              <a:ext uri="{FF2B5EF4-FFF2-40B4-BE49-F238E27FC236}">
                <a16:creationId xmlns:a16="http://schemas.microsoft.com/office/drawing/2014/main" id="{E6ABA0DE-D2B3-4646-3CF6-55BE4AE91A1D}"/>
              </a:ext>
            </a:extLst>
          </p:cNvPr>
          <p:cNvSpPr/>
          <p:nvPr/>
        </p:nvSpPr>
        <p:spPr bwMode="auto">
          <a:xfrm flipH="1" flipV="1">
            <a:off x="2310723" y="2291470"/>
            <a:ext cx="45719" cy="2092438"/>
          </a:xfrm>
          <a:custGeom>
            <a:avLst/>
            <a:gdLst>
              <a:gd name="connsiteX0" fmla="*/ 0 w 45719"/>
              <a:gd name="connsiteY0" fmla="*/ 2092438 h 2092438"/>
              <a:gd name="connsiteX1" fmla="*/ 45719 w 45719"/>
              <a:gd name="connsiteY1" fmla="*/ 6880 h 2092438"/>
            </a:gdLst>
            <a:ahLst/>
            <a:cxnLst>
              <a:cxn ang="0">
                <a:pos x="connsiteX0" y="connsiteY0"/>
              </a:cxn>
              <a:cxn ang="0">
                <a:pos x="connsiteX1" y="connsiteY1"/>
              </a:cxn>
            </a:cxnLst>
            <a:rect l="l" t="t" r="r" b="b"/>
            <a:pathLst>
              <a:path w="45719" h="2092438" extrusionOk="0">
                <a:moveTo>
                  <a:pt x="0" y="2092438"/>
                </a:moveTo>
                <a:cubicBezTo>
                  <a:pt x="12278" y="998354"/>
                  <a:pt x="40284" y="-84020"/>
                  <a:pt x="45719" y="6880"/>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75" name="Feedback">
            <a:extLst>
              <a:ext uri="{FF2B5EF4-FFF2-40B4-BE49-F238E27FC236}">
                <a16:creationId xmlns:a16="http://schemas.microsoft.com/office/drawing/2014/main" id="{7884F77E-9372-4CAC-954E-D38B09ACA9C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58228" y="3127533"/>
            <a:ext cx="2109399" cy="737680"/>
          </a:xfrm>
          <a:prstGeom prst="rect">
            <a:avLst/>
          </a:prstGeom>
        </p:spPr>
      </p:pic>
      <p:pic>
        <p:nvPicPr>
          <p:cNvPr id="48" name="Input">
            <a:extLst>
              <a:ext uri="{FF2B5EF4-FFF2-40B4-BE49-F238E27FC236}">
                <a16:creationId xmlns:a16="http://schemas.microsoft.com/office/drawing/2014/main" id="{059ACBAB-CAA9-5015-4A33-53C3D58F467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047636" y="3522319"/>
            <a:ext cx="1670449" cy="658425"/>
          </a:xfrm>
          <a:prstGeom prst="rect">
            <a:avLst/>
          </a:prstGeom>
        </p:spPr>
      </p:pic>
      <p:pic>
        <p:nvPicPr>
          <p:cNvPr id="50" name="Output">
            <a:extLst>
              <a:ext uri="{FF2B5EF4-FFF2-40B4-BE49-F238E27FC236}">
                <a16:creationId xmlns:a16="http://schemas.microsoft.com/office/drawing/2014/main" id="{F4A7AB56-FFF8-D6F4-E991-EB5449F8D28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8929581" y="3435613"/>
            <a:ext cx="1926503" cy="743776"/>
          </a:xfrm>
          <a:prstGeom prst="rect">
            <a:avLst/>
          </a:prstGeom>
        </p:spPr>
      </p:pic>
      <p:sp>
        <p:nvSpPr>
          <p:cNvPr id="56" name="Freeform: Shape 55">
            <a:extLst>
              <a:ext uri="{FF2B5EF4-FFF2-40B4-BE49-F238E27FC236}">
                <a16:creationId xmlns:a16="http://schemas.microsoft.com/office/drawing/2014/main" id="{413827A5-0F5A-F50D-C980-06771A023BBB}"/>
              </a:ext>
            </a:extLst>
          </p:cNvPr>
          <p:cNvSpPr/>
          <p:nvPr/>
        </p:nvSpPr>
        <p:spPr bwMode="auto">
          <a:xfrm>
            <a:off x="2856563" y="4170483"/>
            <a:ext cx="3174570" cy="178380"/>
          </a:xfrm>
          <a:custGeom>
            <a:avLst/>
            <a:gdLst>
              <a:gd name="connsiteX0" fmla="*/ 0 w 3174570"/>
              <a:gd name="connsiteY0" fmla="*/ 178380 h 178380"/>
              <a:gd name="connsiteX1" fmla="*/ 3174570 w 3174570"/>
              <a:gd name="connsiteY1" fmla="*/ 586 h 178380"/>
            </a:gdLst>
            <a:ahLst/>
            <a:cxnLst>
              <a:cxn ang="0">
                <a:pos x="connsiteX0" y="connsiteY0"/>
              </a:cxn>
              <a:cxn ang="0">
                <a:pos x="connsiteX1" y="connsiteY1"/>
              </a:cxn>
            </a:cxnLst>
            <a:rect l="l" t="t" r="r" b="b"/>
            <a:pathLst>
              <a:path w="3174570" h="178380" extrusionOk="0">
                <a:moveTo>
                  <a:pt x="0" y="178380"/>
                </a:moveTo>
                <a:cubicBezTo>
                  <a:pt x="974978" y="105109"/>
                  <a:pt x="2188593" y="134341"/>
                  <a:pt x="3174570" y="58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57" name="Freeform: Shape 56">
            <a:extLst>
              <a:ext uri="{FF2B5EF4-FFF2-40B4-BE49-F238E27FC236}">
                <a16:creationId xmlns:a16="http://schemas.microsoft.com/office/drawing/2014/main" id="{DF43C1D3-804C-D606-5489-94529FECB107}"/>
              </a:ext>
            </a:extLst>
          </p:cNvPr>
          <p:cNvSpPr/>
          <p:nvPr/>
        </p:nvSpPr>
        <p:spPr bwMode="auto">
          <a:xfrm rot="2030194" flipH="1">
            <a:off x="5790088" y="4055204"/>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58" name="Freeform: Shape 57">
            <a:extLst>
              <a:ext uri="{FF2B5EF4-FFF2-40B4-BE49-F238E27FC236}">
                <a16:creationId xmlns:a16="http://schemas.microsoft.com/office/drawing/2014/main" id="{C3C55913-D4B6-8FE2-8A62-B68E8BF24A3D}"/>
              </a:ext>
            </a:extLst>
          </p:cNvPr>
          <p:cNvSpPr/>
          <p:nvPr/>
        </p:nvSpPr>
        <p:spPr bwMode="auto">
          <a:xfrm rot="3508202" flipH="1">
            <a:off x="5879089" y="411185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34" name="Performance">
            <a:extLst>
              <a:ext uri="{FF2B5EF4-FFF2-40B4-BE49-F238E27FC236}">
                <a16:creationId xmlns:a16="http://schemas.microsoft.com/office/drawing/2014/main" id="{7EC89A2E-218D-6969-8B13-6FE7969F724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rot="21260449">
            <a:off x="8833485" y="3325804"/>
            <a:ext cx="3166897" cy="971243"/>
          </a:xfrm>
          <a:prstGeom prst="rect">
            <a:avLst/>
          </a:prstGeom>
        </p:spPr>
      </p:pic>
      <p:grpSp>
        <p:nvGrpSpPr>
          <p:cNvPr id="72" name="Controller Shape">
            <a:extLst>
              <a:ext uri="{FF2B5EF4-FFF2-40B4-BE49-F238E27FC236}">
                <a16:creationId xmlns:a16="http://schemas.microsoft.com/office/drawing/2014/main" id="{F2201238-2E91-7F92-76C5-F3D4A00AEF59}"/>
              </a:ext>
            </a:extLst>
          </p:cNvPr>
          <p:cNvGrpSpPr/>
          <p:nvPr/>
        </p:nvGrpSpPr>
        <p:grpSpPr>
          <a:xfrm>
            <a:off x="2617298" y="3698019"/>
            <a:ext cx="1112742" cy="1112742"/>
            <a:chOff x="3401070" y="4285253"/>
            <a:chExt cx="1112742" cy="1112742"/>
          </a:xfrm>
        </p:grpSpPr>
        <p:sp>
          <p:nvSpPr>
            <p:cNvPr id="73" name="Oval 72">
              <a:extLst>
                <a:ext uri="{FF2B5EF4-FFF2-40B4-BE49-F238E27FC236}">
                  <a16:creationId xmlns:a16="http://schemas.microsoft.com/office/drawing/2014/main" id="{9C6A8182-848D-BA42-1EFB-69BCB9C47564}"/>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74" name="Graphic 73" descr="Processor with solid fill">
              <a:extLst>
                <a:ext uri="{FF2B5EF4-FFF2-40B4-BE49-F238E27FC236}">
                  <a16:creationId xmlns:a16="http://schemas.microsoft.com/office/drawing/2014/main" id="{8E0C6E4F-72F4-C165-CE15-C9113F04A88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3511214" y="4391085"/>
              <a:ext cx="914400" cy="914400"/>
            </a:xfrm>
            <a:prstGeom prst="rect">
              <a:avLst/>
            </a:prstGeom>
          </p:spPr>
        </p:pic>
      </p:grpSp>
      <p:pic>
        <p:nvPicPr>
          <p:cNvPr id="11" name="Hints">
            <a:extLst>
              <a:ext uri="{FF2B5EF4-FFF2-40B4-BE49-F238E27FC236}">
                <a16:creationId xmlns:a16="http://schemas.microsoft.com/office/drawing/2014/main" id="{67E678EB-376E-4C62-D48C-E2202435FAAA}"/>
              </a:ext>
            </a:extLst>
          </p:cNvPr>
          <p:cNvPicPr>
            <a:picLocks noChangeAspect="1"/>
          </p:cNvPicPr>
          <p:nvPr/>
        </p:nvPicPr>
        <p:blipFill>
          <a:blip r:embed="rId15"/>
          <a:stretch>
            <a:fillRect/>
          </a:stretch>
        </p:blipFill>
        <p:spPr>
          <a:xfrm>
            <a:off x="3524880" y="4406486"/>
            <a:ext cx="1377815" cy="853514"/>
          </a:xfrm>
          <a:prstGeom prst="rect">
            <a:avLst/>
          </a:prstGeom>
        </p:spPr>
      </p:pic>
      <p:pic>
        <p:nvPicPr>
          <p:cNvPr id="23" name="Feedback">
            <a:extLst>
              <a:ext uri="{FF2B5EF4-FFF2-40B4-BE49-F238E27FC236}">
                <a16:creationId xmlns:a16="http://schemas.microsoft.com/office/drawing/2014/main" id="{763F1D97-4070-2A3A-4720-946FD4E447EF}"/>
              </a:ext>
            </a:extLst>
          </p:cNvPr>
          <p:cNvPicPr>
            <a:picLocks noChangeAspect="1"/>
          </p:cNvPicPr>
          <p:nvPr/>
        </p:nvPicPr>
        <p:blipFill>
          <a:blip r:embed="rId16"/>
          <a:stretch>
            <a:fillRect/>
          </a:stretch>
        </p:blipFill>
        <p:spPr>
          <a:xfrm>
            <a:off x="3449085" y="4977809"/>
            <a:ext cx="2133785" cy="853514"/>
          </a:xfrm>
          <a:prstGeom prst="rect">
            <a:avLst/>
          </a:prstGeom>
        </p:spPr>
      </p:pic>
      <p:pic>
        <p:nvPicPr>
          <p:cNvPr id="24" name="Next Exercise">
            <a:extLst>
              <a:ext uri="{FF2B5EF4-FFF2-40B4-BE49-F238E27FC236}">
                <a16:creationId xmlns:a16="http://schemas.microsoft.com/office/drawing/2014/main" id="{CF7C2722-9474-CEC7-1656-FC46DAE0C1B8}"/>
              </a:ext>
            </a:extLst>
          </p:cNvPr>
          <p:cNvPicPr>
            <a:picLocks noChangeAspect="1"/>
          </p:cNvPicPr>
          <p:nvPr/>
        </p:nvPicPr>
        <p:blipFill>
          <a:blip r:embed="rId17"/>
          <a:stretch>
            <a:fillRect/>
          </a:stretch>
        </p:blipFill>
        <p:spPr>
          <a:xfrm>
            <a:off x="3385270" y="5556646"/>
            <a:ext cx="2871465" cy="853514"/>
          </a:xfrm>
          <a:prstGeom prst="rect">
            <a:avLst/>
          </a:prstGeom>
        </p:spPr>
      </p:pic>
      <p:pic>
        <p:nvPicPr>
          <p:cNvPr id="25" name="Learning Activity (Blue)">
            <a:extLst>
              <a:ext uri="{FF2B5EF4-FFF2-40B4-BE49-F238E27FC236}">
                <a16:creationId xmlns:a16="http://schemas.microsoft.com/office/drawing/2014/main" id="{6A88D0DD-8327-95EE-C545-79F5F2DC01C0}"/>
              </a:ext>
            </a:extLst>
          </p:cNvPr>
          <p:cNvPicPr>
            <a:picLocks noChangeAspect="1"/>
          </p:cNvPicPr>
          <p:nvPr/>
        </p:nvPicPr>
        <p:blipFill>
          <a:blip r:embed="rId18"/>
          <a:stretch>
            <a:fillRect/>
          </a:stretch>
        </p:blipFill>
        <p:spPr>
          <a:xfrm>
            <a:off x="6251081" y="3615513"/>
            <a:ext cx="2615411" cy="1127858"/>
          </a:xfrm>
          <a:prstGeom prst="rect">
            <a:avLst/>
          </a:prstGeom>
        </p:spPr>
      </p:pic>
      <p:pic>
        <p:nvPicPr>
          <p:cNvPr id="6" name="Learning Activity (Pink)">
            <a:extLst>
              <a:ext uri="{FF2B5EF4-FFF2-40B4-BE49-F238E27FC236}">
                <a16:creationId xmlns:a16="http://schemas.microsoft.com/office/drawing/2014/main" id="{725E5B53-5B95-5E44-6FA8-D5A1263D50D8}"/>
              </a:ext>
            </a:extLst>
          </p:cNvPr>
          <p:cNvPicPr>
            <a:picLocks noChangeAspect="1"/>
          </p:cNvPicPr>
          <p:nvPr/>
        </p:nvPicPr>
        <p:blipFill>
          <a:blip r:embed="rId19"/>
          <a:stretch>
            <a:fillRect/>
          </a:stretch>
        </p:blipFill>
        <p:spPr>
          <a:xfrm>
            <a:off x="6245849" y="3595912"/>
            <a:ext cx="2626983" cy="1168207"/>
          </a:xfrm>
          <a:prstGeom prst="rect">
            <a:avLst/>
          </a:prstGeom>
        </p:spPr>
      </p:pic>
      <p:pic>
        <p:nvPicPr>
          <p:cNvPr id="79" name="Eyeball">
            <a:extLst>
              <a:ext uri="{FF2B5EF4-FFF2-40B4-BE49-F238E27FC236}">
                <a16:creationId xmlns:a16="http://schemas.microsoft.com/office/drawing/2014/main" id="{EAB50C9E-9783-1CB9-9327-F58A88A7969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675461" y="1291855"/>
            <a:ext cx="1071508" cy="612290"/>
          </a:xfrm>
          <a:prstGeom prst="rect">
            <a:avLst/>
          </a:prstGeom>
        </p:spPr>
      </p:pic>
      <p:pic>
        <p:nvPicPr>
          <p:cNvPr id="4" name="Picture 3">
            <a:extLst>
              <a:ext uri="{FF2B5EF4-FFF2-40B4-BE49-F238E27FC236}">
                <a16:creationId xmlns:a16="http://schemas.microsoft.com/office/drawing/2014/main" id="{1D960A5C-9426-738C-30D8-4644A498A507}"/>
              </a:ext>
            </a:extLst>
          </p:cNvPr>
          <p:cNvPicPr>
            <a:picLocks noChangeAspect="1"/>
          </p:cNvPicPr>
          <p:nvPr/>
        </p:nvPicPr>
        <p:blipFill rotWithShape="1">
          <a:blip r:embed="rId22">
            <a:extLst>
              <a:ext uri="{BEBA8EAE-BF5A-486C-A8C5-ECC9F3942E4B}">
                <a14:imgProps xmlns:a14="http://schemas.microsoft.com/office/drawing/2010/main">
                  <a14:imgLayer r:embed="rId23">
                    <a14:imgEffect>
                      <a14:brightnessContrast bright="100000"/>
                    </a14:imgEffect>
                  </a14:imgLayer>
                </a14:imgProps>
              </a:ext>
            </a:extLst>
          </a:blip>
          <a:srcRect l="8188" t="13550" r="5386" b="32989"/>
          <a:stretch/>
        </p:blipFill>
        <p:spPr>
          <a:xfrm>
            <a:off x="3946944" y="2955697"/>
            <a:ext cx="1630270" cy="443519"/>
          </a:xfrm>
          <a:prstGeom prst="rect">
            <a:avLst/>
          </a:prstGeom>
        </p:spPr>
      </p:pic>
      <p:pic>
        <p:nvPicPr>
          <p:cNvPr id="5" name="Picture 4">
            <a:extLst>
              <a:ext uri="{FF2B5EF4-FFF2-40B4-BE49-F238E27FC236}">
                <a16:creationId xmlns:a16="http://schemas.microsoft.com/office/drawing/2014/main" id="{6F8A7740-0FE7-194C-70A8-F4B8AFC551F3}"/>
              </a:ext>
            </a:extLst>
          </p:cNvPr>
          <p:cNvPicPr>
            <a:picLocks noChangeAspect="1"/>
          </p:cNvPicPr>
          <p:nvPr/>
        </p:nvPicPr>
        <p:blipFill rotWithShape="1">
          <a:blip r:embed="rId24">
            <a:extLst>
              <a:ext uri="{BEBA8EAE-BF5A-486C-A8C5-ECC9F3942E4B}">
                <a14:imgProps xmlns:a14="http://schemas.microsoft.com/office/drawing/2010/main">
                  <a14:imgLayer r:embed="rId25">
                    <a14:imgEffect>
                      <a14:brightnessContrast bright="100000"/>
                    </a14:imgEffect>
                  </a14:imgLayer>
                </a14:imgProps>
              </a:ext>
            </a:extLst>
          </a:blip>
          <a:srcRect l="8795" t="12421" r="5659" b="37022"/>
          <a:stretch/>
        </p:blipFill>
        <p:spPr>
          <a:xfrm>
            <a:off x="3573252" y="3320475"/>
            <a:ext cx="1575888" cy="419425"/>
          </a:xfrm>
          <a:prstGeom prst="rect">
            <a:avLst/>
          </a:prstGeom>
        </p:spPr>
      </p:pic>
      <p:pic>
        <p:nvPicPr>
          <p:cNvPr id="9" name="Picture 8">
            <a:extLst>
              <a:ext uri="{FF2B5EF4-FFF2-40B4-BE49-F238E27FC236}">
                <a16:creationId xmlns:a16="http://schemas.microsoft.com/office/drawing/2014/main" id="{EA3CED39-3F63-7162-8D01-6E1B8C714D95}"/>
              </a:ext>
            </a:extLst>
          </p:cNvPr>
          <p:cNvPicPr>
            <a:picLocks noChangeAspect="1"/>
          </p:cNvPicPr>
          <p:nvPr/>
        </p:nvPicPr>
        <p:blipFill rotWithShape="1">
          <a:blip r:embed="rId26">
            <a:extLst>
              <a:ext uri="{BEBA8EAE-BF5A-486C-A8C5-ECC9F3942E4B}">
                <a14:imgProps xmlns:a14="http://schemas.microsoft.com/office/drawing/2010/main">
                  <a14:imgLayer r:embed="rId27">
                    <a14:imgEffect>
                      <a14:brightnessContrast bright="100000"/>
                    </a14:imgEffect>
                  </a14:imgLayer>
                </a14:imgProps>
              </a:ext>
            </a:extLst>
          </a:blip>
          <a:srcRect l="12687" t="14137" r="6781" b="35305"/>
          <a:stretch/>
        </p:blipFill>
        <p:spPr>
          <a:xfrm>
            <a:off x="4155411" y="3726189"/>
            <a:ext cx="1468300" cy="419425"/>
          </a:xfrm>
          <a:prstGeom prst="rect">
            <a:avLst/>
          </a:prstGeom>
        </p:spPr>
      </p:pic>
    </p:spTree>
    <p:extLst>
      <p:ext uri="{BB962C8B-B14F-4D97-AF65-F5344CB8AC3E}">
        <p14:creationId xmlns:p14="http://schemas.microsoft.com/office/powerpoint/2010/main" val="238968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
                                        <p:tgtEl>
                                          <p:spTgt spid="48"/>
                                        </p:tgtEl>
                                      </p:cBhvr>
                                    </p:animEffect>
                                    <p:set>
                                      <p:cBhvr>
                                        <p:cTn id="7" dur="1" fill="hold">
                                          <p:stCondLst>
                                            <p:cond delay="149"/>
                                          </p:stCondLst>
                                        </p:cTn>
                                        <p:tgtEl>
                                          <p:spTgt spid="48"/>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50"/>
                                        <p:tgtEl>
                                          <p:spTgt spid="4"/>
                                        </p:tgtEl>
                                      </p:cBhvr>
                                    </p:animEffect>
                                  </p:childTnLst>
                                </p:cTn>
                              </p:par>
                            </p:childTnLst>
                          </p:cTn>
                        </p:par>
                        <p:par>
                          <p:cTn id="11" fill="hold">
                            <p:stCondLst>
                              <p:cond delay="15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50"/>
                                        <p:tgtEl>
                                          <p:spTgt spid="5"/>
                                        </p:tgtEl>
                                      </p:cBhvr>
                                    </p:animEffect>
                                  </p:childTnLst>
                                </p:cTn>
                              </p:par>
                            </p:childTnLst>
                          </p:cTn>
                        </p:par>
                        <p:par>
                          <p:cTn id="15" fill="hold">
                            <p:stCondLst>
                              <p:cond delay="3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250"/>
                                        <p:tgtEl>
                                          <p:spTgt spid="34"/>
                                        </p:tgtEl>
                                      </p:cBhvr>
                                    </p:animEffect>
                                  </p:childTnLst>
                                </p:cTn>
                              </p:par>
                              <p:par>
                                <p:cTn id="29" presetID="10" presetClass="exit" presetSubtype="0" fill="hold" nodeType="withEffect">
                                  <p:stCondLst>
                                    <p:cond delay="0"/>
                                  </p:stCondLst>
                                  <p:childTnLst>
                                    <p:animEffect transition="out" filter="fade">
                                      <p:cBhvr>
                                        <p:cTn id="30" dur="150"/>
                                        <p:tgtEl>
                                          <p:spTgt spid="50"/>
                                        </p:tgtEl>
                                      </p:cBhvr>
                                    </p:animEffect>
                                    <p:set>
                                      <p:cBhvr>
                                        <p:cTn id="31" dur="1" fill="hold">
                                          <p:stCondLst>
                                            <p:cond delay="149"/>
                                          </p:stCondLst>
                                        </p:cTn>
                                        <p:tgtEl>
                                          <p:spTgt spid="5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nodeType="click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circle(out)">
                                      <p:cBhvr>
                                        <p:cTn id="36" dur="500"/>
                                        <p:tgtEl>
                                          <p:spTgt spid="7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left)">
                                      <p:cBhvr>
                                        <p:cTn id="39" dur="200"/>
                                        <p:tgtEl>
                                          <p:spTgt spid="56"/>
                                        </p:tgtEl>
                                      </p:cBhvr>
                                    </p:animEffect>
                                  </p:childTnLst>
                                </p:cTn>
                              </p:par>
                              <p:par>
                                <p:cTn id="40" presetID="22" presetClass="entr" presetSubtype="8" fill="hold" grpId="0" nodeType="withEffect">
                                  <p:stCondLst>
                                    <p:cond delay="200"/>
                                  </p:stCondLst>
                                  <p:childTnLst>
                                    <p:set>
                                      <p:cBhvr>
                                        <p:cTn id="41" dur="1" fill="hold">
                                          <p:stCondLst>
                                            <p:cond delay="0"/>
                                          </p:stCondLst>
                                        </p:cTn>
                                        <p:tgtEl>
                                          <p:spTgt spid="57"/>
                                        </p:tgtEl>
                                        <p:attrNameLst>
                                          <p:attrName>style.visibility</p:attrName>
                                        </p:attrNameLst>
                                      </p:cBhvr>
                                      <p:to>
                                        <p:strVal val="visible"/>
                                      </p:to>
                                    </p:set>
                                    <p:animEffect transition="in" filter="wipe(left)">
                                      <p:cBhvr>
                                        <p:cTn id="42" dur="150"/>
                                        <p:tgtEl>
                                          <p:spTgt spid="57"/>
                                        </p:tgtEl>
                                      </p:cBhvr>
                                    </p:animEffect>
                                  </p:childTnLst>
                                </p:cTn>
                              </p:par>
                              <p:par>
                                <p:cTn id="43" presetID="22" presetClass="entr" presetSubtype="2" fill="hold" grpId="0" nodeType="withEffect">
                                  <p:stCondLst>
                                    <p:cond delay="400"/>
                                  </p:stCondLst>
                                  <p:childTnLst>
                                    <p:set>
                                      <p:cBhvr>
                                        <p:cTn id="44" dur="1" fill="hold">
                                          <p:stCondLst>
                                            <p:cond delay="0"/>
                                          </p:stCondLst>
                                        </p:cTn>
                                        <p:tgtEl>
                                          <p:spTgt spid="58"/>
                                        </p:tgtEl>
                                        <p:attrNameLst>
                                          <p:attrName>style.visibility</p:attrName>
                                        </p:attrNameLst>
                                      </p:cBhvr>
                                      <p:to>
                                        <p:strVal val="visible"/>
                                      </p:to>
                                    </p:set>
                                    <p:animEffect transition="in" filter="wipe(right)">
                                      <p:cBhvr>
                                        <p:cTn id="45" dur="150"/>
                                        <p:tgtEl>
                                          <p:spTgt spid="58"/>
                                        </p:tgtEl>
                                      </p:cBhvr>
                                    </p:animEffect>
                                  </p:childTnLst>
                                </p:cTn>
                              </p:par>
                            </p:childTnLst>
                          </p:cTn>
                        </p:par>
                        <p:par>
                          <p:cTn id="46" fill="hold">
                            <p:stCondLst>
                              <p:cond delay="55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200"/>
                                        <p:tgtEl>
                                          <p:spTgt spid="11"/>
                                        </p:tgtEl>
                                      </p:cBhvr>
                                    </p:animEffect>
                                  </p:childTnLst>
                                </p:cTn>
                              </p:par>
                            </p:childTnLst>
                          </p:cTn>
                        </p:par>
                        <p:par>
                          <p:cTn id="50" fill="hold">
                            <p:stCondLst>
                              <p:cond delay="750"/>
                            </p:stCondLst>
                            <p:childTnLst>
                              <p:par>
                                <p:cTn id="51" presetID="22" presetClass="entr" presetSubtype="8"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200"/>
                                        <p:tgtEl>
                                          <p:spTgt spid="23"/>
                                        </p:tgtEl>
                                      </p:cBhvr>
                                    </p:animEffect>
                                  </p:childTnLst>
                                </p:cTn>
                              </p:par>
                            </p:childTnLst>
                          </p:cTn>
                        </p:par>
                        <p:par>
                          <p:cTn id="54" fill="hold">
                            <p:stCondLst>
                              <p:cond delay="950"/>
                            </p:stCondLst>
                            <p:childTnLst>
                              <p:par>
                                <p:cTn id="55" presetID="22" presetClass="entr" presetSubtype="8"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200"/>
                                        <p:tgtEl>
                                          <p:spTgt spid="24"/>
                                        </p:tgtEl>
                                      </p:cBhvr>
                                    </p:animEffect>
                                  </p:childTnLst>
                                </p:cTn>
                              </p:par>
                            </p:childTnLst>
                          </p:cTn>
                        </p:par>
                        <p:par>
                          <p:cTn id="58" fill="hold">
                            <p:stCondLst>
                              <p:cond delay="1150"/>
                            </p:stCondLst>
                            <p:childTnLst>
                              <p:par>
                                <p:cTn id="59" presetID="10"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par>
                          <p:cTn id="62" fill="hold">
                            <p:stCondLst>
                              <p:cond delay="1650"/>
                            </p:stCondLst>
                            <p:childTnLst>
                              <p:par>
                                <p:cTn id="63" presetID="10" presetClass="exit" presetSubtype="0" fill="hold" nodeType="afterEffect">
                                  <p:stCondLst>
                                    <p:cond delay="0"/>
                                  </p:stCondLst>
                                  <p:childTnLst>
                                    <p:animEffect transition="out" filter="fade">
                                      <p:cBhvr>
                                        <p:cTn id="64" dur="250"/>
                                        <p:tgtEl>
                                          <p:spTgt spid="25"/>
                                        </p:tgtEl>
                                      </p:cBhvr>
                                    </p:animEffect>
                                    <p:set>
                                      <p:cBhvr>
                                        <p:cTn id="65" dur="1" fill="hold">
                                          <p:stCondLst>
                                            <p:cond delay="249"/>
                                          </p:stCondLst>
                                        </p:cTn>
                                        <p:tgtEl>
                                          <p:spTgt spid="2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250"/>
                                        <p:tgtEl>
                                          <p:spTgt spid="49"/>
                                        </p:tgtEl>
                                      </p:cBhvr>
                                    </p:animEffect>
                                    <p:set>
                                      <p:cBhvr>
                                        <p:cTn id="68" dur="1" fill="hold">
                                          <p:stCondLst>
                                            <p:cond delay="24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5" name="Group 4" descr="Sae Schatz, CPO (photo)">
            <a:extLst>
              <a:ext uri="{FF2B5EF4-FFF2-40B4-BE49-F238E27FC236}">
                <a16:creationId xmlns:a16="http://schemas.microsoft.com/office/drawing/2014/main" id="{7B2A7A00-496B-DAB6-BAB3-FBCC9CDD5658}"/>
              </a:ext>
            </a:extLst>
          </p:cNvPr>
          <p:cNvGrpSpPr/>
          <p:nvPr/>
        </p:nvGrpSpPr>
        <p:grpSpPr>
          <a:xfrm>
            <a:off x="677621" y="741499"/>
            <a:ext cx="2658980" cy="2687501"/>
            <a:chOff x="5104423" y="911927"/>
            <a:chExt cx="2114709" cy="2137392"/>
          </a:xfrm>
        </p:grpSpPr>
        <p:sp>
          <p:nvSpPr>
            <p:cNvPr id="6" name="Oval 5">
              <a:extLst>
                <a:ext uri="{FF2B5EF4-FFF2-40B4-BE49-F238E27FC236}">
                  <a16:creationId xmlns:a16="http://schemas.microsoft.com/office/drawing/2014/main" id="{DAC754B2-FC3C-F1D8-AA27-59196D6AE9DB}"/>
                </a:ext>
              </a:extLst>
            </p:cNvPr>
            <p:cNvSpPr/>
            <p:nvPr/>
          </p:nvSpPr>
          <p:spPr>
            <a:xfrm>
              <a:off x="5136399" y="966586"/>
              <a:ext cx="2082733" cy="2082733"/>
            </a:xfrm>
            <a:prstGeom prst="ellipse">
              <a:avLst/>
            </a:prstGeom>
            <a:solidFill>
              <a:srgbClr val="60C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3DA6325-4060-ED20-BB58-C360BB5712C0}"/>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5104423" y="911927"/>
              <a:ext cx="2067493" cy="2067493"/>
            </a:xfrm>
            <a:prstGeom prst="ellipse">
              <a:avLst/>
            </a:prstGeom>
            <a:ln w="19050">
              <a:noFill/>
            </a:ln>
          </p:spPr>
        </p:pic>
      </p:grpSp>
      <p:sp>
        <p:nvSpPr>
          <p:cNvPr id="10" name="Title 1">
            <a:extLst>
              <a:ext uri="{FF2B5EF4-FFF2-40B4-BE49-F238E27FC236}">
                <a16:creationId xmlns:a16="http://schemas.microsoft.com/office/drawing/2014/main" id="{AEE549EE-2C5A-7BAB-B898-F283F36E524E}"/>
              </a:ext>
            </a:extLst>
          </p:cNvPr>
          <p:cNvSpPr txBox="1">
            <a:spLocks/>
          </p:cNvSpPr>
          <p:nvPr/>
        </p:nvSpPr>
        <p:spPr>
          <a:xfrm>
            <a:off x="3741979" y="571918"/>
            <a:ext cx="7772400" cy="2387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EC2D0"/>
              </a:buClr>
              <a:buSzPts val="1800"/>
              <a:buFont typeface="Arial"/>
              <a:buNone/>
              <a:defRPr sz="6000" b="1" i="0" u="none" strike="noStrike" cap="none">
                <a:solidFill>
                  <a:srgbClr val="5EC2D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5EC2D0"/>
              </a:buClr>
              <a:buSzPts val="1800"/>
              <a:buFont typeface="Arial"/>
              <a:buNone/>
              <a:tabLst/>
              <a:defRPr/>
            </a:pPr>
            <a:r>
              <a:rPr kumimoji="0" lang="en-US" sz="6000" b="1" i="0" u="none" strike="noStrike" kern="0" cap="none" spc="0" normalizeH="0" baseline="0" noProof="0" dirty="0">
                <a:ln>
                  <a:noFill/>
                </a:ln>
                <a:solidFill>
                  <a:prstClr val="white"/>
                </a:solidFill>
                <a:effectLst/>
                <a:uLnTx/>
                <a:uFillTx/>
                <a:latin typeface="Arial"/>
                <a:cs typeface="Arial"/>
                <a:sym typeface="Arial"/>
              </a:rPr>
              <a:t>Sae</a:t>
            </a:r>
            <a:r>
              <a:rPr kumimoji="0" lang="en-US" sz="6000" b="1" i="0" u="none" strike="noStrike" kern="0" cap="none" spc="0" normalizeH="0" baseline="0" noProof="0" dirty="0">
                <a:ln>
                  <a:noFill/>
                </a:ln>
                <a:solidFill>
                  <a:srgbClr val="5EC2D0"/>
                </a:solidFill>
                <a:effectLst/>
                <a:uLnTx/>
                <a:uFillTx/>
                <a:latin typeface="Arial"/>
                <a:cs typeface="Arial"/>
                <a:sym typeface="Arial"/>
              </a:rPr>
              <a:t> Sc</a:t>
            </a:r>
            <a:r>
              <a:rPr kumimoji="0" lang="en-US" sz="6000" b="1" i="0" u="none" strike="noStrike" kern="0" cap="none" spc="0" normalizeH="0" baseline="0" noProof="0" dirty="0">
                <a:ln>
                  <a:noFill/>
                </a:ln>
                <a:effectLst/>
                <a:uLnTx/>
                <a:uFillTx/>
                <a:latin typeface="Arial"/>
                <a:cs typeface="Arial"/>
                <a:sym typeface="Arial"/>
              </a:rPr>
              <a:t>h</a:t>
            </a:r>
            <a:r>
              <a:rPr kumimoji="0" lang="en-US" sz="6000" b="1" i="0" u="none" strike="noStrike" kern="0" cap="none" spc="0" normalizeH="0" baseline="0" noProof="0" dirty="0">
                <a:ln>
                  <a:noFill/>
                </a:ln>
                <a:solidFill>
                  <a:srgbClr val="5EC2D0"/>
                </a:solidFill>
                <a:effectLst/>
                <a:uLnTx/>
                <a:uFillTx/>
                <a:latin typeface="Arial"/>
                <a:cs typeface="Arial"/>
                <a:sym typeface="Arial"/>
              </a:rPr>
              <a:t>atz</a:t>
            </a:r>
          </a:p>
        </p:txBody>
      </p:sp>
      <p:sp>
        <p:nvSpPr>
          <p:cNvPr id="11" name="TextBox 10">
            <a:extLst>
              <a:ext uri="{FF2B5EF4-FFF2-40B4-BE49-F238E27FC236}">
                <a16:creationId xmlns:a16="http://schemas.microsoft.com/office/drawing/2014/main" id="{C11E58C5-868B-A5BE-79BE-7747DA6E583F}"/>
              </a:ext>
            </a:extLst>
          </p:cNvPr>
          <p:cNvSpPr txBox="1"/>
          <p:nvPr/>
        </p:nvSpPr>
        <p:spPr>
          <a:xfrm>
            <a:off x="3818179" y="2348865"/>
            <a:ext cx="7772400" cy="1967270"/>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C2D0"/>
                </a:solidFill>
                <a:effectLst/>
                <a:uLnTx/>
                <a:uFillTx/>
                <a:latin typeface="Calibri" panose="020F0502020204030204" pitchFamily="34" charset="0"/>
                <a:ea typeface="Times New Roman" panose="02020603050405020304" pitchFamily="18" charset="0"/>
                <a:cs typeface="Times New Roman" panose="02020603050405020304" pitchFamily="18" charset="0"/>
              </a:rPr>
              <a:t>Sae (pronounced like “Say”) works at the intersection of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learning and development</a:t>
            </a:r>
            <a:r>
              <a:rPr kumimoji="0" lang="en-US" sz="1800" b="0" i="0" u="none" strike="noStrike" kern="1200" cap="none" spc="0" normalizeH="0" baseline="0" noProof="0" dirty="0">
                <a:ln>
                  <a:noFill/>
                </a:ln>
                <a:solidFill>
                  <a:srgbClr val="5EC2D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technology</a:t>
            </a:r>
            <a:r>
              <a:rPr kumimoji="0" lang="en-US" sz="1800" b="0" i="0" u="none" strike="noStrike" kern="1200" cap="none" spc="0" normalizeH="0" baseline="0" noProof="0" dirty="0">
                <a:ln>
                  <a:noFill/>
                </a:ln>
                <a:solidFill>
                  <a:srgbClr val="5EC2D0"/>
                </a:solidFill>
                <a:effectLst/>
                <a:uLnTx/>
                <a:uFillTx/>
                <a:latin typeface="Calibri" panose="020F0502020204030204" pitchFamily="34" charset="0"/>
                <a:ea typeface="Times New Roman" panose="02020603050405020304" pitchFamily="18" charset="0"/>
                <a:cs typeface="Times New Roman" panose="02020603050405020304" pitchFamily="18" charset="0"/>
              </a:rPr>
              <a:t>, and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data</a:t>
            </a:r>
            <a:r>
              <a:rPr kumimoji="0" lang="en-US" sz="1800" b="0" i="0" u="none" strike="noStrike" kern="1200" cap="none" spc="0" normalizeH="0" baseline="0" noProof="0" dirty="0">
                <a:ln>
                  <a:noFill/>
                </a:ln>
                <a:solidFill>
                  <a:srgbClr val="5EC2D0"/>
                </a:solidFill>
                <a:effectLst/>
                <a:uLnTx/>
                <a:uFillTx/>
                <a:latin typeface="Calibri" panose="020F0502020204030204" pitchFamily="34" charset="0"/>
                <a:ea typeface="Times New Roman" panose="02020603050405020304" pitchFamily="18" charset="0"/>
                <a:cs typeface="Times New Roman" panose="02020603050405020304" pitchFamily="18" charset="0"/>
              </a:rPr>
              <a:t>. She’s currently the co-founder and chief product officer of Bedrock Learning, Inc. From 2015 to 2022, she served as the director of DoD’s Advanced Distributed Learning (ADL) Initiative, where she grew the program grew its impact across the US and international defense sectors and sparked the community’s pursuit of the “future learning ecosystem.”</a:t>
            </a:r>
            <a:endParaRPr kumimoji="0" lang="en-US" sz="1800" b="0" i="0" u="none" strike="noStrike" kern="1200" cap="none" spc="0" normalizeH="0" baseline="0" noProof="0" dirty="0">
              <a:ln>
                <a:noFill/>
              </a:ln>
              <a:solidFill>
                <a:srgbClr val="5EC2D0"/>
              </a:solidFill>
              <a:effectLst/>
              <a:uLnTx/>
              <a:uFillTx/>
              <a:latin typeface="Calibri" panose="020F0502020204030204"/>
              <a:ea typeface="+mn-ea"/>
              <a:cs typeface="+mn-cs"/>
            </a:endParaRPr>
          </a:p>
        </p:txBody>
      </p:sp>
      <p:pic>
        <p:nvPicPr>
          <p:cNvPr id="2054" name="Picture 6" descr="Twitter logo on black background - Free logo icons">
            <a:extLst>
              <a:ext uri="{FF2B5EF4-FFF2-40B4-BE49-F238E27FC236}">
                <a16:creationId xmlns:a16="http://schemas.microsoft.com/office/drawing/2014/main" id="{42B710AF-FA91-5EE7-1640-A3B7F693520E}"/>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84860" y="587046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il icon in iOS Filled Style">
            <a:extLst>
              <a:ext uri="{FF2B5EF4-FFF2-40B4-BE49-F238E27FC236}">
                <a16:creationId xmlns:a16="http://schemas.microsoft.com/office/drawing/2014/main" id="{97E24C36-5122-328F-BF55-F7A7B3064498}"/>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76300" y="5109209"/>
            <a:ext cx="548640" cy="54864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D785DCF0-9FA1-CFB3-D5DA-22EFFA989CBF}"/>
              </a:ext>
            </a:extLst>
          </p:cNvPr>
          <p:cNvGrpSpPr/>
          <p:nvPr/>
        </p:nvGrpSpPr>
        <p:grpSpPr>
          <a:xfrm>
            <a:off x="3916500" y="4641984"/>
            <a:ext cx="5405830" cy="1429130"/>
            <a:chOff x="3764100" y="4610325"/>
            <a:chExt cx="5405830" cy="1429130"/>
          </a:xfrm>
        </p:grpSpPr>
        <p:sp>
          <p:nvSpPr>
            <p:cNvPr id="12" name="TextBox 11">
              <a:extLst>
                <a:ext uri="{FF2B5EF4-FFF2-40B4-BE49-F238E27FC236}">
                  <a16:creationId xmlns:a16="http://schemas.microsoft.com/office/drawing/2014/main" id="{9F48AE96-943F-E8F6-AFE3-357A4ED763DC}"/>
                </a:ext>
              </a:extLst>
            </p:cNvPr>
            <p:cNvSpPr txBox="1"/>
            <p:nvPr/>
          </p:nvSpPr>
          <p:spPr>
            <a:xfrm>
              <a:off x="4278449" y="5130734"/>
              <a:ext cx="4891481" cy="388311"/>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sae.schatz@gmail.com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2" name="Picture 4" descr="Free White Linkedin Icon - Download White Linkedin Icon">
              <a:extLst>
                <a:ext uri="{FF2B5EF4-FFF2-40B4-BE49-F238E27FC236}">
                  <a16:creationId xmlns:a16="http://schemas.microsoft.com/office/drawing/2014/main" id="{F2CBEC71-77D1-C94F-9B1D-54B8A44B57B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64100" y="565784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EBB6808-83D5-DC88-6A5B-57092700331C}"/>
                </a:ext>
              </a:extLst>
            </p:cNvPr>
            <p:cNvSpPr txBox="1"/>
            <p:nvPr/>
          </p:nvSpPr>
          <p:spPr>
            <a:xfrm>
              <a:off x="4278449" y="5651144"/>
              <a:ext cx="4891481" cy="388311"/>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https://www.linkedin.com/in/saeschatz</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1DE1D631-8EE0-7746-95CB-9D1BE180771F}"/>
                </a:ext>
              </a:extLst>
            </p:cNvPr>
            <p:cNvSpPr/>
            <p:nvPr/>
          </p:nvSpPr>
          <p:spPr>
            <a:xfrm>
              <a:off x="3764100" y="4620305"/>
              <a:ext cx="365760" cy="365760"/>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0" tIns="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120" normalizeH="0" baseline="0" noProof="0" dirty="0">
                  <a:ln>
                    <a:noFill/>
                  </a:ln>
                  <a:solidFill>
                    <a:srgbClr val="122135"/>
                  </a:solidFill>
                  <a:effectLst/>
                  <a:uLnTx/>
                  <a:uFillTx/>
                  <a:latin typeface="Arial Narrow" panose="020B0606020202030204" pitchFamily="34" charset="0"/>
                  <a:ea typeface="+mn-ea"/>
                  <a:cs typeface="+mn-cs"/>
                  <a:sym typeface="Wingdings" panose="05000000000000000000" pitchFamily="2" charset="2"/>
                </a:rPr>
                <a:t>WWW</a:t>
              </a:r>
              <a:endParaRPr kumimoji="0" lang="en-US" sz="990" b="1" i="0" u="none" strike="noStrike" kern="1200" cap="none" spc="-120" normalizeH="0" baseline="0" noProof="0" dirty="0">
                <a:ln>
                  <a:noFill/>
                </a:ln>
                <a:solidFill>
                  <a:srgbClr val="122135"/>
                </a:solidFill>
                <a:effectLst/>
                <a:uLnTx/>
                <a:uFillTx/>
                <a:latin typeface="Arial Narrow" panose="020B0606020202030204" pitchFamily="34" charset="0"/>
                <a:ea typeface="+mn-ea"/>
                <a:cs typeface="+mn-cs"/>
              </a:endParaRPr>
            </a:p>
          </p:txBody>
        </p:sp>
        <p:sp>
          <p:nvSpPr>
            <p:cNvPr id="16" name="TextBox 15">
              <a:extLst>
                <a:ext uri="{FF2B5EF4-FFF2-40B4-BE49-F238E27FC236}">
                  <a16:creationId xmlns:a16="http://schemas.microsoft.com/office/drawing/2014/main" id="{190BDED6-37CF-94D8-C9BA-7CA8CC41D753}"/>
                </a:ext>
              </a:extLst>
            </p:cNvPr>
            <p:cNvSpPr txBox="1"/>
            <p:nvPr/>
          </p:nvSpPr>
          <p:spPr>
            <a:xfrm>
              <a:off x="4278449" y="4610325"/>
              <a:ext cx="4891481" cy="388311"/>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www.thebedrock.co</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09E0B0A0-52C8-F4B9-23D9-72F47E6C85F3}"/>
                </a:ext>
              </a:extLst>
            </p:cNvPr>
            <p:cNvSpPr/>
            <p:nvPr/>
          </p:nvSpPr>
          <p:spPr>
            <a:xfrm>
              <a:off x="3764100" y="5139077"/>
              <a:ext cx="365760" cy="365760"/>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t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22135"/>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2321796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 name="Original Model">
            <a:extLst>
              <a:ext uri="{FF2B5EF4-FFF2-40B4-BE49-F238E27FC236}">
                <a16:creationId xmlns:a16="http://schemas.microsoft.com/office/drawing/2014/main" id="{0FF14162-975A-036E-2CA6-F0D8619A4E7E}"/>
              </a:ext>
            </a:extLst>
          </p:cNvPr>
          <p:cNvGrpSpPr/>
          <p:nvPr/>
        </p:nvGrpSpPr>
        <p:grpSpPr>
          <a:xfrm>
            <a:off x="158228" y="1291855"/>
            <a:ext cx="11842154" cy="5118305"/>
            <a:chOff x="158228" y="1291855"/>
            <a:chExt cx="11842154" cy="5118305"/>
          </a:xfrm>
        </p:grpSpPr>
        <p:sp>
          <p:nvSpPr>
            <p:cNvPr id="174" name="Freeform: Shape 173">
              <a:extLst>
                <a:ext uri="{FF2B5EF4-FFF2-40B4-BE49-F238E27FC236}">
                  <a16:creationId xmlns:a16="http://schemas.microsoft.com/office/drawing/2014/main" id="{2263209F-99C8-00C0-D359-5D35733CB13A}"/>
                </a:ext>
              </a:extLst>
            </p:cNvPr>
            <p:cNvSpPr/>
            <p:nvPr/>
          </p:nvSpPr>
          <p:spPr bwMode="auto">
            <a:xfrm>
              <a:off x="2317979" y="4153904"/>
              <a:ext cx="3694221" cy="200973"/>
            </a:xfrm>
            <a:custGeom>
              <a:avLst/>
              <a:gdLst>
                <a:gd name="connsiteX0" fmla="*/ 0 w 3694221"/>
                <a:gd name="connsiteY0" fmla="*/ 200973 h 200973"/>
                <a:gd name="connsiteX1" fmla="*/ 3694220 w 3694221"/>
                <a:gd name="connsiteY1" fmla="*/ 660 h 200973"/>
              </a:gdLst>
              <a:ahLst/>
              <a:cxnLst>
                <a:cxn ang="0">
                  <a:pos x="connsiteX0" y="connsiteY0"/>
                </a:cxn>
                <a:cxn ang="0">
                  <a:pos x="connsiteX1" y="connsiteY1"/>
                </a:cxn>
              </a:cxnLst>
              <a:rect l="l" t="t" r="r" b="b"/>
              <a:pathLst>
                <a:path w="3694221" h="200973" extrusionOk="0">
                  <a:moveTo>
                    <a:pt x="0" y="200973"/>
                  </a:moveTo>
                  <a:cubicBezTo>
                    <a:pt x="1157806" y="111887"/>
                    <a:pt x="2551174" y="162224"/>
                    <a:pt x="3694220" y="660"/>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pic>
          <p:nvPicPr>
            <p:cNvPr id="175" name="Learner">
              <a:extLst>
                <a:ext uri="{FF2B5EF4-FFF2-40B4-BE49-F238E27FC236}">
                  <a16:creationId xmlns:a16="http://schemas.microsoft.com/office/drawing/2014/main" id="{41E5B560-4670-E50B-05A0-1ECFE512BE0C}"/>
                </a:ext>
              </a:extLst>
            </p:cNvPr>
            <p:cNvPicPr>
              <a:picLocks noChangeAspect="1"/>
            </p:cNvPicPr>
            <p:nvPr/>
          </p:nvPicPr>
          <p:blipFill>
            <a:blip r:embed="rId3">
              <a:lum bright="10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5304" y="2953512"/>
              <a:ext cx="2048256" cy="1193000"/>
            </a:xfrm>
            <a:prstGeom prst="rect">
              <a:avLst/>
            </a:prstGeom>
          </p:spPr>
        </p:pic>
        <p:pic>
          <p:nvPicPr>
            <p:cNvPr id="177" name="Sensor">
              <a:extLst>
                <a:ext uri="{FF2B5EF4-FFF2-40B4-BE49-F238E27FC236}">
                  <a16:creationId xmlns:a16="http://schemas.microsoft.com/office/drawing/2014/main" id="{826399B1-6EF7-FB99-8115-6CE71D168A61}"/>
                </a:ext>
              </a:extLst>
            </p:cNvPr>
            <p:cNvPicPr>
              <a:picLocks noChangeAspect="1"/>
            </p:cNvPicPr>
            <p:nvPr/>
          </p:nvPicPr>
          <p:blipFill>
            <a:blip r:embed="rId5"/>
            <a:stretch>
              <a:fillRect/>
            </a:stretch>
          </p:blipFill>
          <p:spPr>
            <a:xfrm>
              <a:off x="3946944" y="1670784"/>
              <a:ext cx="2572735" cy="1207113"/>
            </a:xfrm>
            <a:prstGeom prst="rect">
              <a:avLst/>
            </a:prstGeom>
          </p:spPr>
        </p:pic>
        <p:sp>
          <p:nvSpPr>
            <p:cNvPr id="178" name="Freeform: Shape 177">
              <a:extLst>
                <a:ext uri="{FF2B5EF4-FFF2-40B4-BE49-F238E27FC236}">
                  <a16:creationId xmlns:a16="http://schemas.microsoft.com/office/drawing/2014/main" id="{3BD6FE3B-6732-F44E-7E19-1DD70966C024}"/>
                </a:ext>
              </a:extLst>
            </p:cNvPr>
            <p:cNvSpPr/>
            <p:nvPr/>
          </p:nvSpPr>
          <p:spPr bwMode="auto">
            <a:xfrm rot="1774865" flipH="1">
              <a:off x="5746260" y="4031379"/>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79" name="Freeform: Shape 178">
              <a:extLst>
                <a:ext uri="{FF2B5EF4-FFF2-40B4-BE49-F238E27FC236}">
                  <a16:creationId xmlns:a16="http://schemas.microsoft.com/office/drawing/2014/main" id="{4399F470-61B7-FE4C-B033-A51DEB2463B7}"/>
                </a:ext>
              </a:extLst>
            </p:cNvPr>
            <p:cNvSpPr/>
            <p:nvPr/>
          </p:nvSpPr>
          <p:spPr bwMode="auto">
            <a:xfrm rot="3508202" flipH="1">
              <a:off x="5850628" y="4091937"/>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80" name="Freeform: Shape 179">
              <a:extLst>
                <a:ext uri="{FF2B5EF4-FFF2-40B4-BE49-F238E27FC236}">
                  <a16:creationId xmlns:a16="http://schemas.microsoft.com/office/drawing/2014/main" id="{7EFE9D7F-E581-4674-F093-1ADCF57F8496}"/>
                </a:ext>
              </a:extLst>
            </p:cNvPr>
            <p:cNvSpPr/>
            <p:nvPr/>
          </p:nvSpPr>
          <p:spPr bwMode="auto">
            <a:xfrm rot="169874">
              <a:off x="8980656" y="4146856"/>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81" name="Freeform: Shape 180">
              <a:extLst>
                <a:ext uri="{FF2B5EF4-FFF2-40B4-BE49-F238E27FC236}">
                  <a16:creationId xmlns:a16="http://schemas.microsoft.com/office/drawing/2014/main" id="{BD29B8F7-F434-CEAA-3F03-1C013C5B14A9}"/>
                </a:ext>
              </a:extLst>
            </p:cNvPr>
            <p:cNvSpPr/>
            <p:nvPr/>
          </p:nvSpPr>
          <p:spPr bwMode="auto">
            <a:xfrm rot="1774865" flipH="1">
              <a:off x="10639387" y="4031378"/>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82" name="Freeform: Shape 181">
              <a:extLst>
                <a:ext uri="{FF2B5EF4-FFF2-40B4-BE49-F238E27FC236}">
                  <a16:creationId xmlns:a16="http://schemas.microsoft.com/office/drawing/2014/main" id="{E8A511EB-FA05-DA73-6421-07F51479C1FA}"/>
                </a:ext>
              </a:extLst>
            </p:cNvPr>
            <p:cNvSpPr/>
            <p:nvPr/>
          </p:nvSpPr>
          <p:spPr bwMode="auto">
            <a:xfrm rot="3508202" flipH="1">
              <a:off x="10743755" y="409193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84" name="Freeform: Shape 183">
              <a:extLst>
                <a:ext uri="{FF2B5EF4-FFF2-40B4-BE49-F238E27FC236}">
                  <a16:creationId xmlns:a16="http://schemas.microsoft.com/office/drawing/2014/main" id="{A44ECC05-8E36-5657-35C9-C83C81639C66}"/>
                </a:ext>
              </a:extLst>
            </p:cNvPr>
            <p:cNvSpPr/>
            <p:nvPr/>
          </p:nvSpPr>
          <p:spPr bwMode="auto">
            <a:xfrm flipV="1">
              <a:off x="8939237" y="2291472"/>
              <a:ext cx="45719" cy="1943871"/>
            </a:xfrm>
            <a:custGeom>
              <a:avLst/>
              <a:gdLst>
                <a:gd name="connsiteX0" fmla="*/ 0 w 45719"/>
                <a:gd name="connsiteY0" fmla="*/ 1943871 h 1943871"/>
                <a:gd name="connsiteX1" fmla="*/ 45719 w 45719"/>
                <a:gd name="connsiteY1" fmla="*/ 6391 h 1943871"/>
              </a:gdLst>
              <a:ahLst/>
              <a:cxnLst>
                <a:cxn ang="0">
                  <a:pos x="connsiteX0" y="connsiteY0"/>
                </a:cxn>
                <a:cxn ang="0">
                  <a:pos x="connsiteX1" y="connsiteY1"/>
                </a:cxn>
              </a:cxnLst>
              <a:rect l="l" t="t" r="r" b="b"/>
              <a:pathLst>
                <a:path w="45719" h="1943871" extrusionOk="0">
                  <a:moveTo>
                    <a:pt x="0" y="1943871"/>
                  </a:moveTo>
                  <a:cubicBezTo>
                    <a:pt x="8728" y="928641"/>
                    <a:pt x="37302" y="-80954"/>
                    <a:pt x="45719" y="6391"/>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85" name="Freeform: Shape 184">
              <a:extLst>
                <a:ext uri="{FF2B5EF4-FFF2-40B4-BE49-F238E27FC236}">
                  <a16:creationId xmlns:a16="http://schemas.microsoft.com/office/drawing/2014/main" id="{ABCFBEA6-E999-3E69-FA90-CD9D611BB406}"/>
                </a:ext>
              </a:extLst>
            </p:cNvPr>
            <p:cNvSpPr/>
            <p:nvPr/>
          </p:nvSpPr>
          <p:spPr bwMode="auto">
            <a:xfrm rot="16509355" flipV="1">
              <a:off x="7739673" y="1216615"/>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186" name="Freeform: Shape 185">
              <a:extLst>
                <a:ext uri="{FF2B5EF4-FFF2-40B4-BE49-F238E27FC236}">
                  <a16:creationId xmlns:a16="http://schemas.microsoft.com/office/drawing/2014/main" id="{6811B04F-4166-1F43-A67D-3D28136508A8}"/>
                </a:ext>
              </a:extLst>
            </p:cNvPr>
            <p:cNvSpPr/>
            <p:nvPr/>
          </p:nvSpPr>
          <p:spPr bwMode="auto">
            <a:xfrm rot="18677228" flipH="1">
              <a:off x="6725895" y="2135455"/>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87" name="Freeform: Shape 186">
              <a:extLst>
                <a:ext uri="{FF2B5EF4-FFF2-40B4-BE49-F238E27FC236}">
                  <a16:creationId xmlns:a16="http://schemas.microsoft.com/office/drawing/2014/main" id="{94D834C6-4433-18FB-8DF9-440F0F8A8253}"/>
                </a:ext>
              </a:extLst>
            </p:cNvPr>
            <p:cNvSpPr/>
            <p:nvPr/>
          </p:nvSpPr>
          <p:spPr bwMode="auto">
            <a:xfrm rot="18074924" flipH="1">
              <a:off x="6921826" y="2201769"/>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88" name="Freeform: Shape 187">
              <a:extLst>
                <a:ext uri="{FF2B5EF4-FFF2-40B4-BE49-F238E27FC236}">
                  <a16:creationId xmlns:a16="http://schemas.microsoft.com/office/drawing/2014/main" id="{A3456222-E370-4116-2E57-708801BA7781}"/>
                </a:ext>
              </a:extLst>
            </p:cNvPr>
            <p:cNvSpPr/>
            <p:nvPr/>
          </p:nvSpPr>
          <p:spPr bwMode="auto">
            <a:xfrm rot="16509355" flipV="1">
              <a:off x="2987049" y="1590248"/>
              <a:ext cx="136738" cy="1391289"/>
            </a:xfrm>
            <a:custGeom>
              <a:avLst/>
              <a:gdLst>
                <a:gd name="connsiteX0" fmla="*/ 0 w 136738"/>
                <a:gd name="connsiteY0" fmla="*/ 1391289 h 1391289"/>
                <a:gd name="connsiteX1" fmla="*/ 136738 w 136738"/>
                <a:gd name="connsiteY1" fmla="*/ 4574 h 1391289"/>
              </a:gdLst>
              <a:ahLst/>
              <a:cxnLst>
                <a:cxn ang="0">
                  <a:pos x="connsiteX0" y="connsiteY0"/>
                </a:cxn>
                <a:cxn ang="0">
                  <a:pos x="connsiteX1" y="connsiteY1"/>
                </a:cxn>
              </a:cxnLst>
              <a:rect l="l" t="t" r="r" b="b"/>
              <a:pathLst>
                <a:path w="136738" h="1391289" extrusionOk="0">
                  <a:moveTo>
                    <a:pt x="0" y="1391289"/>
                  </a:moveTo>
                  <a:cubicBezTo>
                    <a:pt x="32120" y="667217"/>
                    <a:pt x="90969" y="-62870"/>
                    <a:pt x="136738" y="4574"/>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189" name="Freeform: Shape 188">
              <a:extLst>
                <a:ext uri="{FF2B5EF4-FFF2-40B4-BE49-F238E27FC236}">
                  <a16:creationId xmlns:a16="http://schemas.microsoft.com/office/drawing/2014/main" id="{7E2089AB-150D-FDAD-5CB3-08535C0020AA}"/>
                </a:ext>
              </a:extLst>
            </p:cNvPr>
            <p:cNvSpPr/>
            <p:nvPr/>
          </p:nvSpPr>
          <p:spPr bwMode="auto">
            <a:xfrm flipH="1" flipV="1">
              <a:off x="2310723" y="2291470"/>
              <a:ext cx="45719" cy="2092438"/>
            </a:xfrm>
            <a:custGeom>
              <a:avLst/>
              <a:gdLst>
                <a:gd name="connsiteX0" fmla="*/ 0 w 45719"/>
                <a:gd name="connsiteY0" fmla="*/ 2092438 h 2092438"/>
                <a:gd name="connsiteX1" fmla="*/ 45719 w 45719"/>
                <a:gd name="connsiteY1" fmla="*/ 6880 h 2092438"/>
              </a:gdLst>
              <a:ahLst/>
              <a:cxnLst>
                <a:cxn ang="0">
                  <a:pos x="connsiteX0" y="connsiteY0"/>
                </a:cxn>
                <a:cxn ang="0">
                  <a:pos x="connsiteX1" y="connsiteY1"/>
                </a:cxn>
              </a:cxnLst>
              <a:rect l="l" t="t" r="r" b="b"/>
              <a:pathLst>
                <a:path w="45719" h="2092438" extrusionOk="0">
                  <a:moveTo>
                    <a:pt x="0" y="2092438"/>
                  </a:moveTo>
                  <a:cubicBezTo>
                    <a:pt x="12278" y="998354"/>
                    <a:pt x="40284" y="-84020"/>
                    <a:pt x="45719" y="6880"/>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190" name="Feedack">
              <a:extLst>
                <a:ext uri="{FF2B5EF4-FFF2-40B4-BE49-F238E27FC236}">
                  <a16:creationId xmlns:a16="http://schemas.microsoft.com/office/drawing/2014/main" id="{C90F0EFA-DCFA-AE69-D52F-CC5C5610409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58228" y="3127533"/>
              <a:ext cx="2109399" cy="737680"/>
            </a:xfrm>
            <a:prstGeom prst="rect">
              <a:avLst/>
            </a:prstGeom>
          </p:spPr>
        </p:pic>
        <p:sp>
          <p:nvSpPr>
            <p:cNvPr id="193" name="Freeform: Shape 192">
              <a:extLst>
                <a:ext uri="{FF2B5EF4-FFF2-40B4-BE49-F238E27FC236}">
                  <a16:creationId xmlns:a16="http://schemas.microsoft.com/office/drawing/2014/main" id="{6B075C5A-67E2-475A-1768-590645D957F5}"/>
                </a:ext>
              </a:extLst>
            </p:cNvPr>
            <p:cNvSpPr/>
            <p:nvPr/>
          </p:nvSpPr>
          <p:spPr bwMode="auto">
            <a:xfrm>
              <a:off x="2856563" y="4170483"/>
              <a:ext cx="3174570" cy="178380"/>
            </a:xfrm>
            <a:custGeom>
              <a:avLst/>
              <a:gdLst>
                <a:gd name="connsiteX0" fmla="*/ 0 w 3174570"/>
                <a:gd name="connsiteY0" fmla="*/ 178380 h 178380"/>
                <a:gd name="connsiteX1" fmla="*/ 3174570 w 3174570"/>
                <a:gd name="connsiteY1" fmla="*/ 586 h 178380"/>
              </a:gdLst>
              <a:ahLst/>
              <a:cxnLst>
                <a:cxn ang="0">
                  <a:pos x="connsiteX0" y="connsiteY0"/>
                </a:cxn>
                <a:cxn ang="0">
                  <a:pos x="connsiteX1" y="connsiteY1"/>
                </a:cxn>
              </a:cxnLst>
              <a:rect l="l" t="t" r="r" b="b"/>
              <a:pathLst>
                <a:path w="3174570" h="178380" extrusionOk="0">
                  <a:moveTo>
                    <a:pt x="0" y="178380"/>
                  </a:moveTo>
                  <a:cubicBezTo>
                    <a:pt x="974978" y="105109"/>
                    <a:pt x="2188593" y="134341"/>
                    <a:pt x="3174570" y="58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94" name="Freeform: Shape 193">
              <a:extLst>
                <a:ext uri="{FF2B5EF4-FFF2-40B4-BE49-F238E27FC236}">
                  <a16:creationId xmlns:a16="http://schemas.microsoft.com/office/drawing/2014/main" id="{94BDA99D-76A0-FB4F-6331-BED6A4449D67}"/>
                </a:ext>
              </a:extLst>
            </p:cNvPr>
            <p:cNvSpPr/>
            <p:nvPr/>
          </p:nvSpPr>
          <p:spPr bwMode="auto">
            <a:xfrm rot="2030194" flipH="1">
              <a:off x="5790088" y="4055204"/>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95" name="Freeform: Shape 194">
              <a:extLst>
                <a:ext uri="{FF2B5EF4-FFF2-40B4-BE49-F238E27FC236}">
                  <a16:creationId xmlns:a16="http://schemas.microsoft.com/office/drawing/2014/main" id="{F7758239-5EFB-633E-1754-3C1D051AAA0E}"/>
                </a:ext>
              </a:extLst>
            </p:cNvPr>
            <p:cNvSpPr/>
            <p:nvPr/>
          </p:nvSpPr>
          <p:spPr bwMode="auto">
            <a:xfrm rot="3508202" flipH="1">
              <a:off x="5879089" y="411185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196" name="Performance">
              <a:extLst>
                <a:ext uri="{FF2B5EF4-FFF2-40B4-BE49-F238E27FC236}">
                  <a16:creationId xmlns:a16="http://schemas.microsoft.com/office/drawing/2014/main" id="{2BF01038-6025-96CE-5C3F-AE936936080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rot="21260449">
              <a:off x="8833485" y="3325804"/>
              <a:ext cx="3166897" cy="971243"/>
            </a:xfrm>
            <a:prstGeom prst="rect">
              <a:avLst/>
            </a:prstGeom>
          </p:spPr>
        </p:pic>
        <p:grpSp>
          <p:nvGrpSpPr>
            <p:cNvPr id="197" name="Controller Shape">
              <a:extLst>
                <a:ext uri="{FF2B5EF4-FFF2-40B4-BE49-F238E27FC236}">
                  <a16:creationId xmlns:a16="http://schemas.microsoft.com/office/drawing/2014/main" id="{E92E6582-402F-0FE9-2F4D-839D265C3C9F}"/>
                </a:ext>
              </a:extLst>
            </p:cNvPr>
            <p:cNvGrpSpPr/>
            <p:nvPr/>
          </p:nvGrpSpPr>
          <p:grpSpPr>
            <a:xfrm>
              <a:off x="2617298" y="3698019"/>
              <a:ext cx="1112742" cy="1112742"/>
              <a:chOff x="3401070" y="4285253"/>
              <a:chExt cx="1112742" cy="1112742"/>
            </a:xfrm>
          </p:grpSpPr>
          <p:sp>
            <p:nvSpPr>
              <p:cNvPr id="198" name="Oval 197">
                <a:extLst>
                  <a:ext uri="{FF2B5EF4-FFF2-40B4-BE49-F238E27FC236}">
                    <a16:creationId xmlns:a16="http://schemas.microsoft.com/office/drawing/2014/main" id="{5EBCB5B3-F30F-505F-6EEC-D4EF24B349DE}"/>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199" name="Graphic 198" descr="Processor with solid fill">
                <a:extLst>
                  <a:ext uri="{FF2B5EF4-FFF2-40B4-BE49-F238E27FC236}">
                    <a16:creationId xmlns:a16="http://schemas.microsoft.com/office/drawing/2014/main" id="{628F817E-0A4D-EFCC-F577-A77111DB6F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511214" y="4391085"/>
                <a:ext cx="914400" cy="914400"/>
              </a:xfrm>
              <a:prstGeom prst="rect">
                <a:avLst/>
              </a:prstGeom>
            </p:spPr>
          </p:pic>
        </p:grpSp>
        <p:pic>
          <p:nvPicPr>
            <p:cNvPr id="200" name="Hints">
              <a:extLst>
                <a:ext uri="{FF2B5EF4-FFF2-40B4-BE49-F238E27FC236}">
                  <a16:creationId xmlns:a16="http://schemas.microsoft.com/office/drawing/2014/main" id="{28134C7D-0816-9E13-C5F0-88C1486BC564}"/>
                </a:ext>
              </a:extLst>
            </p:cNvPr>
            <p:cNvPicPr>
              <a:picLocks noChangeAspect="1"/>
            </p:cNvPicPr>
            <p:nvPr/>
          </p:nvPicPr>
          <p:blipFill>
            <a:blip r:embed="rId12"/>
            <a:stretch>
              <a:fillRect/>
            </a:stretch>
          </p:blipFill>
          <p:spPr>
            <a:xfrm>
              <a:off x="3524880" y="4406486"/>
              <a:ext cx="1377815" cy="853514"/>
            </a:xfrm>
            <a:prstGeom prst="rect">
              <a:avLst/>
            </a:prstGeom>
          </p:spPr>
        </p:pic>
        <p:pic>
          <p:nvPicPr>
            <p:cNvPr id="201" name="Feedback">
              <a:extLst>
                <a:ext uri="{FF2B5EF4-FFF2-40B4-BE49-F238E27FC236}">
                  <a16:creationId xmlns:a16="http://schemas.microsoft.com/office/drawing/2014/main" id="{55231DC1-E734-B8B3-B03C-41F61EFB39BC}"/>
                </a:ext>
              </a:extLst>
            </p:cNvPr>
            <p:cNvPicPr>
              <a:picLocks noChangeAspect="1"/>
            </p:cNvPicPr>
            <p:nvPr/>
          </p:nvPicPr>
          <p:blipFill>
            <a:blip r:embed="rId13"/>
            <a:stretch>
              <a:fillRect/>
            </a:stretch>
          </p:blipFill>
          <p:spPr>
            <a:xfrm>
              <a:off x="3449085" y="4977809"/>
              <a:ext cx="2133785" cy="853514"/>
            </a:xfrm>
            <a:prstGeom prst="rect">
              <a:avLst/>
            </a:prstGeom>
          </p:spPr>
        </p:pic>
        <p:pic>
          <p:nvPicPr>
            <p:cNvPr id="202" name="Next Exercise">
              <a:extLst>
                <a:ext uri="{FF2B5EF4-FFF2-40B4-BE49-F238E27FC236}">
                  <a16:creationId xmlns:a16="http://schemas.microsoft.com/office/drawing/2014/main" id="{F40A5D87-4E91-713D-2B4A-F1B7B7919581}"/>
                </a:ext>
              </a:extLst>
            </p:cNvPr>
            <p:cNvPicPr>
              <a:picLocks noChangeAspect="1"/>
            </p:cNvPicPr>
            <p:nvPr/>
          </p:nvPicPr>
          <p:blipFill>
            <a:blip r:embed="rId14"/>
            <a:stretch>
              <a:fillRect/>
            </a:stretch>
          </p:blipFill>
          <p:spPr>
            <a:xfrm>
              <a:off x="3385270" y="5556646"/>
              <a:ext cx="2871465" cy="853514"/>
            </a:xfrm>
            <a:prstGeom prst="rect">
              <a:avLst/>
            </a:prstGeom>
          </p:spPr>
        </p:pic>
        <p:pic>
          <p:nvPicPr>
            <p:cNvPr id="204" name="Learning Activity (Pink)">
              <a:extLst>
                <a:ext uri="{FF2B5EF4-FFF2-40B4-BE49-F238E27FC236}">
                  <a16:creationId xmlns:a16="http://schemas.microsoft.com/office/drawing/2014/main" id="{160F9D75-4BA2-3716-13D3-E35C616E8247}"/>
                </a:ext>
              </a:extLst>
            </p:cNvPr>
            <p:cNvPicPr>
              <a:picLocks noChangeAspect="1"/>
            </p:cNvPicPr>
            <p:nvPr/>
          </p:nvPicPr>
          <p:blipFill>
            <a:blip r:embed="rId15"/>
            <a:stretch>
              <a:fillRect/>
            </a:stretch>
          </p:blipFill>
          <p:spPr>
            <a:xfrm>
              <a:off x="6245849" y="3595912"/>
              <a:ext cx="2626983" cy="1168207"/>
            </a:xfrm>
            <a:prstGeom prst="rect">
              <a:avLst/>
            </a:prstGeom>
          </p:spPr>
        </p:pic>
        <p:pic>
          <p:nvPicPr>
            <p:cNvPr id="205" name="Eyeball">
              <a:extLst>
                <a:ext uri="{FF2B5EF4-FFF2-40B4-BE49-F238E27FC236}">
                  <a16:creationId xmlns:a16="http://schemas.microsoft.com/office/drawing/2014/main" id="{B6826AAD-1EE4-DA3D-880B-608FACBE0BB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75461" y="1291855"/>
              <a:ext cx="1071508" cy="612290"/>
            </a:xfrm>
            <a:prstGeom prst="rect">
              <a:avLst/>
            </a:prstGeom>
          </p:spPr>
        </p:pic>
      </p:grpSp>
      <p:sp>
        <p:nvSpPr>
          <p:cNvPr id="95" name="Freeform: Shape 94">
            <a:extLst>
              <a:ext uri="{FF2B5EF4-FFF2-40B4-BE49-F238E27FC236}">
                <a16:creationId xmlns:a16="http://schemas.microsoft.com/office/drawing/2014/main" id="{1B0DB4F8-9EE2-5341-9A19-61291EE139BF}"/>
              </a:ext>
            </a:extLst>
          </p:cNvPr>
          <p:cNvSpPr/>
          <p:nvPr/>
        </p:nvSpPr>
        <p:spPr bwMode="auto">
          <a:xfrm rot="169874">
            <a:off x="8000930" y="4046934"/>
            <a:ext cx="3313051" cy="313464"/>
          </a:xfrm>
          <a:custGeom>
            <a:avLst/>
            <a:gdLst>
              <a:gd name="connsiteX0" fmla="*/ 0 w 3313051"/>
              <a:gd name="connsiteY0" fmla="*/ 313464 h 313464"/>
              <a:gd name="connsiteX1" fmla="*/ 3313051 w 3313051"/>
              <a:gd name="connsiteY1" fmla="*/ 1030 h 313464"/>
            </a:gdLst>
            <a:ahLst/>
            <a:cxnLst>
              <a:cxn ang="0">
                <a:pos x="connsiteX0" y="connsiteY0"/>
              </a:cxn>
              <a:cxn ang="0">
                <a:pos x="connsiteX1" y="connsiteY1"/>
              </a:cxn>
            </a:cxnLst>
            <a:rect l="l" t="t" r="r" b="b"/>
            <a:pathLst>
              <a:path w="3313051" h="313464" extrusionOk="0">
                <a:moveTo>
                  <a:pt x="0" y="313464"/>
                </a:moveTo>
                <a:cubicBezTo>
                  <a:pt x="955320" y="189866"/>
                  <a:pt x="2215629" y="45937"/>
                  <a:pt x="3313051" y="1030"/>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96" name="Freeform: Shape 95">
            <a:extLst>
              <a:ext uri="{FF2B5EF4-FFF2-40B4-BE49-F238E27FC236}">
                <a16:creationId xmlns:a16="http://schemas.microsoft.com/office/drawing/2014/main" id="{87439DDE-0BBB-D87C-2C7F-9FF3D040210B}"/>
              </a:ext>
            </a:extLst>
          </p:cNvPr>
          <p:cNvSpPr/>
          <p:nvPr/>
        </p:nvSpPr>
        <p:spPr bwMode="auto">
          <a:xfrm rot="1774865" flipH="1">
            <a:off x="10896108" y="3927195"/>
            <a:ext cx="438700" cy="61635"/>
          </a:xfrm>
          <a:custGeom>
            <a:avLst/>
            <a:gdLst>
              <a:gd name="connsiteX0" fmla="*/ 0 w 438700"/>
              <a:gd name="connsiteY0" fmla="*/ 61635 h 61635"/>
              <a:gd name="connsiteX1" fmla="*/ 438700 w 438700"/>
              <a:gd name="connsiteY1" fmla="*/ 202 h 61635"/>
            </a:gdLst>
            <a:ahLst/>
            <a:cxnLst>
              <a:cxn ang="0">
                <a:pos x="connsiteX0" y="connsiteY0"/>
              </a:cxn>
              <a:cxn ang="0">
                <a:pos x="connsiteX1" y="connsiteY1"/>
              </a:cxn>
            </a:cxnLst>
            <a:rect l="l" t="t" r="r" b="b"/>
            <a:pathLst>
              <a:path w="438700" h="61635" extrusionOk="0">
                <a:moveTo>
                  <a:pt x="0" y="61635"/>
                </a:moveTo>
                <a:cubicBezTo>
                  <a:pt x="120331" y="36668"/>
                  <a:pt x="302670" y="17133"/>
                  <a:pt x="438700" y="202"/>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97" name="Freeform: Shape 96">
            <a:extLst>
              <a:ext uri="{FF2B5EF4-FFF2-40B4-BE49-F238E27FC236}">
                <a16:creationId xmlns:a16="http://schemas.microsoft.com/office/drawing/2014/main" id="{D1493F36-7362-A975-979F-33210658F71D}"/>
              </a:ext>
            </a:extLst>
          </p:cNvPr>
          <p:cNvSpPr/>
          <p:nvPr/>
        </p:nvSpPr>
        <p:spPr bwMode="auto">
          <a:xfrm rot="3508202" flipH="1">
            <a:off x="11021318" y="4015327"/>
            <a:ext cx="60634" cy="589633"/>
          </a:xfrm>
          <a:custGeom>
            <a:avLst/>
            <a:gdLst>
              <a:gd name="connsiteX0" fmla="*/ 0 w 60634"/>
              <a:gd name="connsiteY0" fmla="*/ 589633 h 589633"/>
              <a:gd name="connsiteX1" fmla="*/ 60633 w 60634"/>
              <a:gd name="connsiteY1" fmla="*/ 1938 h 589633"/>
            </a:gdLst>
            <a:ahLst/>
            <a:cxnLst>
              <a:cxn ang="0">
                <a:pos x="connsiteX0" y="connsiteY0"/>
              </a:cxn>
              <a:cxn ang="0">
                <a:pos x="connsiteX1" y="connsiteY1"/>
              </a:cxn>
            </a:cxnLst>
            <a:rect l="l" t="t" r="r" b="b"/>
            <a:pathLst>
              <a:path w="60634" h="589633" extrusionOk="0">
                <a:moveTo>
                  <a:pt x="0" y="589633"/>
                </a:moveTo>
                <a:cubicBezTo>
                  <a:pt x="18260" y="281587"/>
                  <a:pt x="43914" y="-21993"/>
                  <a:pt x="60633" y="1938"/>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99" name="Freeform: Shape 98">
            <a:extLst>
              <a:ext uri="{FF2B5EF4-FFF2-40B4-BE49-F238E27FC236}">
                <a16:creationId xmlns:a16="http://schemas.microsoft.com/office/drawing/2014/main" id="{7B979809-5089-A721-BCEE-C851FE7480E9}"/>
              </a:ext>
            </a:extLst>
          </p:cNvPr>
          <p:cNvSpPr/>
          <p:nvPr/>
        </p:nvSpPr>
        <p:spPr bwMode="auto">
          <a:xfrm flipH="1" flipV="1">
            <a:off x="9673827" y="1903415"/>
            <a:ext cx="45719" cy="2226714"/>
          </a:xfrm>
          <a:custGeom>
            <a:avLst/>
            <a:gdLst>
              <a:gd name="connsiteX0" fmla="*/ 0 w 45719"/>
              <a:gd name="connsiteY0" fmla="*/ 2226714 h 2226714"/>
              <a:gd name="connsiteX1" fmla="*/ 45719 w 45719"/>
              <a:gd name="connsiteY1" fmla="*/ 7322 h 2226714"/>
            </a:gdLst>
            <a:ahLst/>
            <a:cxnLst>
              <a:cxn ang="0">
                <a:pos x="connsiteX0" y="connsiteY0"/>
              </a:cxn>
              <a:cxn ang="0">
                <a:pos x="connsiteX1" y="connsiteY1"/>
              </a:cxn>
            </a:cxnLst>
            <a:rect l="l" t="t" r="r" b="b"/>
            <a:pathLst>
              <a:path w="45719" h="2226714" extrusionOk="0">
                <a:moveTo>
                  <a:pt x="0" y="2226714"/>
                </a:moveTo>
                <a:cubicBezTo>
                  <a:pt x="8827" y="1063448"/>
                  <a:pt x="35670" y="-96226"/>
                  <a:pt x="45719" y="7322"/>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00" name="Freeform: Shape 99">
            <a:extLst>
              <a:ext uri="{FF2B5EF4-FFF2-40B4-BE49-F238E27FC236}">
                <a16:creationId xmlns:a16="http://schemas.microsoft.com/office/drawing/2014/main" id="{BD341BD5-AF5A-DCD6-6D84-DA0E40DDDE0F}"/>
              </a:ext>
            </a:extLst>
          </p:cNvPr>
          <p:cNvSpPr/>
          <p:nvPr/>
        </p:nvSpPr>
        <p:spPr bwMode="auto">
          <a:xfrm rot="16509355" flipV="1">
            <a:off x="8523445" y="828557"/>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101" name="Freeform: Shape 100">
            <a:extLst>
              <a:ext uri="{FF2B5EF4-FFF2-40B4-BE49-F238E27FC236}">
                <a16:creationId xmlns:a16="http://schemas.microsoft.com/office/drawing/2014/main" id="{2E22B944-A1C3-86B4-95B1-CFCBBB84E9FD}"/>
              </a:ext>
            </a:extLst>
          </p:cNvPr>
          <p:cNvSpPr/>
          <p:nvPr/>
        </p:nvSpPr>
        <p:spPr bwMode="auto">
          <a:xfrm rot="18677228" flipH="1">
            <a:off x="7509667" y="1747397"/>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02" name="Freeform: Shape 101">
            <a:extLst>
              <a:ext uri="{FF2B5EF4-FFF2-40B4-BE49-F238E27FC236}">
                <a16:creationId xmlns:a16="http://schemas.microsoft.com/office/drawing/2014/main" id="{CCDE962A-A021-ED8C-8CB6-828D505E5EB3}"/>
              </a:ext>
            </a:extLst>
          </p:cNvPr>
          <p:cNvSpPr/>
          <p:nvPr/>
        </p:nvSpPr>
        <p:spPr bwMode="auto">
          <a:xfrm rot="18074924" flipH="1">
            <a:off x="7705598" y="181371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103" name="Graphic 102">
            <a:extLst>
              <a:ext uri="{FF2B5EF4-FFF2-40B4-BE49-F238E27FC236}">
                <a16:creationId xmlns:a16="http://schemas.microsoft.com/office/drawing/2014/main" id="{40F41F10-1BE6-9370-2219-2002673A8883}"/>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4715943" y="1294313"/>
            <a:ext cx="2577718" cy="1206592"/>
          </a:xfrm>
          <a:prstGeom prst="rect">
            <a:avLst/>
          </a:prstGeom>
        </p:spPr>
      </p:pic>
      <p:pic>
        <p:nvPicPr>
          <p:cNvPr id="104" name="Eyeball2">
            <a:extLst>
              <a:ext uri="{FF2B5EF4-FFF2-40B4-BE49-F238E27FC236}">
                <a16:creationId xmlns:a16="http://schemas.microsoft.com/office/drawing/2014/main" id="{FE86BC8E-368D-94E0-F43B-75335F25F4D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69048" y="901343"/>
            <a:ext cx="1071508" cy="612290"/>
          </a:xfrm>
          <a:prstGeom prst="rect">
            <a:avLst/>
          </a:prstGeom>
        </p:spPr>
      </p:pic>
      <p:sp>
        <p:nvSpPr>
          <p:cNvPr id="105" name="Freeform: Shape 104">
            <a:extLst>
              <a:ext uri="{FF2B5EF4-FFF2-40B4-BE49-F238E27FC236}">
                <a16:creationId xmlns:a16="http://schemas.microsoft.com/office/drawing/2014/main" id="{58529152-89B1-B718-9DA6-D26B51165EA0}"/>
              </a:ext>
            </a:extLst>
          </p:cNvPr>
          <p:cNvSpPr/>
          <p:nvPr/>
        </p:nvSpPr>
        <p:spPr bwMode="auto">
          <a:xfrm rot="16509355" flipV="1">
            <a:off x="2604136" y="187464"/>
            <a:ext cx="376135" cy="3472168"/>
          </a:xfrm>
          <a:custGeom>
            <a:avLst/>
            <a:gdLst>
              <a:gd name="connsiteX0" fmla="*/ 0 w 376135"/>
              <a:gd name="connsiteY0" fmla="*/ 3472168 h 3472168"/>
              <a:gd name="connsiteX1" fmla="*/ 376134 w 376135"/>
              <a:gd name="connsiteY1" fmla="*/ 11417 h 3472168"/>
            </a:gdLst>
            <a:ahLst/>
            <a:cxnLst>
              <a:cxn ang="0">
                <a:pos x="connsiteX0" y="connsiteY0"/>
              </a:cxn>
              <a:cxn ang="0">
                <a:pos x="connsiteX1" y="connsiteY1"/>
              </a:cxn>
            </a:cxnLst>
            <a:rect l="l" t="t" r="r" b="b"/>
            <a:pathLst>
              <a:path w="376135" h="3472168" extrusionOk="0">
                <a:moveTo>
                  <a:pt x="0" y="3472168"/>
                </a:moveTo>
                <a:cubicBezTo>
                  <a:pt x="120210" y="1656170"/>
                  <a:pt x="264418" y="-138113"/>
                  <a:pt x="376134" y="11417"/>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106" name="Freeform: Shape 105">
            <a:extLst>
              <a:ext uri="{FF2B5EF4-FFF2-40B4-BE49-F238E27FC236}">
                <a16:creationId xmlns:a16="http://schemas.microsoft.com/office/drawing/2014/main" id="{E73F527B-6B1A-1EFF-8C06-D627EBB3C832}"/>
              </a:ext>
            </a:extLst>
          </p:cNvPr>
          <p:cNvSpPr/>
          <p:nvPr/>
        </p:nvSpPr>
        <p:spPr bwMode="auto">
          <a:xfrm flipV="1">
            <a:off x="1046243" y="1903415"/>
            <a:ext cx="45719" cy="2396343"/>
          </a:xfrm>
          <a:custGeom>
            <a:avLst/>
            <a:gdLst>
              <a:gd name="connsiteX0" fmla="*/ 0 w 45719"/>
              <a:gd name="connsiteY0" fmla="*/ 2396343 h 2396343"/>
              <a:gd name="connsiteX1" fmla="*/ 45719 w 45719"/>
              <a:gd name="connsiteY1" fmla="*/ 7879 h 2396343"/>
            </a:gdLst>
            <a:ahLst/>
            <a:cxnLst>
              <a:cxn ang="0">
                <a:pos x="connsiteX0" y="connsiteY0"/>
              </a:cxn>
              <a:cxn ang="0">
                <a:pos x="connsiteX1" y="connsiteY1"/>
              </a:cxn>
            </a:cxnLst>
            <a:rect l="l" t="t" r="r" b="b"/>
            <a:pathLst>
              <a:path w="45719" h="2396343" extrusionOk="0">
                <a:moveTo>
                  <a:pt x="0" y="2396343"/>
                </a:moveTo>
                <a:cubicBezTo>
                  <a:pt x="-934" y="1147372"/>
                  <a:pt x="40750" y="-97563"/>
                  <a:pt x="45719" y="787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07" name="Freeform: Shape 106">
            <a:extLst>
              <a:ext uri="{FF2B5EF4-FFF2-40B4-BE49-F238E27FC236}">
                <a16:creationId xmlns:a16="http://schemas.microsoft.com/office/drawing/2014/main" id="{3A8FB333-A2A8-A892-E727-DE0A22F80067}"/>
              </a:ext>
            </a:extLst>
          </p:cNvPr>
          <p:cNvSpPr/>
          <p:nvPr/>
        </p:nvSpPr>
        <p:spPr bwMode="auto">
          <a:xfrm>
            <a:off x="1055988" y="4224049"/>
            <a:ext cx="1211640" cy="131388"/>
          </a:xfrm>
          <a:custGeom>
            <a:avLst/>
            <a:gdLst>
              <a:gd name="connsiteX0" fmla="*/ 0 w 1211640"/>
              <a:gd name="connsiteY0" fmla="*/ 131388 h 131388"/>
              <a:gd name="connsiteX1" fmla="*/ 1211640 w 1211640"/>
              <a:gd name="connsiteY1" fmla="*/ 432 h 131388"/>
            </a:gdLst>
            <a:ahLst/>
            <a:cxnLst>
              <a:cxn ang="0">
                <a:pos x="connsiteX0" y="connsiteY0"/>
              </a:cxn>
              <a:cxn ang="0">
                <a:pos x="connsiteX1" y="connsiteY1"/>
              </a:cxn>
            </a:cxnLst>
            <a:rect l="l" t="t" r="r" b="b"/>
            <a:pathLst>
              <a:path w="1211640" h="131388" extrusionOk="0">
                <a:moveTo>
                  <a:pt x="0" y="131388"/>
                </a:moveTo>
                <a:cubicBezTo>
                  <a:pt x="374932" y="69415"/>
                  <a:pt x="815181" y="22328"/>
                  <a:pt x="1211640" y="432"/>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10" name="Freeform: Shape 109">
            <a:extLst>
              <a:ext uri="{FF2B5EF4-FFF2-40B4-BE49-F238E27FC236}">
                <a16:creationId xmlns:a16="http://schemas.microsoft.com/office/drawing/2014/main" id="{C004AD77-DA55-0818-7AF6-6F48933E0349}"/>
              </a:ext>
            </a:extLst>
          </p:cNvPr>
          <p:cNvSpPr/>
          <p:nvPr/>
        </p:nvSpPr>
        <p:spPr bwMode="auto">
          <a:xfrm>
            <a:off x="2203958" y="4136145"/>
            <a:ext cx="1894427" cy="86178"/>
          </a:xfrm>
          <a:custGeom>
            <a:avLst/>
            <a:gdLst>
              <a:gd name="connsiteX0" fmla="*/ 0 w 1894427"/>
              <a:gd name="connsiteY0" fmla="*/ 86178 h 86178"/>
              <a:gd name="connsiteX1" fmla="*/ 1894427 w 1894427"/>
              <a:gd name="connsiteY1" fmla="*/ 283 h 86178"/>
            </a:gdLst>
            <a:ahLst/>
            <a:cxnLst>
              <a:cxn ang="0">
                <a:pos x="connsiteX0" y="connsiteY0"/>
              </a:cxn>
              <a:cxn ang="0">
                <a:pos x="connsiteX1" y="connsiteY1"/>
              </a:cxn>
            </a:cxnLst>
            <a:rect l="l" t="t" r="r" b="b"/>
            <a:pathLst>
              <a:path w="1894427" h="86178" extrusionOk="0">
                <a:moveTo>
                  <a:pt x="0" y="86178"/>
                </a:moveTo>
                <a:cubicBezTo>
                  <a:pt x="550365" y="62915"/>
                  <a:pt x="1294640" y="66390"/>
                  <a:pt x="1894427" y="283"/>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11" name="Freeform: Shape 110">
            <a:extLst>
              <a:ext uri="{FF2B5EF4-FFF2-40B4-BE49-F238E27FC236}">
                <a16:creationId xmlns:a16="http://schemas.microsoft.com/office/drawing/2014/main" id="{04E8BC4C-59C2-B4CA-0FEE-821211FF15F0}"/>
              </a:ext>
            </a:extLst>
          </p:cNvPr>
          <p:cNvSpPr/>
          <p:nvPr/>
        </p:nvSpPr>
        <p:spPr bwMode="auto">
          <a:xfrm rot="2030194" flipH="1">
            <a:off x="3862238" y="3992006"/>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12" name="Freeform: Shape 111">
            <a:extLst>
              <a:ext uri="{FF2B5EF4-FFF2-40B4-BE49-F238E27FC236}">
                <a16:creationId xmlns:a16="http://schemas.microsoft.com/office/drawing/2014/main" id="{93B16E4F-E481-5761-BEBB-32F7C2077205}"/>
              </a:ext>
            </a:extLst>
          </p:cNvPr>
          <p:cNvSpPr/>
          <p:nvPr/>
        </p:nvSpPr>
        <p:spPr bwMode="auto">
          <a:xfrm rot="3508202" flipH="1">
            <a:off x="3963383" y="404821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5" name="Blue Rect Outline">
            <a:extLst>
              <a:ext uri="{FF2B5EF4-FFF2-40B4-BE49-F238E27FC236}">
                <a16:creationId xmlns:a16="http://schemas.microsoft.com/office/drawing/2014/main" id="{C5768686-DD47-4436-AC28-66C65BD3CB7A}"/>
              </a:ext>
            </a:extLst>
          </p:cNvPr>
          <p:cNvSpPr/>
          <p:nvPr/>
        </p:nvSpPr>
        <p:spPr bwMode="auto">
          <a:xfrm>
            <a:off x="4338380" y="2950308"/>
            <a:ext cx="3515240" cy="171660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78" name="Blue Rect">
            <a:extLst>
              <a:ext uri="{FF2B5EF4-FFF2-40B4-BE49-F238E27FC236}">
                <a16:creationId xmlns:a16="http://schemas.microsoft.com/office/drawing/2014/main" id="{A892F83D-485B-1A4F-CDC6-4F78FFB8C71E}"/>
              </a:ext>
            </a:extLst>
          </p:cNvPr>
          <p:cNvSpPr/>
          <p:nvPr/>
        </p:nvSpPr>
        <p:spPr bwMode="auto">
          <a:xfrm>
            <a:off x="4338380" y="2950308"/>
            <a:ext cx="3515240" cy="171660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pic>
        <p:nvPicPr>
          <p:cNvPr id="7" name="Course">
            <a:extLst>
              <a:ext uri="{FF2B5EF4-FFF2-40B4-BE49-F238E27FC236}">
                <a16:creationId xmlns:a16="http://schemas.microsoft.com/office/drawing/2014/main" id="{5B9FDCA6-810E-258A-F415-7DB441C08C0E}"/>
              </a:ext>
            </a:extLst>
          </p:cNvPr>
          <p:cNvPicPr>
            <a:picLocks noChangeAspect="1"/>
          </p:cNvPicPr>
          <p:nvPr/>
        </p:nvPicPr>
        <p:blipFill rotWithShape="1">
          <a:blip r:embed="rId19"/>
          <a:srcRect l="12330" r="6112" b="29836"/>
          <a:stretch/>
        </p:blipFill>
        <p:spPr>
          <a:xfrm>
            <a:off x="4575261" y="3149399"/>
            <a:ext cx="3041479" cy="1318418"/>
          </a:xfrm>
          <a:prstGeom prst="rect">
            <a:avLst/>
          </a:prstGeom>
        </p:spPr>
      </p:pic>
      <p:grpSp>
        <p:nvGrpSpPr>
          <p:cNvPr id="113" name="Controller2">
            <a:extLst>
              <a:ext uri="{FF2B5EF4-FFF2-40B4-BE49-F238E27FC236}">
                <a16:creationId xmlns:a16="http://schemas.microsoft.com/office/drawing/2014/main" id="{13D19DD8-ABE7-4E25-A7C0-A91476768F9C}"/>
              </a:ext>
            </a:extLst>
          </p:cNvPr>
          <p:cNvGrpSpPr/>
          <p:nvPr/>
        </p:nvGrpSpPr>
        <p:grpSpPr>
          <a:xfrm>
            <a:off x="1567415" y="3663680"/>
            <a:ext cx="1112742" cy="1112742"/>
            <a:chOff x="3401070" y="4285253"/>
            <a:chExt cx="1112742" cy="1112742"/>
          </a:xfrm>
        </p:grpSpPr>
        <p:sp>
          <p:nvSpPr>
            <p:cNvPr id="114" name="Oval 113">
              <a:extLst>
                <a:ext uri="{FF2B5EF4-FFF2-40B4-BE49-F238E27FC236}">
                  <a16:creationId xmlns:a16="http://schemas.microsoft.com/office/drawing/2014/main" id="{3822E51E-7C21-EC88-8AD9-8D11C604943D}"/>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115" name="Graphic 114" descr="Processor with solid fill">
              <a:extLst>
                <a:ext uri="{FF2B5EF4-FFF2-40B4-BE49-F238E27FC236}">
                  <a16:creationId xmlns:a16="http://schemas.microsoft.com/office/drawing/2014/main" id="{B4686236-8314-88A1-E664-6FD980EDED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511214" y="4391085"/>
              <a:ext cx="914400" cy="914400"/>
            </a:xfrm>
            <a:prstGeom prst="rect">
              <a:avLst/>
            </a:prstGeom>
          </p:spPr>
        </p:pic>
      </p:grpSp>
      <p:pic>
        <p:nvPicPr>
          <p:cNvPr id="6" name="Performance 2">
            <a:extLst>
              <a:ext uri="{FF2B5EF4-FFF2-40B4-BE49-F238E27FC236}">
                <a16:creationId xmlns:a16="http://schemas.microsoft.com/office/drawing/2014/main" id="{C7415252-A2F5-853B-7BAE-CC70EEF18ED2}"/>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00000"/>
                    </a14:imgEffect>
                  </a14:imgLayer>
                </a14:imgProps>
              </a:ext>
            </a:extLst>
          </a:blip>
          <a:stretch>
            <a:fillRect/>
          </a:stretch>
        </p:blipFill>
        <p:spPr>
          <a:xfrm>
            <a:off x="7853432" y="4519305"/>
            <a:ext cx="3565834" cy="1046080"/>
          </a:xfrm>
          <a:prstGeom prst="rect">
            <a:avLst/>
          </a:prstGeom>
        </p:spPr>
      </p:pic>
      <p:pic>
        <p:nvPicPr>
          <p:cNvPr id="8" name="Next Course">
            <a:extLst>
              <a:ext uri="{FF2B5EF4-FFF2-40B4-BE49-F238E27FC236}">
                <a16:creationId xmlns:a16="http://schemas.microsoft.com/office/drawing/2014/main" id="{42A662A2-C670-44D7-1847-74A6E59C4E80}"/>
              </a:ext>
            </a:extLst>
          </p:cNvPr>
          <p:cNvPicPr>
            <a:picLocks noChangeAspect="1"/>
          </p:cNvPicPr>
          <p:nvPr/>
        </p:nvPicPr>
        <p:blipFill>
          <a:blip r:embed="rId22"/>
          <a:stretch>
            <a:fillRect/>
          </a:stretch>
        </p:blipFill>
        <p:spPr>
          <a:xfrm>
            <a:off x="2618258" y="4886351"/>
            <a:ext cx="2545970" cy="823276"/>
          </a:xfrm>
          <a:prstGeom prst="rect">
            <a:avLst/>
          </a:prstGeom>
        </p:spPr>
      </p:pic>
      <p:pic>
        <p:nvPicPr>
          <p:cNvPr id="9" name="Micro-Credential">
            <a:extLst>
              <a:ext uri="{FF2B5EF4-FFF2-40B4-BE49-F238E27FC236}">
                <a16:creationId xmlns:a16="http://schemas.microsoft.com/office/drawing/2014/main" id="{7F9DBCC1-C1B3-DCFC-36AE-D2F098B331A1}"/>
              </a:ext>
            </a:extLst>
          </p:cNvPr>
          <p:cNvPicPr>
            <a:picLocks noChangeAspect="1"/>
          </p:cNvPicPr>
          <p:nvPr/>
        </p:nvPicPr>
        <p:blipFill>
          <a:blip r:embed="rId23"/>
          <a:stretch>
            <a:fillRect/>
          </a:stretch>
        </p:blipFill>
        <p:spPr>
          <a:xfrm>
            <a:off x="2600314" y="5430217"/>
            <a:ext cx="3426352" cy="823276"/>
          </a:xfrm>
          <a:prstGeom prst="rect">
            <a:avLst/>
          </a:prstGeom>
        </p:spPr>
      </p:pic>
      <p:pic>
        <p:nvPicPr>
          <p:cNvPr id="10" name="Self-Regulation">
            <a:extLst>
              <a:ext uri="{FF2B5EF4-FFF2-40B4-BE49-F238E27FC236}">
                <a16:creationId xmlns:a16="http://schemas.microsoft.com/office/drawing/2014/main" id="{225C1952-84AA-A484-6755-3800346F413B}"/>
              </a:ext>
            </a:extLst>
          </p:cNvPr>
          <p:cNvPicPr>
            <a:picLocks noChangeAspect="1"/>
          </p:cNvPicPr>
          <p:nvPr/>
        </p:nvPicPr>
        <p:blipFill>
          <a:blip r:embed="rId24"/>
          <a:stretch>
            <a:fillRect/>
          </a:stretch>
        </p:blipFill>
        <p:spPr>
          <a:xfrm>
            <a:off x="2438424" y="5923515"/>
            <a:ext cx="4987246" cy="823276"/>
          </a:xfrm>
          <a:prstGeom prst="rect">
            <a:avLst/>
          </a:prstGeom>
        </p:spPr>
      </p:pic>
    </p:spTree>
    <p:extLst>
      <p:ext uri="{BB962C8B-B14F-4D97-AF65-F5344CB8AC3E}">
        <p14:creationId xmlns:p14="http://schemas.microsoft.com/office/powerpoint/2010/main" val="3595214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 fill="hold"/>
                                        <p:tgtEl>
                                          <p:spTgt spid="3"/>
                                        </p:tgtEl>
                                      </p:cBhvr>
                                      <p:by x="25000" y="25000"/>
                                    </p:animScale>
                                  </p:childTnLst>
                                </p:cTn>
                              </p:par>
                            </p:childTnLst>
                          </p:cTn>
                        </p:par>
                        <p:par>
                          <p:cTn id="7" fill="hold">
                            <p:stCondLst>
                              <p:cond delay="500"/>
                            </p:stCondLst>
                            <p:childTnLst>
                              <p:par>
                                <p:cTn id="8" presetID="21"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500"/>
                                        <p:tgtEl>
                                          <p:spTgt spid="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2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wipe(left)">
                                      <p:cBhvr>
                                        <p:cTn id="23" dur="200"/>
                                        <p:tgtEl>
                                          <p:spTgt spid="95"/>
                                        </p:tgtEl>
                                      </p:cBhvr>
                                    </p:animEffect>
                                  </p:childTnLst>
                                </p:cTn>
                              </p:par>
                            </p:childTnLst>
                          </p:cTn>
                        </p:par>
                        <p:par>
                          <p:cTn id="24" fill="hold">
                            <p:stCondLst>
                              <p:cond delay="200"/>
                            </p:stCondLst>
                            <p:childTnLst>
                              <p:par>
                                <p:cTn id="25" presetID="22" presetClass="entr" presetSubtype="8" fill="hold" grpId="0"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left)">
                                      <p:cBhvr>
                                        <p:cTn id="27" dur="150"/>
                                        <p:tgtEl>
                                          <p:spTgt spid="96"/>
                                        </p:tgtEl>
                                      </p:cBhvr>
                                    </p:animEffect>
                                  </p:childTnLst>
                                </p:cTn>
                              </p:par>
                            </p:childTnLst>
                          </p:cTn>
                        </p:par>
                        <p:par>
                          <p:cTn id="28" fill="hold">
                            <p:stCondLst>
                              <p:cond delay="350"/>
                            </p:stCondLst>
                            <p:childTnLst>
                              <p:par>
                                <p:cTn id="29" presetID="22" presetClass="entr" presetSubtype="2" fill="hold" grpId="0"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wipe(right)">
                                      <p:cBhvr>
                                        <p:cTn id="31" dur="150"/>
                                        <p:tgtEl>
                                          <p:spTgt spid="97"/>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25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200"/>
                                        <p:tgtEl>
                                          <p:spTgt spid="99"/>
                                        </p:tgtEl>
                                      </p:cBhvr>
                                    </p:animEffect>
                                  </p:childTnLst>
                                </p:cTn>
                              </p:par>
                            </p:childTnLst>
                          </p:cTn>
                        </p:par>
                        <p:par>
                          <p:cTn id="41" fill="hold">
                            <p:stCondLst>
                              <p:cond delay="200"/>
                            </p:stCondLst>
                            <p:childTnLst>
                              <p:par>
                                <p:cTn id="42" presetID="22" presetClass="entr" presetSubtype="2" fill="hold" grpId="0" nodeType="after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wipe(right)">
                                      <p:cBhvr>
                                        <p:cTn id="44" dur="200"/>
                                        <p:tgtEl>
                                          <p:spTgt spid="100"/>
                                        </p:tgtEl>
                                      </p:cBhvr>
                                    </p:animEffect>
                                  </p:childTnLst>
                                </p:cTn>
                              </p:par>
                            </p:childTnLst>
                          </p:cTn>
                        </p:par>
                        <p:par>
                          <p:cTn id="45" fill="hold">
                            <p:stCondLst>
                              <p:cond delay="400"/>
                            </p:stCondLst>
                            <p:childTnLst>
                              <p:par>
                                <p:cTn id="46" presetID="22" presetClass="entr" presetSubtype="8" fill="hold" grpId="0" nodeType="after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wipe(left)">
                                      <p:cBhvr>
                                        <p:cTn id="48" dur="150"/>
                                        <p:tgtEl>
                                          <p:spTgt spid="101"/>
                                        </p:tgtEl>
                                      </p:cBhvr>
                                    </p:animEffect>
                                  </p:childTnLst>
                                </p:cTn>
                              </p:par>
                            </p:childTnLst>
                          </p:cTn>
                        </p:par>
                        <p:par>
                          <p:cTn id="49" fill="hold">
                            <p:stCondLst>
                              <p:cond delay="550"/>
                            </p:stCondLst>
                            <p:childTnLst>
                              <p:par>
                                <p:cTn id="50" presetID="22" presetClass="entr" presetSubtype="8" fill="hold" grpId="0" nodeType="after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wipe(left)">
                                      <p:cBhvr>
                                        <p:cTn id="52" dur="150"/>
                                        <p:tgtEl>
                                          <p:spTgt spid="102"/>
                                        </p:tgtEl>
                                      </p:cBhvr>
                                    </p:animEffect>
                                  </p:childTnLst>
                                </p:cTn>
                              </p:par>
                            </p:childTnLst>
                          </p:cTn>
                        </p:par>
                        <p:par>
                          <p:cTn id="53" fill="hold">
                            <p:stCondLst>
                              <p:cond delay="700"/>
                            </p:stCondLst>
                            <p:childTnLst>
                              <p:par>
                                <p:cTn id="54" presetID="10" presetClass="entr" presetSubtype="0" fill="hold" nodeType="afterEffect">
                                  <p:stCondLst>
                                    <p:cond delay="0"/>
                                  </p:stCondLst>
                                  <p:childTnLst>
                                    <p:set>
                                      <p:cBhvr>
                                        <p:cTn id="55" dur="1" fill="hold">
                                          <p:stCondLst>
                                            <p:cond delay="0"/>
                                          </p:stCondLst>
                                        </p:cTn>
                                        <p:tgtEl>
                                          <p:spTgt spid="103"/>
                                        </p:tgtEl>
                                        <p:attrNameLst>
                                          <p:attrName>style.visibility</p:attrName>
                                        </p:attrNameLst>
                                      </p:cBhvr>
                                      <p:to>
                                        <p:strVal val="visible"/>
                                      </p:to>
                                    </p:set>
                                    <p:animEffect transition="in" filter="fade">
                                      <p:cBhvr>
                                        <p:cTn id="56" dur="500"/>
                                        <p:tgtEl>
                                          <p:spTgt spid="103"/>
                                        </p:tgtEl>
                                      </p:cBhvr>
                                    </p:animEffect>
                                  </p:childTnLst>
                                </p:cTn>
                              </p:par>
                              <p:par>
                                <p:cTn id="57" presetID="6" presetClass="entr" presetSubtype="32" fill="hold" nodeType="with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circle(out)">
                                      <p:cBhvr>
                                        <p:cTn id="59" dur="500"/>
                                        <p:tgtEl>
                                          <p:spTgt spid="10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105"/>
                                        </p:tgtEl>
                                        <p:attrNameLst>
                                          <p:attrName>style.visibility</p:attrName>
                                        </p:attrNameLst>
                                      </p:cBhvr>
                                      <p:to>
                                        <p:strVal val="visible"/>
                                      </p:to>
                                    </p:set>
                                    <p:animEffect transition="in" filter="wipe(right)">
                                      <p:cBhvr>
                                        <p:cTn id="64" dur="200"/>
                                        <p:tgtEl>
                                          <p:spTgt spid="105"/>
                                        </p:tgtEl>
                                      </p:cBhvr>
                                    </p:animEffect>
                                  </p:childTnLst>
                                </p:cTn>
                              </p:par>
                            </p:childTnLst>
                          </p:cTn>
                        </p:par>
                        <p:par>
                          <p:cTn id="65" fill="hold">
                            <p:stCondLst>
                              <p:cond delay="200"/>
                            </p:stCondLst>
                            <p:childTnLst>
                              <p:par>
                                <p:cTn id="66" presetID="22" presetClass="entr" presetSubtype="1" fill="hold" grpId="0" nodeType="after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wipe(up)">
                                      <p:cBhvr>
                                        <p:cTn id="68" dur="200"/>
                                        <p:tgtEl>
                                          <p:spTgt spid="106"/>
                                        </p:tgtEl>
                                      </p:cBhvr>
                                    </p:animEffect>
                                  </p:childTnLst>
                                </p:cTn>
                              </p:par>
                            </p:childTnLst>
                          </p:cTn>
                        </p:par>
                        <p:par>
                          <p:cTn id="69" fill="hold">
                            <p:stCondLst>
                              <p:cond delay="400"/>
                            </p:stCondLst>
                            <p:childTnLst>
                              <p:par>
                                <p:cTn id="70" presetID="22" presetClass="entr" presetSubtype="8" fill="hold" grpId="0" nodeType="afterEffect">
                                  <p:stCondLst>
                                    <p:cond delay="0"/>
                                  </p:stCondLst>
                                  <p:childTnLst>
                                    <p:set>
                                      <p:cBhvr>
                                        <p:cTn id="71" dur="1" fill="hold">
                                          <p:stCondLst>
                                            <p:cond delay="0"/>
                                          </p:stCondLst>
                                        </p:cTn>
                                        <p:tgtEl>
                                          <p:spTgt spid="107"/>
                                        </p:tgtEl>
                                        <p:attrNameLst>
                                          <p:attrName>style.visibility</p:attrName>
                                        </p:attrNameLst>
                                      </p:cBhvr>
                                      <p:to>
                                        <p:strVal val="visible"/>
                                      </p:to>
                                    </p:set>
                                    <p:animEffect transition="in" filter="wipe(left)">
                                      <p:cBhvr>
                                        <p:cTn id="72" dur="200"/>
                                        <p:tgtEl>
                                          <p:spTgt spid="107"/>
                                        </p:tgtEl>
                                      </p:cBhvr>
                                    </p:animEffect>
                                  </p:childTnLst>
                                </p:cTn>
                              </p:par>
                            </p:childTnLst>
                          </p:cTn>
                        </p:par>
                        <p:par>
                          <p:cTn id="73" fill="hold">
                            <p:stCondLst>
                              <p:cond delay="600"/>
                            </p:stCondLst>
                            <p:childTnLst>
                              <p:par>
                                <p:cTn id="74" presetID="6" presetClass="entr" presetSubtype="32" fill="hold" nodeType="afterEffect">
                                  <p:stCondLst>
                                    <p:cond delay="0"/>
                                  </p:stCondLst>
                                  <p:childTnLst>
                                    <p:set>
                                      <p:cBhvr>
                                        <p:cTn id="75" dur="1" fill="hold">
                                          <p:stCondLst>
                                            <p:cond delay="0"/>
                                          </p:stCondLst>
                                        </p:cTn>
                                        <p:tgtEl>
                                          <p:spTgt spid="113"/>
                                        </p:tgtEl>
                                        <p:attrNameLst>
                                          <p:attrName>style.visibility</p:attrName>
                                        </p:attrNameLst>
                                      </p:cBhvr>
                                      <p:to>
                                        <p:strVal val="visible"/>
                                      </p:to>
                                    </p:set>
                                    <p:animEffect transition="in" filter="circle(out)">
                                      <p:cBhvr>
                                        <p:cTn id="76" dur="250"/>
                                        <p:tgtEl>
                                          <p:spTgt spid="113"/>
                                        </p:tgtEl>
                                      </p:cBhvr>
                                    </p:animEffect>
                                  </p:childTnLst>
                                </p:cTn>
                              </p:par>
                            </p:childTnLst>
                          </p:cTn>
                        </p:par>
                        <p:par>
                          <p:cTn id="77" fill="hold">
                            <p:stCondLst>
                              <p:cond delay="850"/>
                            </p:stCondLst>
                            <p:childTnLst>
                              <p:par>
                                <p:cTn id="78" presetID="22" presetClass="entr" presetSubtype="8" fill="hold" grpId="0" nodeType="after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wipe(left)">
                                      <p:cBhvr>
                                        <p:cTn id="80" dur="200"/>
                                        <p:tgtEl>
                                          <p:spTgt spid="110"/>
                                        </p:tgtEl>
                                      </p:cBhvr>
                                    </p:animEffect>
                                  </p:childTnLst>
                                </p:cTn>
                              </p:par>
                            </p:childTnLst>
                          </p:cTn>
                        </p:par>
                        <p:par>
                          <p:cTn id="81" fill="hold">
                            <p:stCondLst>
                              <p:cond delay="1050"/>
                            </p:stCondLst>
                            <p:childTnLst>
                              <p:par>
                                <p:cTn id="82" presetID="22" presetClass="entr" presetSubtype="8" fill="hold" grpId="0" nodeType="afterEffect">
                                  <p:stCondLst>
                                    <p:cond delay="0"/>
                                  </p:stCondLst>
                                  <p:childTnLst>
                                    <p:set>
                                      <p:cBhvr>
                                        <p:cTn id="83" dur="1" fill="hold">
                                          <p:stCondLst>
                                            <p:cond delay="0"/>
                                          </p:stCondLst>
                                        </p:cTn>
                                        <p:tgtEl>
                                          <p:spTgt spid="111"/>
                                        </p:tgtEl>
                                        <p:attrNameLst>
                                          <p:attrName>style.visibility</p:attrName>
                                        </p:attrNameLst>
                                      </p:cBhvr>
                                      <p:to>
                                        <p:strVal val="visible"/>
                                      </p:to>
                                    </p:set>
                                    <p:animEffect transition="in" filter="wipe(left)">
                                      <p:cBhvr>
                                        <p:cTn id="84" dur="150"/>
                                        <p:tgtEl>
                                          <p:spTgt spid="111"/>
                                        </p:tgtEl>
                                      </p:cBhvr>
                                    </p:animEffect>
                                  </p:childTnLst>
                                </p:cTn>
                              </p:par>
                            </p:childTnLst>
                          </p:cTn>
                        </p:par>
                        <p:par>
                          <p:cTn id="85" fill="hold">
                            <p:stCondLst>
                              <p:cond delay="1200"/>
                            </p:stCondLst>
                            <p:childTnLst>
                              <p:par>
                                <p:cTn id="86" presetID="22" presetClass="entr" presetSubtype="2" fill="hold" grpId="0" nodeType="after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wipe(right)">
                                      <p:cBhvr>
                                        <p:cTn id="88" dur="150"/>
                                        <p:tgtEl>
                                          <p:spTgt spid="112"/>
                                        </p:tgtEl>
                                      </p:cBhvr>
                                    </p:animEffect>
                                  </p:childTnLst>
                                </p:cTn>
                              </p:par>
                            </p:childTnLst>
                          </p:cTn>
                        </p:par>
                        <p:par>
                          <p:cTn id="89" fill="hold">
                            <p:stCondLst>
                              <p:cond delay="1350"/>
                            </p:stCondLst>
                            <p:childTnLst>
                              <p:par>
                                <p:cTn id="90" presetID="22" presetClass="entr" presetSubtype="8" fill="hold"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250"/>
                                        <p:tgtEl>
                                          <p:spTgt spid="8"/>
                                        </p:tgtEl>
                                      </p:cBhvr>
                                    </p:animEffect>
                                  </p:childTnLst>
                                </p:cTn>
                              </p:par>
                            </p:childTnLst>
                          </p:cTn>
                        </p:par>
                        <p:par>
                          <p:cTn id="93" fill="hold">
                            <p:stCondLst>
                              <p:cond delay="1600"/>
                            </p:stCondLst>
                            <p:childTnLst>
                              <p:par>
                                <p:cTn id="94" presetID="22" presetClass="entr" presetSubtype="8" fill="hold" nodeType="after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wipe(left)">
                                      <p:cBhvr>
                                        <p:cTn id="96" dur="250"/>
                                        <p:tgtEl>
                                          <p:spTgt spid="9"/>
                                        </p:tgtEl>
                                      </p:cBhvr>
                                    </p:animEffect>
                                  </p:childTnLst>
                                </p:cTn>
                              </p:par>
                            </p:childTnLst>
                          </p:cTn>
                        </p:par>
                        <p:par>
                          <p:cTn id="97" fill="hold">
                            <p:stCondLst>
                              <p:cond delay="1850"/>
                            </p:stCondLst>
                            <p:childTnLst>
                              <p:par>
                                <p:cTn id="98" presetID="22" presetClass="entr" presetSubtype="8" fill="hold" nodeType="after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wipe(left)">
                                      <p:cBhvr>
                                        <p:cTn id="100"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99" grpId="0" animBg="1"/>
      <p:bldP spid="100" grpId="0" animBg="1"/>
      <p:bldP spid="101" grpId="0" animBg="1"/>
      <p:bldP spid="102" grpId="0" animBg="1"/>
      <p:bldP spid="105" grpId="0" animBg="1"/>
      <p:bldP spid="106" grpId="0" animBg="1"/>
      <p:bldP spid="107" grpId="0" animBg="1"/>
      <p:bldP spid="110" grpId="0" animBg="1"/>
      <p:bldP spid="111" grpId="0" animBg="1"/>
      <p:bldP spid="112" grpId="0" animBg="1"/>
      <p:bldP spid="5" grpId="0" animBg="1"/>
      <p:bldP spid="7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Original Model">
            <a:extLst>
              <a:ext uri="{FF2B5EF4-FFF2-40B4-BE49-F238E27FC236}">
                <a16:creationId xmlns:a16="http://schemas.microsoft.com/office/drawing/2014/main" id="{E87212B4-1854-4965-DB79-40D9F3119D74}"/>
              </a:ext>
            </a:extLst>
          </p:cNvPr>
          <p:cNvGrpSpPr/>
          <p:nvPr/>
        </p:nvGrpSpPr>
        <p:grpSpPr>
          <a:xfrm>
            <a:off x="1046243" y="901343"/>
            <a:ext cx="10373023" cy="5845448"/>
            <a:chOff x="1046243" y="901343"/>
            <a:chExt cx="10373023" cy="5845448"/>
          </a:xfrm>
        </p:grpSpPr>
        <p:sp>
          <p:nvSpPr>
            <p:cNvPr id="31" name="Freeform: Shape 30">
              <a:extLst>
                <a:ext uri="{FF2B5EF4-FFF2-40B4-BE49-F238E27FC236}">
                  <a16:creationId xmlns:a16="http://schemas.microsoft.com/office/drawing/2014/main" id="{1A6F88FF-469C-D969-55CD-CB85A4134545}"/>
                </a:ext>
              </a:extLst>
            </p:cNvPr>
            <p:cNvSpPr/>
            <p:nvPr/>
          </p:nvSpPr>
          <p:spPr bwMode="auto">
            <a:xfrm rot="169874">
              <a:off x="8000930" y="4046934"/>
              <a:ext cx="3313051" cy="313464"/>
            </a:xfrm>
            <a:custGeom>
              <a:avLst/>
              <a:gdLst>
                <a:gd name="connsiteX0" fmla="*/ 0 w 3313051"/>
                <a:gd name="connsiteY0" fmla="*/ 313464 h 313464"/>
                <a:gd name="connsiteX1" fmla="*/ 3313051 w 3313051"/>
                <a:gd name="connsiteY1" fmla="*/ 1030 h 313464"/>
              </a:gdLst>
              <a:ahLst/>
              <a:cxnLst>
                <a:cxn ang="0">
                  <a:pos x="connsiteX0" y="connsiteY0"/>
                </a:cxn>
                <a:cxn ang="0">
                  <a:pos x="connsiteX1" y="connsiteY1"/>
                </a:cxn>
              </a:cxnLst>
              <a:rect l="l" t="t" r="r" b="b"/>
              <a:pathLst>
                <a:path w="3313051" h="313464" extrusionOk="0">
                  <a:moveTo>
                    <a:pt x="0" y="313464"/>
                  </a:moveTo>
                  <a:cubicBezTo>
                    <a:pt x="955320" y="189866"/>
                    <a:pt x="2215629" y="45937"/>
                    <a:pt x="3313051" y="1030"/>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32" name="Freeform: Shape 31">
              <a:extLst>
                <a:ext uri="{FF2B5EF4-FFF2-40B4-BE49-F238E27FC236}">
                  <a16:creationId xmlns:a16="http://schemas.microsoft.com/office/drawing/2014/main" id="{3C4087DF-2D62-4D30-AA4F-B5C91BF6BA37}"/>
                </a:ext>
              </a:extLst>
            </p:cNvPr>
            <p:cNvSpPr/>
            <p:nvPr/>
          </p:nvSpPr>
          <p:spPr bwMode="auto">
            <a:xfrm rot="1774865" flipH="1">
              <a:off x="10896108" y="3927195"/>
              <a:ext cx="438700" cy="61635"/>
            </a:xfrm>
            <a:custGeom>
              <a:avLst/>
              <a:gdLst>
                <a:gd name="connsiteX0" fmla="*/ 0 w 438700"/>
                <a:gd name="connsiteY0" fmla="*/ 61635 h 61635"/>
                <a:gd name="connsiteX1" fmla="*/ 438700 w 438700"/>
                <a:gd name="connsiteY1" fmla="*/ 202 h 61635"/>
              </a:gdLst>
              <a:ahLst/>
              <a:cxnLst>
                <a:cxn ang="0">
                  <a:pos x="connsiteX0" y="connsiteY0"/>
                </a:cxn>
                <a:cxn ang="0">
                  <a:pos x="connsiteX1" y="connsiteY1"/>
                </a:cxn>
              </a:cxnLst>
              <a:rect l="l" t="t" r="r" b="b"/>
              <a:pathLst>
                <a:path w="438700" h="61635" extrusionOk="0">
                  <a:moveTo>
                    <a:pt x="0" y="61635"/>
                  </a:moveTo>
                  <a:cubicBezTo>
                    <a:pt x="120331" y="36668"/>
                    <a:pt x="302670" y="17133"/>
                    <a:pt x="438700" y="202"/>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33" name="Freeform: Shape 32">
              <a:extLst>
                <a:ext uri="{FF2B5EF4-FFF2-40B4-BE49-F238E27FC236}">
                  <a16:creationId xmlns:a16="http://schemas.microsoft.com/office/drawing/2014/main" id="{AC44DF90-5CB5-6D0C-6C7A-93C733FA7AAA}"/>
                </a:ext>
              </a:extLst>
            </p:cNvPr>
            <p:cNvSpPr/>
            <p:nvPr/>
          </p:nvSpPr>
          <p:spPr bwMode="auto">
            <a:xfrm rot="3508202" flipH="1">
              <a:off x="11021318" y="4015327"/>
              <a:ext cx="60634" cy="589633"/>
            </a:xfrm>
            <a:custGeom>
              <a:avLst/>
              <a:gdLst>
                <a:gd name="connsiteX0" fmla="*/ 0 w 60634"/>
                <a:gd name="connsiteY0" fmla="*/ 589633 h 589633"/>
                <a:gd name="connsiteX1" fmla="*/ 60633 w 60634"/>
                <a:gd name="connsiteY1" fmla="*/ 1938 h 589633"/>
              </a:gdLst>
              <a:ahLst/>
              <a:cxnLst>
                <a:cxn ang="0">
                  <a:pos x="connsiteX0" y="connsiteY0"/>
                </a:cxn>
                <a:cxn ang="0">
                  <a:pos x="connsiteX1" y="connsiteY1"/>
                </a:cxn>
              </a:cxnLst>
              <a:rect l="l" t="t" r="r" b="b"/>
              <a:pathLst>
                <a:path w="60634" h="589633" extrusionOk="0">
                  <a:moveTo>
                    <a:pt x="0" y="589633"/>
                  </a:moveTo>
                  <a:cubicBezTo>
                    <a:pt x="18260" y="281587"/>
                    <a:pt x="43914" y="-21993"/>
                    <a:pt x="60633" y="1938"/>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34" name="Freeform: Shape 33">
              <a:extLst>
                <a:ext uri="{FF2B5EF4-FFF2-40B4-BE49-F238E27FC236}">
                  <a16:creationId xmlns:a16="http://schemas.microsoft.com/office/drawing/2014/main" id="{661E18FF-A02B-E9FA-3971-B5050770F51A}"/>
                </a:ext>
              </a:extLst>
            </p:cNvPr>
            <p:cNvSpPr/>
            <p:nvPr/>
          </p:nvSpPr>
          <p:spPr bwMode="auto">
            <a:xfrm flipH="1" flipV="1">
              <a:off x="9673827" y="1903415"/>
              <a:ext cx="45719" cy="2226714"/>
            </a:xfrm>
            <a:custGeom>
              <a:avLst/>
              <a:gdLst>
                <a:gd name="connsiteX0" fmla="*/ 0 w 45719"/>
                <a:gd name="connsiteY0" fmla="*/ 2226714 h 2226714"/>
                <a:gd name="connsiteX1" fmla="*/ 45719 w 45719"/>
                <a:gd name="connsiteY1" fmla="*/ 7322 h 2226714"/>
              </a:gdLst>
              <a:ahLst/>
              <a:cxnLst>
                <a:cxn ang="0">
                  <a:pos x="connsiteX0" y="connsiteY0"/>
                </a:cxn>
                <a:cxn ang="0">
                  <a:pos x="connsiteX1" y="connsiteY1"/>
                </a:cxn>
              </a:cxnLst>
              <a:rect l="l" t="t" r="r" b="b"/>
              <a:pathLst>
                <a:path w="45719" h="2226714" extrusionOk="0">
                  <a:moveTo>
                    <a:pt x="0" y="2226714"/>
                  </a:moveTo>
                  <a:cubicBezTo>
                    <a:pt x="8827" y="1063448"/>
                    <a:pt x="35670" y="-96226"/>
                    <a:pt x="45719" y="7322"/>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35" name="Freeform: Shape 34">
              <a:extLst>
                <a:ext uri="{FF2B5EF4-FFF2-40B4-BE49-F238E27FC236}">
                  <a16:creationId xmlns:a16="http://schemas.microsoft.com/office/drawing/2014/main" id="{8CB56580-8119-ACB7-BB43-783E5D913E87}"/>
                </a:ext>
              </a:extLst>
            </p:cNvPr>
            <p:cNvSpPr/>
            <p:nvPr/>
          </p:nvSpPr>
          <p:spPr bwMode="auto">
            <a:xfrm rot="16509355" flipV="1">
              <a:off x="8523445" y="828557"/>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36" name="Freeform: Shape 35">
              <a:extLst>
                <a:ext uri="{FF2B5EF4-FFF2-40B4-BE49-F238E27FC236}">
                  <a16:creationId xmlns:a16="http://schemas.microsoft.com/office/drawing/2014/main" id="{EFD6AC9E-A84A-1845-45A7-FEEA55B3AF80}"/>
                </a:ext>
              </a:extLst>
            </p:cNvPr>
            <p:cNvSpPr/>
            <p:nvPr/>
          </p:nvSpPr>
          <p:spPr bwMode="auto">
            <a:xfrm rot="18677228" flipH="1">
              <a:off x="7509667" y="1747397"/>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37" name="Freeform: Shape 36">
              <a:extLst>
                <a:ext uri="{FF2B5EF4-FFF2-40B4-BE49-F238E27FC236}">
                  <a16:creationId xmlns:a16="http://schemas.microsoft.com/office/drawing/2014/main" id="{EAF1E48E-053F-846E-C0F9-7AE2ECD6B7A1}"/>
                </a:ext>
              </a:extLst>
            </p:cNvPr>
            <p:cNvSpPr/>
            <p:nvPr/>
          </p:nvSpPr>
          <p:spPr bwMode="auto">
            <a:xfrm rot="18074924" flipH="1">
              <a:off x="7705598" y="181371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38" name="Graphic 102">
              <a:extLst>
                <a:ext uri="{FF2B5EF4-FFF2-40B4-BE49-F238E27FC236}">
                  <a16:creationId xmlns:a16="http://schemas.microsoft.com/office/drawing/2014/main" id="{01F6157B-F609-6735-2B3F-366F840913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5943" y="1294313"/>
              <a:ext cx="2577718" cy="1206592"/>
            </a:xfrm>
            <a:prstGeom prst="rect">
              <a:avLst/>
            </a:prstGeom>
          </p:spPr>
        </p:pic>
        <p:pic>
          <p:nvPicPr>
            <p:cNvPr id="39" name="Eyeball2">
              <a:extLst>
                <a:ext uri="{FF2B5EF4-FFF2-40B4-BE49-F238E27FC236}">
                  <a16:creationId xmlns:a16="http://schemas.microsoft.com/office/drawing/2014/main" id="{16FD4821-BB39-F93F-CB19-B1B0D52C80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9048" y="901343"/>
              <a:ext cx="1071508" cy="612290"/>
            </a:xfrm>
            <a:prstGeom prst="rect">
              <a:avLst/>
            </a:prstGeom>
          </p:spPr>
        </p:pic>
        <p:sp>
          <p:nvSpPr>
            <p:cNvPr id="40" name="Freeform: Shape 39">
              <a:extLst>
                <a:ext uri="{FF2B5EF4-FFF2-40B4-BE49-F238E27FC236}">
                  <a16:creationId xmlns:a16="http://schemas.microsoft.com/office/drawing/2014/main" id="{47715628-B4C4-4007-A006-21A87C911B47}"/>
                </a:ext>
              </a:extLst>
            </p:cNvPr>
            <p:cNvSpPr/>
            <p:nvPr/>
          </p:nvSpPr>
          <p:spPr bwMode="auto">
            <a:xfrm rot="16509355" flipV="1">
              <a:off x="2604136" y="187464"/>
              <a:ext cx="376135" cy="3472168"/>
            </a:xfrm>
            <a:custGeom>
              <a:avLst/>
              <a:gdLst>
                <a:gd name="connsiteX0" fmla="*/ 0 w 376135"/>
                <a:gd name="connsiteY0" fmla="*/ 3472168 h 3472168"/>
                <a:gd name="connsiteX1" fmla="*/ 376134 w 376135"/>
                <a:gd name="connsiteY1" fmla="*/ 11417 h 3472168"/>
              </a:gdLst>
              <a:ahLst/>
              <a:cxnLst>
                <a:cxn ang="0">
                  <a:pos x="connsiteX0" y="connsiteY0"/>
                </a:cxn>
                <a:cxn ang="0">
                  <a:pos x="connsiteX1" y="connsiteY1"/>
                </a:cxn>
              </a:cxnLst>
              <a:rect l="l" t="t" r="r" b="b"/>
              <a:pathLst>
                <a:path w="376135" h="3472168" extrusionOk="0">
                  <a:moveTo>
                    <a:pt x="0" y="3472168"/>
                  </a:moveTo>
                  <a:cubicBezTo>
                    <a:pt x="120210" y="1656170"/>
                    <a:pt x="264418" y="-138113"/>
                    <a:pt x="376134" y="11417"/>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sp>
          <p:nvSpPr>
            <p:cNvPr id="41" name="Freeform: Shape 40">
              <a:extLst>
                <a:ext uri="{FF2B5EF4-FFF2-40B4-BE49-F238E27FC236}">
                  <a16:creationId xmlns:a16="http://schemas.microsoft.com/office/drawing/2014/main" id="{7D0A8256-895F-A999-93B7-433046BB919E}"/>
                </a:ext>
              </a:extLst>
            </p:cNvPr>
            <p:cNvSpPr/>
            <p:nvPr/>
          </p:nvSpPr>
          <p:spPr bwMode="auto">
            <a:xfrm flipV="1">
              <a:off x="1046243" y="1903415"/>
              <a:ext cx="45719" cy="2396343"/>
            </a:xfrm>
            <a:custGeom>
              <a:avLst/>
              <a:gdLst>
                <a:gd name="connsiteX0" fmla="*/ 0 w 45719"/>
                <a:gd name="connsiteY0" fmla="*/ 2396343 h 2396343"/>
                <a:gd name="connsiteX1" fmla="*/ 45719 w 45719"/>
                <a:gd name="connsiteY1" fmla="*/ 7879 h 2396343"/>
              </a:gdLst>
              <a:ahLst/>
              <a:cxnLst>
                <a:cxn ang="0">
                  <a:pos x="connsiteX0" y="connsiteY0"/>
                </a:cxn>
                <a:cxn ang="0">
                  <a:pos x="connsiteX1" y="connsiteY1"/>
                </a:cxn>
              </a:cxnLst>
              <a:rect l="l" t="t" r="r" b="b"/>
              <a:pathLst>
                <a:path w="45719" h="2396343" extrusionOk="0">
                  <a:moveTo>
                    <a:pt x="0" y="2396343"/>
                  </a:moveTo>
                  <a:cubicBezTo>
                    <a:pt x="-934" y="1147372"/>
                    <a:pt x="40750" y="-97563"/>
                    <a:pt x="45719" y="787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2" name="Freeform: Shape 41">
              <a:extLst>
                <a:ext uri="{FF2B5EF4-FFF2-40B4-BE49-F238E27FC236}">
                  <a16:creationId xmlns:a16="http://schemas.microsoft.com/office/drawing/2014/main" id="{75E046E6-64A1-9766-5190-B6B2A754D09C}"/>
                </a:ext>
              </a:extLst>
            </p:cNvPr>
            <p:cNvSpPr/>
            <p:nvPr/>
          </p:nvSpPr>
          <p:spPr bwMode="auto">
            <a:xfrm>
              <a:off x="1055988" y="4224049"/>
              <a:ext cx="1211640" cy="131388"/>
            </a:xfrm>
            <a:custGeom>
              <a:avLst/>
              <a:gdLst>
                <a:gd name="connsiteX0" fmla="*/ 0 w 1211640"/>
                <a:gd name="connsiteY0" fmla="*/ 131388 h 131388"/>
                <a:gd name="connsiteX1" fmla="*/ 1211640 w 1211640"/>
                <a:gd name="connsiteY1" fmla="*/ 432 h 131388"/>
              </a:gdLst>
              <a:ahLst/>
              <a:cxnLst>
                <a:cxn ang="0">
                  <a:pos x="connsiteX0" y="connsiteY0"/>
                </a:cxn>
                <a:cxn ang="0">
                  <a:pos x="connsiteX1" y="connsiteY1"/>
                </a:cxn>
              </a:cxnLst>
              <a:rect l="l" t="t" r="r" b="b"/>
              <a:pathLst>
                <a:path w="1211640" h="131388" extrusionOk="0">
                  <a:moveTo>
                    <a:pt x="0" y="131388"/>
                  </a:moveTo>
                  <a:cubicBezTo>
                    <a:pt x="374932" y="69415"/>
                    <a:pt x="815181" y="22328"/>
                    <a:pt x="1211640" y="432"/>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3" name="Freeform: Shape 42">
              <a:extLst>
                <a:ext uri="{FF2B5EF4-FFF2-40B4-BE49-F238E27FC236}">
                  <a16:creationId xmlns:a16="http://schemas.microsoft.com/office/drawing/2014/main" id="{1053E1FF-761F-82A1-890D-221CFFCE5957}"/>
                </a:ext>
              </a:extLst>
            </p:cNvPr>
            <p:cNvSpPr/>
            <p:nvPr/>
          </p:nvSpPr>
          <p:spPr bwMode="auto">
            <a:xfrm>
              <a:off x="2203958" y="4136145"/>
              <a:ext cx="1894427" cy="86178"/>
            </a:xfrm>
            <a:custGeom>
              <a:avLst/>
              <a:gdLst>
                <a:gd name="connsiteX0" fmla="*/ 0 w 1894427"/>
                <a:gd name="connsiteY0" fmla="*/ 86178 h 86178"/>
                <a:gd name="connsiteX1" fmla="*/ 1894427 w 1894427"/>
                <a:gd name="connsiteY1" fmla="*/ 283 h 86178"/>
              </a:gdLst>
              <a:ahLst/>
              <a:cxnLst>
                <a:cxn ang="0">
                  <a:pos x="connsiteX0" y="connsiteY0"/>
                </a:cxn>
                <a:cxn ang="0">
                  <a:pos x="connsiteX1" y="connsiteY1"/>
                </a:cxn>
              </a:cxnLst>
              <a:rect l="l" t="t" r="r" b="b"/>
              <a:pathLst>
                <a:path w="1894427" h="86178" extrusionOk="0">
                  <a:moveTo>
                    <a:pt x="0" y="86178"/>
                  </a:moveTo>
                  <a:cubicBezTo>
                    <a:pt x="550365" y="62915"/>
                    <a:pt x="1294640" y="66390"/>
                    <a:pt x="1894427" y="283"/>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4" name="Freeform: Shape 43">
              <a:extLst>
                <a:ext uri="{FF2B5EF4-FFF2-40B4-BE49-F238E27FC236}">
                  <a16:creationId xmlns:a16="http://schemas.microsoft.com/office/drawing/2014/main" id="{22E55A4B-369D-EE7F-9785-D81651884114}"/>
                </a:ext>
              </a:extLst>
            </p:cNvPr>
            <p:cNvSpPr/>
            <p:nvPr/>
          </p:nvSpPr>
          <p:spPr bwMode="auto">
            <a:xfrm rot="2030194" flipH="1">
              <a:off x="3862238" y="3992006"/>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5" name="Freeform: Shape 44">
              <a:extLst>
                <a:ext uri="{FF2B5EF4-FFF2-40B4-BE49-F238E27FC236}">
                  <a16:creationId xmlns:a16="http://schemas.microsoft.com/office/drawing/2014/main" id="{F80038BB-293B-4068-A1C9-69099B7632E1}"/>
                </a:ext>
              </a:extLst>
            </p:cNvPr>
            <p:cNvSpPr/>
            <p:nvPr/>
          </p:nvSpPr>
          <p:spPr bwMode="auto">
            <a:xfrm rot="3508202" flipH="1">
              <a:off x="3963383" y="404821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6" name="Blue Rect Outline">
              <a:extLst>
                <a:ext uri="{FF2B5EF4-FFF2-40B4-BE49-F238E27FC236}">
                  <a16:creationId xmlns:a16="http://schemas.microsoft.com/office/drawing/2014/main" id="{93C7EAE4-BD02-502A-2BB5-82E724F3F089}"/>
                </a:ext>
              </a:extLst>
            </p:cNvPr>
            <p:cNvSpPr/>
            <p:nvPr/>
          </p:nvSpPr>
          <p:spPr bwMode="auto">
            <a:xfrm>
              <a:off x="4338380" y="2950308"/>
              <a:ext cx="3515240" cy="171660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47" name="Blue Rect">
              <a:extLst>
                <a:ext uri="{FF2B5EF4-FFF2-40B4-BE49-F238E27FC236}">
                  <a16:creationId xmlns:a16="http://schemas.microsoft.com/office/drawing/2014/main" id="{96403C66-5937-F5EF-25E5-4868D87546D4}"/>
                </a:ext>
              </a:extLst>
            </p:cNvPr>
            <p:cNvSpPr/>
            <p:nvPr/>
          </p:nvSpPr>
          <p:spPr bwMode="auto">
            <a:xfrm>
              <a:off x="4338380" y="2950308"/>
              <a:ext cx="3515240" cy="171660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pic>
          <p:nvPicPr>
            <p:cNvPr id="48" name="Course">
              <a:extLst>
                <a:ext uri="{FF2B5EF4-FFF2-40B4-BE49-F238E27FC236}">
                  <a16:creationId xmlns:a16="http://schemas.microsoft.com/office/drawing/2014/main" id="{A87CA0D5-D437-F731-F3CC-2C63489CAD06}"/>
                </a:ext>
              </a:extLst>
            </p:cNvPr>
            <p:cNvPicPr>
              <a:picLocks noChangeAspect="1"/>
            </p:cNvPicPr>
            <p:nvPr/>
          </p:nvPicPr>
          <p:blipFill rotWithShape="1">
            <a:blip r:embed="rId6"/>
            <a:srcRect l="12330" r="6112" b="29836"/>
            <a:stretch/>
          </p:blipFill>
          <p:spPr>
            <a:xfrm>
              <a:off x="4575261" y="3149399"/>
              <a:ext cx="3041479" cy="1318418"/>
            </a:xfrm>
            <a:prstGeom prst="rect">
              <a:avLst/>
            </a:prstGeom>
          </p:spPr>
        </p:pic>
        <p:grpSp>
          <p:nvGrpSpPr>
            <p:cNvPr id="49" name="Controller2">
              <a:extLst>
                <a:ext uri="{FF2B5EF4-FFF2-40B4-BE49-F238E27FC236}">
                  <a16:creationId xmlns:a16="http://schemas.microsoft.com/office/drawing/2014/main" id="{C692BC22-0E13-D24E-E4E7-774AE69C12E4}"/>
                </a:ext>
              </a:extLst>
            </p:cNvPr>
            <p:cNvGrpSpPr/>
            <p:nvPr/>
          </p:nvGrpSpPr>
          <p:grpSpPr>
            <a:xfrm>
              <a:off x="1567415" y="3663680"/>
              <a:ext cx="1112742" cy="1112742"/>
              <a:chOff x="3401070" y="4285253"/>
              <a:chExt cx="1112742" cy="1112742"/>
            </a:xfrm>
          </p:grpSpPr>
          <p:sp>
            <p:nvSpPr>
              <p:cNvPr id="50" name="Oval 49">
                <a:extLst>
                  <a:ext uri="{FF2B5EF4-FFF2-40B4-BE49-F238E27FC236}">
                    <a16:creationId xmlns:a16="http://schemas.microsoft.com/office/drawing/2014/main" id="{60EB91C4-98AE-2C73-5F07-E8178A52A78D}"/>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51" name="Graphic 50" descr="Processor with solid fill">
                <a:extLst>
                  <a:ext uri="{FF2B5EF4-FFF2-40B4-BE49-F238E27FC236}">
                    <a16:creationId xmlns:a16="http://schemas.microsoft.com/office/drawing/2014/main" id="{FFB95C20-2492-3254-DD71-F4F0233E47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11214" y="4391085"/>
                <a:ext cx="914400" cy="914400"/>
              </a:xfrm>
              <a:prstGeom prst="rect">
                <a:avLst/>
              </a:prstGeom>
            </p:spPr>
          </p:pic>
        </p:grpSp>
        <p:pic>
          <p:nvPicPr>
            <p:cNvPr id="52" name="Performance 2">
              <a:extLst>
                <a:ext uri="{FF2B5EF4-FFF2-40B4-BE49-F238E27FC236}">
                  <a16:creationId xmlns:a16="http://schemas.microsoft.com/office/drawing/2014/main" id="{84C65CA1-3A1E-59D8-6C79-E4CBDF63485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7853432" y="4519305"/>
              <a:ext cx="3565834" cy="1046080"/>
            </a:xfrm>
            <a:prstGeom prst="rect">
              <a:avLst/>
            </a:prstGeom>
          </p:spPr>
        </p:pic>
        <p:pic>
          <p:nvPicPr>
            <p:cNvPr id="53" name="Next Course">
              <a:extLst>
                <a:ext uri="{FF2B5EF4-FFF2-40B4-BE49-F238E27FC236}">
                  <a16:creationId xmlns:a16="http://schemas.microsoft.com/office/drawing/2014/main" id="{3A8BD0DE-F73C-B85B-5C17-158DE6BC2764}"/>
                </a:ext>
              </a:extLst>
            </p:cNvPr>
            <p:cNvPicPr>
              <a:picLocks noChangeAspect="1"/>
            </p:cNvPicPr>
            <p:nvPr/>
          </p:nvPicPr>
          <p:blipFill>
            <a:blip r:embed="rId11"/>
            <a:stretch>
              <a:fillRect/>
            </a:stretch>
          </p:blipFill>
          <p:spPr>
            <a:xfrm>
              <a:off x="2618258" y="4886351"/>
              <a:ext cx="2545970" cy="823276"/>
            </a:xfrm>
            <a:prstGeom prst="rect">
              <a:avLst/>
            </a:prstGeom>
          </p:spPr>
        </p:pic>
        <p:pic>
          <p:nvPicPr>
            <p:cNvPr id="54" name="Micro-Credential">
              <a:extLst>
                <a:ext uri="{FF2B5EF4-FFF2-40B4-BE49-F238E27FC236}">
                  <a16:creationId xmlns:a16="http://schemas.microsoft.com/office/drawing/2014/main" id="{00840F8F-FB7D-48F7-0EDD-826243EB4CF5}"/>
                </a:ext>
              </a:extLst>
            </p:cNvPr>
            <p:cNvPicPr>
              <a:picLocks noChangeAspect="1"/>
            </p:cNvPicPr>
            <p:nvPr/>
          </p:nvPicPr>
          <p:blipFill>
            <a:blip r:embed="rId12"/>
            <a:stretch>
              <a:fillRect/>
            </a:stretch>
          </p:blipFill>
          <p:spPr>
            <a:xfrm>
              <a:off x="2600314" y="5430217"/>
              <a:ext cx="3426352" cy="823276"/>
            </a:xfrm>
            <a:prstGeom prst="rect">
              <a:avLst/>
            </a:prstGeom>
          </p:spPr>
        </p:pic>
        <p:pic>
          <p:nvPicPr>
            <p:cNvPr id="55" name="Self-Regulation">
              <a:extLst>
                <a:ext uri="{FF2B5EF4-FFF2-40B4-BE49-F238E27FC236}">
                  <a16:creationId xmlns:a16="http://schemas.microsoft.com/office/drawing/2014/main" id="{6C9A50BD-EC6C-4CB9-13D3-BD6F48848C39}"/>
                </a:ext>
              </a:extLst>
            </p:cNvPr>
            <p:cNvPicPr>
              <a:picLocks noChangeAspect="1"/>
            </p:cNvPicPr>
            <p:nvPr/>
          </p:nvPicPr>
          <p:blipFill>
            <a:blip r:embed="rId13"/>
            <a:stretch>
              <a:fillRect/>
            </a:stretch>
          </p:blipFill>
          <p:spPr>
            <a:xfrm>
              <a:off x="2438424" y="5923515"/>
              <a:ext cx="4987246" cy="823276"/>
            </a:xfrm>
            <a:prstGeom prst="rect">
              <a:avLst/>
            </a:prstGeom>
          </p:spPr>
        </p:pic>
      </p:grpSp>
      <p:sp>
        <p:nvSpPr>
          <p:cNvPr id="57" name="Blue Rect Outline">
            <a:extLst>
              <a:ext uri="{FF2B5EF4-FFF2-40B4-BE49-F238E27FC236}">
                <a16:creationId xmlns:a16="http://schemas.microsoft.com/office/drawing/2014/main" id="{52BAE920-0957-34F6-D450-9BC3B635391D}"/>
              </a:ext>
            </a:extLst>
          </p:cNvPr>
          <p:cNvSpPr/>
          <p:nvPr/>
        </p:nvSpPr>
        <p:spPr bwMode="auto">
          <a:xfrm>
            <a:off x="3711909" y="2591893"/>
            <a:ext cx="4768182" cy="232845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58" name="Blue Rect">
            <a:extLst>
              <a:ext uri="{FF2B5EF4-FFF2-40B4-BE49-F238E27FC236}">
                <a16:creationId xmlns:a16="http://schemas.microsoft.com/office/drawing/2014/main" id="{B72B65BA-AF2F-6D54-E0D0-8471B701464F}"/>
              </a:ext>
            </a:extLst>
          </p:cNvPr>
          <p:cNvSpPr/>
          <p:nvPr/>
        </p:nvSpPr>
        <p:spPr bwMode="auto">
          <a:xfrm>
            <a:off x="3711909" y="2591893"/>
            <a:ext cx="4768182" cy="232845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ahoma" charset="0"/>
            </a:endParaRPr>
          </a:p>
        </p:txBody>
      </p:sp>
      <p:pic>
        <p:nvPicPr>
          <p:cNvPr id="3" name="Credential">
            <a:extLst>
              <a:ext uri="{FF2B5EF4-FFF2-40B4-BE49-F238E27FC236}">
                <a16:creationId xmlns:a16="http://schemas.microsoft.com/office/drawing/2014/main" id="{229FF451-8BE8-BD20-87F6-D230A54C06F2}"/>
              </a:ext>
            </a:extLst>
          </p:cNvPr>
          <p:cNvPicPr>
            <a:picLocks noChangeAspect="1"/>
          </p:cNvPicPr>
          <p:nvPr/>
        </p:nvPicPr>
        <p:blipFill>
          <a:blip r:embed="rId14"/>
          <a:stretch>
            <a:fillRect/>
          </a:stretch>
        </p:blipFill>
        <p:spPr>
          <a:xfrm>
            <a:off x="3553885" y="3132421"/>
            <a:ext cx="4775340" cy="1698966"/>
          </a:xfrm>
          <a:prstGeom prst="rect">
            <a:avLst/>
          </a:prstGeom>
        </p:spPr>
      </p:pic>
    </p:spTree>
    <p:extLst>
      <p:ext uri="{BB962C8B-B14F-4D97-AF65-F5344CB8AC3E}">
        <p14:creationId xmlns:p14="http://schemas.microsoft.com/office/powerpoint/2010/main" val="3658349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2"/>
                                        </p:tgtEl>
                                      </p:cBhvr>
                                      <p:by x="35000" y="35000"/>
                                    </p:animScale>
                                  </p:childTnLst>
                                </p:cTn>
                              </p:par>
                            </p:childTnLst>
                          </p:cTn>
                        </p:par>
                        <p:par>
                          <p:cTn id="7" fill="hold">
                            <p:stCondLst>
                              <p:cond delay="500"/>
                            </p:stCondLst>
                            <p:childTnLst>
                              <p:par>
                                <p:cTn id="8" presetID="21" presetClass="entr" presetSubtype="1" fill="hold" grpId="0" nodeType="after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heel(1)">
                                      <p:cBhvr>
                                        <p:cTn id="10" dur="500"/>
                                        <p:tgtEl>
                                          <p:spTgt spid="5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Blue Rect Outline">
            <a:extLst>
              <a:ext uri="{FF2B5EF4-FFF2-40B4-BE49-F238E27FC236}">
                <a16:creationId xmlns:a16="http://schemas.microsoft.com/office/drawing/2014/main" id="{1A8AEB3A-2954-398C-E1C8-2F2657D66306}"/>
              </a:ext>
            </a:extLst>
          </p:cNvPr>
          <p:cNvSpPr/>
          <p:nvPr/>
        </p:nvSpPr>
        <p:spPr bwMode="auto">
          <a:xfrm>
            <a:off x="3711909" y="2591893"/>
            <a:ext cx="4768182" cy="232845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Blue Rect">
            <a:extLst>
              <a:ext uri="{FF2B5EF4-FFF2-40B4-BE49-F238E27FC236}">
                <a16:creationId xmlns:a16="http://schemas.microsoft.com/office/drawing/2014/main" id="{ADFEC57E-9A65-3E4F-FBAC-53F273CE28F8}"/>
              </a:ext>
            </a:extLst>
          </p:cNvPr>
          <p:cNvSpPr/>
          <p:nvPr/>
        </p:nvSpPr>
        <p:spPr bwMode="auto">
          <a:xfrm>
            <a:off x="3711909" y="2591893"/>
            <a:ext cx="4768182" cy="232845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1" name="Credential">
            <a:extLst>
              <a:ext uri="{FF2B5EF4-FFF2-40B4-BE49-F238E27FC236}">
                <a16:creationId xmlns:a16="http://schemas.microsoft.com/office/drawing/2014/main" id="{CBC61732-0119-13C3-C0F9-AFE7C17A16B8}"/>
              </a:ext>
            </a:extLst>
          </p:cNvPr>
          <p:cNvPicPr>
            <a:picLocks noChangeAspect="1"/>
          </p:cNvPicPr>
          <p:nvPr/>
        </p:nvPicPr>
        <p:blipFill>
          <a:blip r:embed="rId3"/>
          <a:stretch>
            <a:fillRect/>
          </a:stretch>
        </p:blipFill>
        <p:spPr>
          <a:xfrm>
            <a:off x="3553885" y="3132421"/>
            <a:ext cx="4775340" cy="1698966"/>
          </a:xfrm>
          <a:prstGeom prst="rect">
            <a:avLst/>
          </a:prstGeom>
        </p:spPr>
      </p:pic>
      <p:sp>
        <p:nvSpPr>
          <p:cNvPr id="12" name="Blue Rect Outline">
            <a:extLst>
              <a:ext uri="{FF2B5EF4-FFF2-40B4-BE49-F238E27FC236}">
                <a16:creationId xmlns:a16="http://schemas.microsoft.com/office/drawing/2014/main" id="{A98322A8-1B2A-199A-8055-192F4B442959}"/>
              </a:ext>
            </a:extLst>
          </p:cNvPr>
          <p:cNvSpPr/>
          <p:nvPr/>
        </p:nvSpPr>
        <p:spPr bwMode="auto">
          <a:xfrm>
            <a:off x="2942573" y="2064965"/>
            <a:ext cx="6321170" cy="3086822"/>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Blue Rect">
            <a:extLst>
              <a:ext uri="{FF2B5EF4-FFF2-40B4-BE49-F238E27FC236}">
                <a16:creationId xmlns:a16="http://schemas.microsoft.com/office/drawing/2014/main" id="{0CE008FC-FC71-E126-2979-8D715BBECA31}"/>
              </a:ext>
            </a:extLst>
          </p:cNvPr>
          <p:cNvSpPr/>
          <p:nvPr/>
        </p:nvSpPr>
        <p:spPr bwMode="auto">
          <a:xfrm>
            <a:off x="2942573" y="2064965"/>
            <a:ext cx="6321170" cy="3086822"/>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9" name="Current">
            <a:extLst>
              <a:ext uri="{FF2B5EF4-FFF2-40B4-BE49-F238E27FC236}">
                <a16:creationId xmlns:a16="http://schemas.microsoft.com/office/drawing/2014/main" id="{4D140B36-52F1-E676-9E5B-622E39BB410E}"/>
              </a:ext>
            </a:extLst>
          </p:cNvPr>
          <p:cNvPicPr>
            <a:picLocks noChangeAspect="1"/>
          </p:cNvPicPr>
          <p:nvPr/>
        </p:nvPicPr>
        <p:blipFill rotWithShape="1">
          <a:blip r:embed="rId4"/>
          <a:srcRect l="8096" t="12512" r="18847" b="35131"/>
          <a:stretch/>
        </p:blipFill>
        <p:spPr>
          <a:xfrm>
            <a:off x="3449385" y="2133126"/>
            <a:ext cx="5361540" cy="1465558"/>
          </a:xfrm>
          <a:prstGeom prst="rect">
            <a:avLst/>
          </a:prstGeom>
        </p:spPr>
      </p:pic>
      <p:pic>
        <p:nvPicPr>
          <p:cNvPr id="20" name="Career">
            <a:extLst>
              <a:ext uri="{FF2B5EF4-FFF2-40B4-BE49-F238E27FC236}">
                <a16:creationId xmlns:a16="http://schemas.microsoft.com/office/drawing/2014/main" id="{2A48EE0C-3B1F-1428-81F1-E6DAC4FD502A}"/>
              </a:ext>
            </a:extLst>
          </p:cNvPr>
          <p:cNvPicPr>
            <a:picLocks noChangeAspect="1"/>
          </p:cNvPicPr>
          <p:nvPr/>
        </p:nvPicPr>
        <p:blipFill rotWithShape="1">
          <a:blip r:embed="rId5"/>
          <a:srcRect l="11402" t="11402" r="21550" b="29754"/>
          <a:stretch/>
        </p:blipFill>
        <p:spPr>
          <a:xfrm>
            <a:off x="3856325" y="3375566"/>
            <a:ext cx="4273816" cy="1647118"/>
          </a:xfrm>
          <a:prstGeom prst="rect">
            <a:avLst/>
          </a:prstGeom>
        </p:spPr>
      </p:pic>
    </p:spTree>
    <p:extLst>
      <p:ext uri="{BB962C8B-B14F-4D97-AF65-F5344CB8AC3E}">
        <p14:creationId xmlns:p14="http://schemas.microsoft.com/office/powerpoint/2010/main" val="3469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250"/>
                                        <p:tgtEl>
                                          <p:spTgt spid="19"/>
                                        </p:tgtEl>
                                      </p:cBhvr>
                                    </p:animEffect>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0B7375-B7A6-6AA9-38A9-C0420A0A5177}"/>
              </a:ext>
            </a:extLst>
          </p:cNvPr>
          <p:cNvGrpSpPr/>
          <p:nvPr/>
        </p:nvGrpSpPr>
        <p:grpSpPr>
          <a:xfrm>
            <a:off x="2942573" y="2064965"/>
            <a:ext cx="6321170" cy="3086822"/>
            <a:chOff x="2942573" y="2064965"/>
            <a:chExt cx="6321170" cy="3086822"/>
          </a:xfrm>
        </p:grpSpPr>
        <p:sp>
          <p:nvSpPr>
            <p:cNvPr id="12" name="Blue Rect Outline">
              <a:extLst>
                <a:ext uri="{FF2B5EF4-FFF2-40B4-BE49-F238E27FC236}">
                  <a16:creationId xmlns:a16="http://schemas.microsoft.com/office/drawing/2014/main" id="{7455F55D-9BBD-2A61-BEC0-09B64422040A}"/>
                </a:ext>
              </a:extLst>
            </p:cNvPr>
            <p:cNvSpPr/>
            <p:nvPr/>
          </p:nvSpPr>
          <p:spPr bwMode="auto">
            <a:xfrm>
              <a:off x="2942573" y="2064965"/>
              <a:ext cx="6321170" cy="3086822"/>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Blue Rect">
              <a:extLst>
                <a:ext uri="{FF2B5EF4-FFF2-40B4-BE49-F238E27FC236}">
                  <a16:creationId xmlns:a16="http://schemas.microsoft.com/office/drawing/2014/main" id="{C2D0C4F7-219D-D7FA-415E-4038D9356464}"/>
                </a:ext>
              </a:extLst>
            </p:cNvPr>
            <p:cNvSpPr/>
            <p:nvPr/>
          </p:nvSpPr>
          <p:spPr bwMode="auto">
            <a:xfrm>
              <a:off x="2942573" y="2064965"/>
              <a:ext cx="6321170" cy="3086822"/>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7" name="Current">
              <a:extLst>
                <a:ext uri="{FF2B5EF4-FFF2-40B4-BE49-F238E27FC236}">
                  <a16:creationId xmlns:a16="http://schemas.microsoft.com/office/drawing/2014/main" id="{C22CD981-1FA1-5903-83EE-1690E8E189EE}"/>
                </a:ext>
              </a:extLst>
            </p:cNvPr>
            <p:cNvPicPr>
              <a:picLocks noChangeAspect="1"/>
            </p:cNvPicPr>
            <p:nvPr/>
          </p:nvPicPr>
          <p:blipFill rotWithShape="1">
            <a:blip r:embed="rId3"/>
            <a:srcRect l="8096" t="12512" r="18847" b="35131"/>
            <a:stretch/>
          </p:blipFill>
          <p:spPr>
            <a:xfrm>
              <a:off x="3449385" y="2133126"/>
              <a:ext cx="5361540" cy="1465558"/>
            </a:xfrm>
            <a:prstGeom prst="rect">
              <a:avLst/>
            </a:prstGeom>
          </p:spPr>
        </p:pic>
        <p:pic>
          <p:nvPicPr>
            <p:cNvPr id="18" name="Career">
              <a:extLst>
                <a:ext uri="{FF2B5EF4-FFF2-40B4-BE49-F238E27FC236}">
                  <a16:creationId xmlns:a16="http://schemas.microsoft.com/office/drawing/2014/main" id="{3B37B090-75CB-5B8E-AE39-52EEE09E77B2}"/>
                </a:ext>
              </a:extLst>
            </p:cNvPr>
            <p:cNvPicPr>
              <a:picLocks noChangeAspect="1"/>
            </p:cNvPicPr>
            <p:nvPr/>
          </p:nvPicPr>
          <p:blipFill rotWithShape="1">
            <a:blip r:embed="rId4"/>
            <a:srcRect l="11402" t="11402" r="21550" b="29754"/>
            <a:stretch/>
          </p:blipFill>
          <p:spPr>
            <a:xfrm>
              <a:off x="3856325" y="3375566"/>
              <a:ext cx="4273816" cy="1647118"/>
            </a:xfrm>
            <a:prstGeom prst="rect">
              <a:avLst/>
            </a:prstGeom>
          </p:spPr>
        </p:pic>
      </p:grpSp>
      <p:sp>
        <p:nvSpPr>
          <p:cNvPr id="19" name="Blue Rect Outline">
            <a:extLst>
              <a:ext uri="{FF2B5EF4-FFF2-40B4-BE49-F238E27FC236}">
                <a16:creationId xmlns:a16="http://schemas.microsoft.com/office/drawing/2014/main" id="{694DA3EA-17E0-BCC1-10B9-D67111FCB62B}"/>
              </a:ext>
            </a:extLst>
          </p:cNvPr>
          <p:cNvSpPr/>
          <p:nvPr/>
        </p:nvSpPr>
        <p:spPr bwMode="auto">
          <a:xfrm>
            <a:off x="2014504" y="1409665"/>
            <a:ext cx="8080805" cy="3946106"/>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Blue Rect">
            <a:extLst>
              <a:ext uri="{FF2B5EF4-FFF2-40B4-BE49-F238E27FC236}">
                <a16:creationId xmlns:a16="http://schemas.microsoft.com/office/drawing/2014/main" id="{B855D8FC-DFF3-15FD-F244-2B76B619C280}"/>
              </a:ext>
            </a:extLst>
          </p:cNvPr>
          <p:cNvSpPr/>
          <p:nvPr/>
        </p:nvSpPr>
        <p:spPr bwMode="auto">
          <a:xfrm>
            <a:off x="2055598" y="1409665"/>
            <a:ext cx="8080805" cy="3946106"/>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4" name="Picture 3">
            <a:extLst>
              <a:ext uri="{FF2B5EF4-FFF2-40B4-BE49-F238E27FC236}">
                <a16:creationId xmlns:a16="http://schemas.microsoft.com/office/drawing/2014/main" id="{B5D7F540-A95F-2D17-9487-98E773856B32}"/>
              </a:ext>
            </a:extLst>
          </p:cNvPr>
          <p:cNvPicPr>
            <a:picLocks noChangeAspect="1"/>
          </p:cNvPicPr>
          <p:nvPr/>
        </p:nvPicPr>
        <p:blipFill rotWithShape="1">
          <a:blip r:embed="rId5"/>
          <a:srcRect l="10410" t="12040" r="8410" b="35970"/>
          <a:stretch/>
        </p:blipFill>
        <p:spPr>
          <a:xfrm>
            <a:off x="3191876" y="1502229"/>
            <a:ext cx="5602713" cy="1774845"/>
          </a:xfrm>
          <a:prstGeom prst="rect">
            <a:avLst/>
          </a:prstGeom>
        </p:spPr>
      </p:pic>
      <p:pic>
        <p:nvPicPr>
          <p:cNvPr id="8" name="Picture 7">
            <a:extLst>
              <a:ext uri="{FF2B5EF4-FFF2-40B4-BE49-F238E27FC236}">
                <a16:creationId xmlns:a16="http://schemas.microsoft.com/office/drawing/2014/main" id="{17CB0108-C373-16DB-A23F-2CE01CAA6E88}"/>
              </a:ext>
            </a:extLst>
          </p:cNvPr>
          <p:cNvPicPr>
            <a:picLocks noChangeAspect="1"/>
          </p:cNvPicPr>
          <p:nvPr/>
        </p:nvPicPr>
        <p:blipFill rotWithShape="1">
          <a:blip r:embed="rId6"/>
          <a:srcRect l="12402" t="18118" r="7879" b="30017"/>
          <a:stretch/>
        </p:blipFill>
        <p:spPr>
          <a:xfrm>
            <a:off x="2846614" y="3091381"/>
            <a:ext cx="6498772" cy="2124980"/>
          </a:xfrm>
          <a:prstGeom prst="rect">
            <a:avLst/>
          </a:prstGeom>
        </p:spPr>
      </p:pic>
    </p:spTree>
    <p:extLst>
      <p:ext uri="{BB962C8B-B14F-4D97-AF65-F5344CB8AC3E}">
        <p14:creationId xmlns:p14="http://schemas.microsoft.com/office/powerpoint/2010/main" val="10336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50"/>
                                        <p:tgtEl>
                                          <p:spTgt spid="4"/>
                                        </p:tgtEl>
                                      </p:cBhvr>
                                    </p:animEffect>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222005-ED3F-E15A-AE93-D2AD8E9FAF1B}"/>
              </a:ext>
            </a:extLst>
          </p:cNvPr>
          <p:cNvPicPr>
            <a:picLocks noChangeAspect="1"/>
          </p:cNvPicPr>
          <p:nvPr/>
        </p:nvPicPr>
        <p:blipFill>
          <a:blip r:embed="rId3"/>
          <a:stretch>
            <a:fillRect/>
          </a:stretch>
        </p:blipFill>
        <p:spPr>
          <a:xfrm>
            <a:off x="0" y="1520975"/>
            <a:ext cx="12192000" cy="3816049"/>
          </a:xfrm>
          <a:prstGeom prst="rect">
            <a:avLst/>
          </a:prstGeom>
        </p:spPr>
      </p:pic>
    </p:spTree>
    <p:extLst>
      <p:ext uri="{BB962C8B-B14F-4D97-AF65-F5344CB8AC3E}">
        <p14:creationId xmlns:p14="http://schemas.microsoft.com/office/powerpoint/2010/main" val="323298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White origami unicorn">
            <a:extLst>
              <a:ext uri="{FF2B5EF4-FFF2-40B4-BE49-F238E27FC236}">
                <a16:creationId xmlns:a16="http://schemas.microsoft.com/office/drawing/2014/main" id="{1E46BF31-6D6A-EBEE-989F-548392DF3BB2}"/>
              </a:ext>
            </a:extLst>
          </p:cNvPr>
          <p:cNvPicPr>
            <a:picLocks noChangeAspect="1"/>
          </p:cNvPicPr>
          <p:nvPr/>
        </p:nvPicPr>
        <p:blipFill rotWithShape="1">
          <a:blip r:embed="rId3">
            <a:extLst>
              <a:ext uri="{28A0092B-C50C-407E-A947-70E740481C1C}">
                <a14:useLocalDpi xmlns:a14="http://schemas.microsoft.com/office/drawing/2010/main" val="0"/>
              </a:ext>
            </a:extLst>
          </a:blip>
          <a:srcRect t="8574" b="7029"/>
          <a:stretch/>
        </p:blipFill>
        <p:spPr>
          <a:xfrm>
            <a:off x="0" y="0"/>
            <a:ext cx="12192000" cy="6858000"/>
          </a:xfrm>
          <a:prstGeom prst="rect">
            <a:avLst/>
          </a:prstGeom>
        </p:spPr>
      </p:pic>
      <p:grpSp>
        <p:nvGrpSpPr>
          <p:cNvPr id="27" name="Group 26">
            <a:extLst>
              <a:ext uri="{FF2B5EF4-FFF2-40B4-BE49-F238E27FC236}">
                <a16:creationId xmlns:a16="http://schemas.microsoft.com/office/drawing/2014/main" id="{7757E051-952B-EB26-5B70-AC7A1A948C91}"/>
              </a:ext>
            </a:extLst>
          </p:cNvPr>
          <p:cNvGrpSpPr/>
          <p:nvPr/>
        </p:nvGrpSpPr>
        <p:grpSpPr>
          <a:xfrm>
            <a:off x="5148943" y="1693367"/>
            <a:ext cx="6368143" cy="480131"/>
            <a:chOff x="5148943" y="1693367"/>
            <a:chExt cx="6368143" cy="480131"/>
          </a:xfrm>
        </p:grpSpPr>
        <p:sp>
          <p:nvSpPr>
            <p:cNvPr id="7" name="TextBox 6">
              <a:extLst>
                <a:ext uri="{FF2B5EF4-FFF2-40B4-BE49-F238E27FC236}">
                  <a16:creationId xmlns:a16="http://schemas.microsoft.com/office/drawing/2014/main" id="{0EF8F91A-B3FD-5185-0197-17C8A0359BBD}"/>
                </a:ext>
              </a:extLst>
            </p:cNvPr>
            <p:cNvSpPr txBox="1"/>
            <p:nvPr/>
          </p:nvSpPr>
          <p:spPr>
            <a:xfrm>
              <a:off x="6335486" y="1693367"/>
              <a:ext cx="5181600" cy="480131"/>
            </a:xfrm>
            <a:prstGeom prst="rect">
              <a:avLst/>
            </a:prstGeom>
            <a:solidFill>
              <a:srgbClr val="18305A">
                <a:alpha val="40000"/>
              </a:srgbClr>
            </a:solidFill>
          </p:spPr>
          <p:txBody>
            <a:bodyPr wrap="square" rtlCol="0">
              <a:spAutoFit/>
            </a:bodyPr>
            <a:lstStyle/>
            <a:p>
              <a:pPr algn="ctr">
                <a:lnSpc>
                  <a:spcPct val="90000"/>
                </a:lnSpc>
              </a:pPr>
              <a:r>
                <a:rPr lang="en-US" sz="2800" b="0" i="0" u="none" strike="noStrike" baseline="0" dirty="0">
                  <a:solidFill>
                    <a:schemeClr val="bg1"/>
                  </a:solidFill>
                  <a:latin typeface="Calibri" panose="020F0502020204030204" pitchFamily="34" charset="0"/>
                  <a:cs typeface="Calibri" panose="020F0502020204030204" pitchFamily="34" charset="0"/>
                </a:rPr>
                <a:t>Learning engineer as </a:t>
              </a:r>
              <a:r>
                <a:rPr lang="en-US" sz="2800" b="0" i="1" u="none" strike="noStrike" baseline="0" dirty="0">
                  <a:solidFill>
                    <a:schemeClr val="bg1"/>
                  </a:solidFill>
                  <a:latin typeface="Calibri" panose="020F0502020204030204" pitchFamily="34" charset="0"/>
                  <a:cs typeface="Calibri" panose="020F0502020204030204" pitchFamily="34" charset="0"/>
                </a:rPr>
                <a:t>consultant</a:t>
              </a:r>
              <a:endParaRPr lang="en-US" sz="2800" dirty="0">
                <a:solidFill>
                  <a:schemeClr val="bg1"/>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9C550C47-1A79-0141-92A7-7622217B36A1}"/>
                </a:ext>
              </a:extLst>
            </p:cNvPr>
            <p:cNvCxnSpPr>
              <a:cxnSpLocks/>
              <a:endCxn id="7" idx="1"/>
            </p:cNvCxnSpPr>
            <p:nvPr/>
          </p:nvCxnSpPr>
          <p:spPr bwMode="auto">
            <a:xfrm>
              <a:off x="5148943" y="1933433"/>
              <a:ext cx="1186543" cy="0"/>
            </a:xfrm>
            <a:prstGeom prst="line">
              <a:avLst/>
            </a:prstGeom>
            <a:solidFill>
              <a:schemeClr val="accent1"/>
            </a:solidFill>
            <a:ln w="38100" cap="flat" cmpd="sng" algn="ctr">
              <a:solidFill>
                <a:schemeClr val="bg1"/>
              </a:solidFill>
              <a:prstDash val="solid"/>
              <a:miter lim="800000"/>
              <a:headEnd type="oval" w="med" len="med"/>
              <a:tailEnd type="oval" w="med" len="med"/>
            </a:ln>
            <a:effectLst/>
          </p:spPr>
        </p:cxnSp>
      </p:grpSp>
      <p:grpSp>
        <p:nvGrpSpPr>
          <p:cNvPr id="28" name="Group 27">
            <a:extLst>
              <a:ext uri="{FF2B5EF4-FFF2-40B4-BE49-F238E27FC236}">
                <a16:creationId xmlns:a16="http://schemas.microsoft.com/office/drawing/2014/main" id="{8FA03D43-D101-78DA-6C31-C10516B7F357}"/>
              </a:ext>
            </a:extLst>
          </p:cNvPr>
          <p:cNvGrpSpPr/>
          <p:nvPr/>
        </p:nvGrpSpPr>
        <p:grpSpPr>
          <a:xfrm>
            <a:off x="4191000" y="2808514"/>
            <a:ext cx="7326086" cy="1407834"/>
            <a:chOff x="4191000" y="2808514"/>
            <a:chExt cx="7326086" cy="1407834"/>
          </a:xfrm>
        </p:grpSpPr>
        <p:sp>
          <p:nvSpPr>
            <p:cNvPr id="18" name="TextBox 17">
              <a:extLst>
                <a:ext uri="{FF2B5EF4-FFF2-40B4-BE49-F238E27FC236}">
                  <a16:creationId xmlns:a16="http://schemas.microsoft.com/office/drawing/2014/main" id="{ED48562B-E90C-B8E7-AE67-CD1FA4C682B9}"/>
                </a:ext>
              </a:extLst>
            </p:cNvPr>
            <p:cNvSpPr txBox="1"/>
            <p:nvPr/>
          </p:nvSpPr>
          <p:spPr>
            <a:xfrm>
              <a:off x="5600997" y="3348418"/>
              <a:ext cx="5916089" cy="867930"/>
            </a:xfrm>
            <a:prstGeom prst="rect">
              <a:avLst/>
            </a:prstGeom>
            <a:solidFill>
              <a:srgbClr val="18305A">
                <a:alpha val="40000"/>
              </a:srgbClr>
            </a:solidFill>
          </p:spPr>
          <p:txBody>
            <a:bodyPr wrap="square" rtlCol="0">
              <a:spAutoFit/>
            </a:bodyPr>
            <a:lstStyle>
              <a:defPPr>
                <a:defRPr lang="en-US"/>
              </a:defPPr>
              <a:lvl1pPr algn="ctr">
                <a:lnSpc>
                  <a:spcPct val="90000"/>
                </a:lnSpc>
                <a:defRPr sz="2800" b="0" i="0" u="none" strike="noStrike" baseline="0">
                  <a:latin typeface="Calibri" panose="020F0502020204030204" pitchFamily="34" charset="0"/>
                  <a:cs typeface="Calibri" panose="020F0502020204030204" pitchFamily="34" charset="0"/>
                </a:defRPr>
              </a:lvl1pPr>
            </a:lstStyle>
            <a:p>
              <a:r>
                <a:rPr lang="en-US" dirty="0">
                  <a:solidFill>
                    <a:schemeClr val="bg1"/>
                  </a:solidFill>
                </a:rPr>
                <a:t>Learning engineer as a member of a team to coordinate across specialists</a:t>
              </a:r>
            </a:p>
          </p:txBody>
        </p:sp>
        <p:cxnSp>
          <p:nvCxnSpPr>
            <p:cNvPr id="24" name="Straight Connector 23">
              <a:extLst>
                <a:ext uri="{FF2B5EF4-FFF2-40B4-BE49-F238E27FC236}">
                  <a16:creationId xmlns:a16="http://schemas.microsoft.com/office/drawing/2014/main" id="{76B778FE-593C-36E6-BC07-F411F689CA23}"/>
                </a:ext>
              </a:extLst>
            </p:cNvPr>
            <p:cNvCxnSpPr>
              <a:cxnSpLocks/>
            </p:cNvCxnSpPr>
            <p:nvPr/>
          </p:nvCxnSpPr>
          <p:spPr bwMode="auto">
            <a:xfrm>
              <a:off x="4191000" y="2808514"/>
              <a:ext cx="1409997" cy="969645"/>
            </a:xfrm>
            <a:prstGeom prst="line">
              <a:avLst/>
            </a:prstGeom>
            <a:solidFill>
              <a:schemeClr val="accent1"/>
            </a:solidFill>
            <a:ln w="38100" cap="flat" cmpd="sng" algn="ctr">
              <a:solidFill>
                <a:schemeClr val="bg1"/>
              </a:solidFill>
              <a:prstDash val="solid"/>
              <a:miter lim="800000"/>
              <a:headEnd type="oval" w="med" len="med"/>
              <a:tailEnd type="oval" w="med" len="med"/>
            </a:ln>
            <a:effectLst/>
          </p:spPr>
        </p:cxnSp>
      </p:grpSp>
    </p:spTree>
    <p:extLst>
      <p:ext uri="{BB962C8B-B14F-4D97-AF65-F5344CB8AC3E}">
        <p14:creationId xmlns:p14="http://schemas.microsoft.com/office/powerpoint/2010/main" val="141985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7" descr="Man smiling during a work meeting">
            <a:extLst>
              <a:ext uri="{FF2B5EF4-FFF2-40B4-BE49-F238E27FC236}">
                <a16:creationId xmlns:a16="http://schemas.microsoft.com/office/drawing/2014/main" id="{F45FAABF-ECD8-B907-C1B2-97C2FBA53D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13" r="11228" b="10985"/>
          <a:stretch/>
        </p:blipFill>
        <p:spPr>
          <a:xfrm>
            <a:off x="0" y="0"/>
            <a:ext cx="12192000" cy="6858000"/>
          </a:xfrm>
          <a:prstGeom prst="rect">
            <a:avLst/>
          </a:prstGeom>
        </p:spPr>
      </p:pic>
      <p:sp>
        <p:nvSpPr>
          <p:cNvPr id="9" name="TextBox 8">
            <a:extLst>
              <a:ext uri="{FF2B5EF4-FFF2-40B4-BE49-F238E27FC236}">
                <a16:creationId xmlns:a16="http://schemas.microsoft.com/office/drawing/2014/main" id="{4BC9F847-771C-1B0E-1348-FDD9EC4E6B4A}"/>
              </a:ext>
            </a:extLst>
          </p:cNvPr>
          <p:cNvSpPr txBox="1"/>
          <p:nvPr/>
        </p:nvSpPr>
        <p:spPr>
          <a:xfrm>
            <a:off x="-1" y="4841938"/>
            <a:ext cx="8977745" cy="1532727"/>
          </a:xfrm>
          <a:prstGeom prst="rect">
            <a:avLst/>
          </a:prstGeom>
          <a:solidFill>
            <a:srgbClr val="18305A">
              <a:alpha val="74902"/>
            </a:srgbClr>
          </a:solidFill>
        </p:spPr>
        <p:txBody>
          <a:bodyPr wrap="square" lIns="457200" tIns="182880" rIns="365760" bIns="182880" rtlCol="0">
            <a:spAutoFit/>
          </a:bodyPr>
          <a:lstStyle>
            <a:defPPr>
              <a:defRPr lang="en-US"/>
            </a:defPPr>
            <a:lvl1pPr algn="ctr">
              <a:lnSpc>
                <a:spcPct val="90000"/>
              </a:lnSpc>
              <a:defRPr sz="2800" b="0" i="0" u="none" strike="noStrike" baseline="0">
                <a:latin typeface="Calibri" panose="020F0502020204030204" pitchFamily="34" charset="0"/>
                <a:cs typeface="Calibri" panose="020F0502020204030204" pitchFamily="34" charset="0"/>
              </a:defRPr>
            </a:lvl1pPr>
          </a:lstStyle>
          <a:p>
            <a:pPr algn="l"/>
            <a:r>
              <a:rPr lang="en-US" b="1" dirty="0">
                <a:solidFill>
                  <a:schemeClr val="bg1"/>
                </a:solidFill>
              </a:rPr>
              <a:t>Learning engineering team: </a:t>
            </a:r>
            <a:r>
              <a:rPr lang="en-US" dirty="0">
                <a:solidFill>
                  <a:schemeClr val="bg1"/>
                </a:solidFill>
              </a:rPr>
              <a:t>Multiple professionals with a base set of common competencies and shared vocabularies, with different roles and areas of expertise</a:t>
            </a:r>
          </a:p>
        </p:txBody>
      </p:sp>
    </p:spTree>
    <p:extLst>
      <p:ext uri="{BB962C8B-B14F-4D97-AF65-F5344CB8AC3E}">
        <p14:creationId xmlns:p14="http://schemas.microsoft.com/office/powerpoint/2010/main" val="3320497054"/>
      </p:ext>
    </p:extLst>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588225-BAB5-622E-D417-5F569C095055}"/>
              </a:ext>
            </a:extLst>
          </p:cNvPr>
          <p:cNvSpPr/>
          <p:nvPr/>
        </p:nvSpPr>
        <p:spPr bwMode="auto">
          <a:xfrm>
            <a:off x="-101601" y="1392231"/>
            <a:ext cx="12326959" cy="1815426"/>
          </a:xfrm>
          <a:prstGeom prst="rect">
            <a:avLst/>
          </a:prstGeom>
          <a:solidFill>
            <a:srgbClr val="FFFFFF"/>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94" name="Group 93">
            <a:extLst>
              <a:ext uri="{FF2B5EF4-FFF2-40B4-BE49-F238E27FC236}">
                <a16:creationId xmlns:a16="http://schemas.microsoft.com/office/drawing/2014/main" id="{513EBF99-E4F6-15CE-EF4F-ACC28503E04F}"/>
              </a:ext>
            </a:extLst>
          </p:cNvPr>
          <p:cNvGrpSpPr/>
          <p:nvPr/>
        </p:nvGrpSpPr>
        <p:grpSpPr>
          <a:xfrm>
            <a:off x="1577286" y="1350375"/>
            <a:ext cx="1828800" cy="2771009"/>
            <a:chOff x="1577286" y="1350375"/>
            <a:chExt cx="1828800" cy="2771009"/>
          </a:xfrm>
        </p:grpSpPr>
        <p:pic>
          <p:nvPicPr>
            <p:cNvPr id="4" name="Graphic 3" descr="Office worker male with solid fill">
              <a:extLst>
                <a:ext uri="{FF2B5EF4-FFF2-40B4-BE49-F238E27FC236}">
                  <a16:creationId xmlns:a16="http://schemas.microsoft.com/office/drawing/2014/main" id="{B4CAD0AB-68EC-F6AA-94A7-DAF1C83872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7286" y="1350375"/>
              <a:ext cx="1828800" cy="1828800"/>
            </a:xfrm>
            <a:prstGeom prst="rect">
              <a:avLst/>
            </a:prstGeom>
          </p:spPr>
        </p:pic>
        <p:sp>
          <p:nvSpPr>
            <p:cNvPr id="25" name="TextBox 24">
              <a:extLst>
                <a:ext uri="{FF2B5EF4-FFF2-40B4-BE49-F238E27FC236}">
                  <a16:creationId xmlns:a16="http://schemas.microsoft.com/office/drawing/2014/main" id="{17C65D56-CC79-1272-FF16-0B79779DDFF6}"/>
                </a:ext>
              </a:extLst>
            </p:cNvPr>
            <p:cNvSpPr txBox="1"/>
            <p:nvPr/>
          </p:nvSpPr>
          <p:spPr>
            <a:xfrm>
              <a:off x="1699154" y="3483645"/>
              <a:ext cx="1463040" cy="637739"/>
            </a:xfrm>
            <a:prstGeom prst="rect">
              <a:avLst/>
            </a:prstGeom>
            <a:noFill/>
          </p:spPr>
          <p:txBody>
            <a:bodyPr wrap="square">
              <a:spAutoFit/>
            </a:bodyPr>
            <a:lstStyle/>
            <a:p>
              <a:pPr algn="ctr">
                <a:lnSpc>
                  <a:spcPct val="114000"/>
                </a:lnSpc>
                <a:spcBef>
                  <a:spcPts val="600"/>
                </a:spcBef>
              </a:pPr>
              <a:r>
                <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Subject-matter Expertise</a:t>
              </a:r>
              <a:endParaRPr lang="en-US" sz="1600" dirty="0">
                <a:solidFill>
                  <a:srgbClr val="FFFFFF"/>
                </a:solidFill>
                <a:latin typeface="Calibri" panose="020F0502020204030204" pitchFamily="34" charset="0"/>
                <a:cs typeface="Calibri" panose="020F0502020204030204" pitchFamily="34" charset="0"/>
              </a:endParaRPr>
            </a:p>
          </p:txBody>
        </p:sp>
      </p:grpSp>
      <p:grpSp>
        <p:nvGrpSpPr>
          <p:cNvPr id="88" name="Group 87">
            <a:extLst>
              <a:ext uri="{FF2B5EF4-FFF2-40B4-BE49-F238E27FC236}">
                <a16:creationId xmlns:a16="http://schemas.microsoft.com/office/drawing/2014/main" id="{1B595085-350F-D552-99E3-C4406B372064}"/>
              </a:ext>
            </a:extLst>
          </p:cNvPr>
          <p:cNvGrpSpPr/>
          <p:nvPr/>
        </p:nvGrpSpPr>
        <p:grpSpPr>
          <a:xfrm>
            <a:off x="3026983" y="1342207"/>
            <a:ext cx="1828800" cy="2779177"/>
            <a:chOff x="3026983" y="1342207"/>
            <a:chExt cx="1828800" cy="2779177"/>
          </a:xfrm>
        </p:grpSpPr>
        <p:pic>
          <p:nvPicPr>
            <p:cNvPr id="9" name="Graphic 8" descr="Office worker female with solid fill">
              <a:extLst>
                <a:ext uri="{FF2B5EF4-FFF2-40B4-BE49-F238E27FC236}">
                  <a16:creationId xmlns:a16="http://schemas.microsoft.com/office/drawing/2014/main" id="{83D5B119-C1DC-D9ED-42EB-6C20C0B00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6983" y="1342207"/>
              <a:ext cx="1828800" cy="1828800"/>
            </a:xfrm>
            <a:prstGeom prst="rect">
              <a:avLst/>
            </a:prstGeom>
          </p:spPr>
        </p:pic>
        <p:sp>
          <p:nvSpPr>
            <p:cNvPr id="27" name="TextBox 26">
              <a:extLst>
                <a:ext uri="{FF2B5EF4-FFF2-40B4-BE49-F238E27FC236}">
                  <a16:creationId xmlns:a16="http://schemas.microsoft.com/office/drawing/2014/main" id="{A0489CF2-40B6-C332-F0B2-6A293FC2439B}"/>
                </a:ext>
              </a:extLst>
            </p:cNvPr>
            <p:cNvSpPr txBox="1"/>
            <p:nvPr/>
          </p:nvSpPr>
          <p:spPr>
            <a:xfrm>
              <a:off x="3185206" y="3483645"/>
              <a:ext cx="1463040" cy="637739"/>
            </a:xfrm>
            <a:prstGeom prst="rect">
              <a:avLst/>
            </a:prstGeom>
            <a:noFill/>
          </p:spPr>
          <p:txBody>
            <a:bodyPr wrap="square">
              <a:spAutoFit/>
            </a:bodyPr>
            <a:lstStyle/>
            <a:p>
              <a:pPr algn="ctr">
                <a:lnSpc>
                  <a:spcPct val="114000"/>
                </a:lnSpc>
                <a:spcBef>
                  <a:spcPts val="600"/>
                </a:spcBef>
              </a:pPr>
              <a:r>
                <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Learning Sciences</a:t>
              </a:r>
            </a:p>
          </p:txBody>
        </p:sp>
      </p:grpSp>
      <p:grpSp>
        <p:nvGrpSpPr>
          <p:cNvPr id="93" name="Group 92">
            <a:extLst>
              <a:ext uri="{FF2B5EF4-FFF2-40B4-BE49-F238E27FC236}">
                <a16:creationId xmlns:a16="http://schemas.microsoft.com/office/drawing/2014/main" id="{F2D61ED0-B977-9289-912A-FFECBF748835}"/>
              </a:ext>
            </a:extLst>
          </p:cNvPr>
          <p:cNvGrpSpPr/>
          <p:nvPr/>
        </p:nvGrpSpPr>
        <p:grpSpPr>
          <a:xfrm>
            <a:off x="10396559" y="1342062"/>
            <a:ext cx="1828800" cy="3060040"/>
            <a:chOff x="10396559" y="1342062"/>
            <a:chExt cx="1828800" cy="3060040"/>
          </a:xfrm>
        </p:grpSpPr>
        <p:pic>
          <p:nvPicPr>
            <p:cNvPr id="21" name="Graphic 20" descr="Professor male with solid fill">
              <a:extLst>
                <a:ext uri="{FF2B5EF4-FFF2-40B4-BE49-F238E27FC236}">
                  <a16:creationId xmlns:a16="http://schemas.microsoft.com/office/drawing/2014/main" id="{33822E0C-D90E-9C4B-7F17-2B9547BC0C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6559" y="1342062"/>
              <a:ext cx="1828800" cy="1828800"/>
            </a:xfrm>
            <a:prstGeom prst="rect">
              <a:avLst/>
            </a:prstGeom>
          </p:spPr>
        </p:pic>
        <p:sp>
          <p:nvSpPr>
            <p:cNvPr id="33" name="TextBox 32">
              <a:extLst>
                <a:ext uri="{FF2B5EF4-FFF2-40B4-BE49-F238E27FC236}">
                  <a16:creationId xmlns:a16="http://schemas.microsoft.com/office/drawing/2014/main" id="{F53E19E0-0159-91C3-9B28-C31E72E3A83A}"/>
                </a:ext>
              </a:extLst>
            </p:cNvPr>
            <p:cNvSpPr txBox="1"/>
            <p:nvPr/>
          </p:nvSpPr>
          <p:spPr>
            <a:xfrm>
              <a:off x="10615464" y="3483645"/>
              <a:ext cx="1463040" cy="918457"/>
            </a:xfrm>
            <a:prstGeom prst="rect">
              <a:avLst/>
            </a:prstGeom>
            <a:noFill/>
          </p:spPr>
          <p:txBody>
            <a:bodyPr wrap="square">
              <a:spAutoFit/>
            </a:bodyPr>
            <a:lstStyle/>
            <a:p>
              <a:pPr algn="ctr">
                <a:lnSpc>
                  <a:spcPct val="114000"/>
                </a:lnSpc>
                <a:spcBef>
                  <a:spcPts val="600"/>
                </a:spcBef>
              </a:pPr>
              <a:r>
                <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Educat</a:t>
              </a:r>
              <a:r>
                <a:rPr lang="en-US" sz="1600" dirty="0">
                  <a:solidFill>
                    <a:srgbClr val="FFFFFF"/>
                  </a:solidFill>
                  <a:latin typeface="Calibri" panose="020F0502020204030204" pitchFamily="34" charset="0"/>
                  <a:ea typeface="Calibri" panose="020F0502020204030204" pitchFamily="34" charset="0"/>
                  <a:cs typeface="Calibri" panose="020F0502020204030204" pitchFamily="34" charset="0"/>
                </a:rPr>
                <a:t>ion and Training Professionals</a:t>
              </a:r>
            </a:p>
          </p:txBody>
        </p:sp>
      </p:grpSp>
      <p:grpSp>
        <p:nvGrpSpPr>
          <p:cNvPr id="90" name="Group 89">
            <a:extLst>
              <a:ext uri="{FF2B5EF4-FFF2-40B4-BE49-F238E27FC236}">
                <a16:creationId xmlns:a16="http://schemas.microsoft.com/office/drawing/2014/main" id="{4D5569D9-0615-9AB6-F061-0F44F472E995}"/>
              </a:ext>
            </a:extLst>
          </p:cNvPr>
          <p:cNvGrpSpPr/>
          <p:nvPr/>
        </p:nvGrpSpPr>
        <p:grpSpPr>
          <a:xfrm>
            <a:off x="6057370" y="1311856"/>
            <a:ext cx="1769784" cy="2809528"/>
            <a:chOff x="6057370" y="1311856"/>
            <a:chExt cx="1769784" cy="2809528"/>
          </a:xfrm>
        </p:grpSpPr>
        <p:pic>
          <p:nvPicPr>
            <p:cNvPr id="19" name="Graphic 18" descr="Programmer female with solid fill">
              <a:extLst>
                <a:ext uri="{FF2B5EF4-FFF2-40B4-BE49-F238E27FC236}">
                  <a16:creationId xmlns:a16="http://schemas.microsoft.com/office/drawing/2014/main" id="{D991C8E7-3C68-9807-E18E-D29BDDE3D5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57370" y="1311856"/>
              <a:ext cx="1769784" cy="1769784"/>
            </a:xfrm>
            <a:prstGeom prst="rect">
              <a:avLst/>
            </a:prstGeom>
          </p:spPr>
        </p:pic>
        <p:sp>
          <p:nvSpPr>
            <p:cNvPr id="39" name="TextBox 38">
              <a:extLst>
                <a:ext uri="{FF2B5EF4-FFF2-40B4-BE49-F238E27FC236}">
                  <a16:creationId xmlns:a16="http://schemas.microsoft.com/office/drawing/2014/main" id="{7B546E7A-C7AF-3FC8-391C-D930AE816456}"/>
                </a:ext>
              </a:extLst>
            </p:cNvPr>
            <p:cNvSpPr txBox="1"/>
            <p:nvPr/>
          </p:nvSpPr>
          <p:spPr>
            <a:xfrm>
              <a:off x="6157310" y="3483645"/>
              <a:ext cx="1463040" cy="637739"/>
            </a:xfrm>
            <a:prstGeom prst="rect">
              <a:avLst/>
            </a:prstGeom>
            <a:noFill/>
          </p:spPr>
          <p:txBody>
            <a:bodyPr wrap="square">
              <a:spAutoFit/>
            </a:bodyPr>
            <a:lstStyle/>
            <a:p>
              <a:pPr algn="ctr">
                <a:lnSpc>
                  <a:spcPct val="114000"/>
                </a:lnSpc>
                <a:spcBef>
                  <a:spcPts val="600"/>
                </a:spcBef>
              </a:pPr>
              <a:r>
                <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Software Engineering</a:t>
              </a:r>
            </a:p>
          </p:txBody>
        </p:sp>
      </p:grpSp>
      <p:grpSp>
        <p:nvGrpSpPr>
          <p:cNvPr id="92" name="Group 91">
            <a:extLst>
              <a:ext uri="{FF2B5EF4-FFF2-40B4-BE49-F238E27FC236}">
                <a16:creationId xmlns:a16="http://schemas.microsoft.com/office/drawing/2014/main" id="{A8F153F2-65FC-7531-E839-B1D424492F13}"/>
              </a:ext>
            </a:extLst>
          </p:cNvPr>
          <p:cNvGrpSpPr/>
          <p:nvPr/>
        </p:nvGrpSpPr>
        <p:grpSpPr>
          <a:xfrm>
            <a:off x="8920488" y="1391940"/>
            <a:ext cx="1769784" cy="3010162"/>
            <a:chOff x="8920488" y="1391940"/>
            <a:chExt cx="1769784" cy="3010162"/>
          </a:xfrm>
        </p:grpSpPr>
        <p:sp>
          <p:nvSpPr>
            <p:cNvPr id="31" name="TextBox 30">
              <a:extLst>
                <a:ext uri="{FF2B5EF4-FFF2-40B4-BE49-F238E27FC236}">
                  <a16:creationId xmlns:a16="http://schemas.microsoft.com/office/drawing/2014/main" id="{80DE6E55-AF74-3919-C273-16AA3E88B870}"/>
                </a:ext>
              </a:extLst>
            </p:cNvPr>
            <p:cNvSpPr txBox="1"/>
            <p:nvPr/>
          </p:nvSpPr>
          <p:spPr>
            <a:xfrm>
              <a:off x="9129414" y="3483645"/>
              <a:ext cx="1463040" cy="918457"/>
            </a:xfrm>
            <a:prstGeom prst="rect">
              <a:avLst/>
            </a:prstGeom>
            <a:noFill/>
          </p:spPr>
          <p:txBody>
            <a:bodyPr wrap="square">
              <a:spAutoFit/>
            </a:bodyPr>
            <a:lstStyle/>
            <a:p>
              <a:pPr algn="ctr">
                <a:lnSpc>
                  <a:spcPct val="114000"/>
                </a:lnSpc>
                <a:spcBef>
                  <a:spcPts val="600"/>
                </a:spcBef>
              </a:pPr>
              <a:r>
                <a:rPr lang="en-US" sz="1600" dirty="0">
                  <a:solidFill>
                    <a:srgbClr val="FFFFFF"/>
                  </a:solidFill>
                  <a:latin typeface="Calibri" panose="020F0502020204030204" pitchFamily="34" charset="0"/>
                  <a:ea typeface="Calibri" panose="020F0502020204030204" pitchFamily="34" charset="0"/>
                  <a:cs typeface="Calibri" panose="020F0502020204030204" pitchFamily="34" charset="0"/>
                </a:rPr>
                <a:t>Learning Environment Engineering</a:t>
              </a:r>
            </a:p>
          </p:txBody>
        </p:sp>
        <p:pic>
          <p:nvPicPr>
            <p:cNvPr id="45" name="Graphic 44" descr="Construction worker male with solid fill">
              <a:extLst>
                <a:ext uri="{FF2B5EF4-FFF2-40B4-BE49-F238E27FC236}">
                  <a16:creationId xmlns:a16="http://schemas.microsoft.com/office/drawing/2014/main" id="{B192B09E-70FF-FF08-3775-F05727659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20488" y="1391940"/>
              <a:ext cx="1769784" cy="1769784"/>
            </a:xfrm>
            <a:prstGeom prst="rect">
              <a:avLst/>
            </a:prstGeom>
          </p:spPr>
        </p:pic>
      </p:grpSp>
      <p:grpSp>
        <p:nvGrpSpPr>
          <p:cNvPr id="89" name="Group 88">
            <a:extLst>
              <a:ext uri="{FF2B5EF4-FFF2-40B4-BE49-F238E27FC236}">
                <a16:creationId xmlns:a16="http://schemas.microsoft.com/office/drawing/2014/main" id="{0130F4B5-C232-7BC9-F8EA-4198BB2C273C}"/>
              </a:ext>
            </a:extLst>
          </p:cNvPr>
          <p:cNvGrpSpPr/>
          <p:nvPr/>
        </p:nvGrpSpPr>
        <p:grpSpPr>
          <a:xfrm>
            <a:off x="4671258" y="1507609"/>
            <a:ext cx="1463040" cy="2333057"/>
            <a:chOff x="4671258" y="1507609"/>
            <a:chExt cx="1463040" cy="2333057"/>
          </a:xfrm>
        </p:grpSpPr>
        <p:sp>
          <p:nvSpPr>
            <p:cNvPr id="37" name="TextBox 36">
              <a:extLst>
                <a:ext uri="{FF2B5EF4-FFF2-40B4-BE49-F238E27FC236}">
                  <a16:creationId xmlns:a16="http://schemas.microsoft.com/office/drawing/2014/main" id="{0EB335A3-C63A-284D-F7B4-0B5A4468FC28}"/>
                </a:ext>
              </a:extLst>
            </p:cNvPr>
            <p:cNvSpPr txBox="1"/>
            <p:nvPr/>
          </p:nvSpPr>
          <p:spPr>
            <a:xfrm>
              <a:off x="4671258" y="3483645"/>
              <a:ext cx="1463040" cy="357021"/>
            </a:xfrm>
            <a:prstGeom prst="rect">
              <a:avLst/>
            </a:prstGeom>
            <a:noFill/>
          </p:spPr>
          <p:txBody>
            <a:bodyPr wrap="square">
              <a:spAutoFit/>
            </a:bodyPr>
            <a:lstStyle/>
            <a:p>
              <a:pPr algn="ctr">
                <a:lnSpc>
                  <a:spcPct val="114000"/>
                </a:lnSpc>
                <a:spcBef>
                  <a:spcPts val="600"/>
                </a:spcBef>
              </a:pPr>
              <a:r>
                <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Dat</a:t>
              </a:r>
              <a:r>
                <a:rPr lang="en-US" sz="1600" dirty="0">
                  <a:solidFill>
                    <a:srgbClr val="FFFFFF"/>
                  </a:solidFill>
                  <a:latin typeface="Calibri" panose="020F0502020204030204" pitchFamily="34" charset="0"/>
                  <a:ea typeface="Calibri" panose="020F0502020204030204" pitchFamily="34" charset="0"/>
                  <a:cs typeface="Calibri" panose="020F0502020204030204" pitchFamily="34" charset="0"/>
                </a:rPr>
                <a:t>a Science </a:t>
              </a:r>
              <a:endPar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59" name="Group 58">
              <a:extLst>
                <a:ext uri="{FF2B5EF4-FFF2-40B4-BE49-F238E27FC236}">
                  <a16:creationId xmlns:a16="http://schemas.microsoft.com/office/drawing/2014/main" id="{569AE3B5-4783-4678-1D35-032897CBBA34}"/>
                </a:ext>
              </a:extLst>
            </p:cNvPr>
            <p:cNvGrpSpPr/>
            <p:nvPr/>
          </p:nvGrpSpPr>
          <p:grpSpPr>
            <a:xfrm>
              <a:off x="4687366" y="1507609"/>
              <a:ext cx="1417360" cy="1769784"/>
              <a:chOff x="7059634" y="3072913"/>
              <a:chExt cx="1283033" cy="1602057"/>
            </a:xfrm>
            <a:solidFill>
              <a:srgbClr val="FBB840"/>
            </a:solidFill>
          </p:grpSpPr>
          <p:pic>
            <p:nvPicPr>
              <p:cNvPr id="41" name="Graphic 40" descr="Bar chart with solid fill">
                <a:extLst>
                  <a:ext uri="{FF2B5EF4-FFF2-40B4-BE49-F238E27FC236}">
                    <a16:creationId xmlns:a16="http://schemas.microsoft.com/office/drawing/2014/main" id="{A29926F3-99FA-6436-7A53-282F2C4808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28684" y="3960987"/>
                <a:ext cx="713983" cy="713983"/>
              </a:xfrm>
              <a:prstGeom prst="rect">
                <a:avLst/>
              </a:prstGeom>
            </p:spPr>
          </p:pic>
          <p:sp>
            <p:nvSpPr>
              <p:cNvPr id="55" name="Freeform: Shape 54">
                <a:extLst>
                  <a:ext uri="{FF2B5EF4-FFF2-40B4-BE49-F238E27FC236}">
                    <a16:creationId xmlns:a16="http://schemas.microsoft.com/office/drawing/2014/main" id="{C7F62605-727B-CBF5-9DDC-97CE1A73CF8C}"/>
                  </a:ext>
                </a:extLst>
              </p:cNvPr>
              <p:cNvSpPr/>
              <p:nvPr/>
            </p:nvSpPr>
            <p:spPr>
              <a:xfrm>
                <a:off x="7059634" y="3072913"/>
                <a:ext cx="1226373" cy="1375314"/>
              </a:xfrm>
              <a:custGeom>
                <a:avLst/>
                <a:gdLst>
                  <a:gd name="connsiteX0" fmla="*/ 636447 w 1299792"/>
                  <a:gd name="connsiteY0" fmla="*/ 824841 h 1375313"/>
                  <a:gd name="connsiteX1" fmla="*/ 903869 w 1299792"/>
                  <a:gd name="connsiteY1" fmla="*/ 824841 h 1375313"/>
                  <a:gd name="connsiteX2" fmla="*/ 898659 w 1299792"/>
                  <a:gd name="connsiteY2" fmla="*/ 927295 h 1375313"/>
                  <a:gd name="connsiteX3" fmla="*/ 1299793 w 1299792"/>
                  <a:gd name="connsiteY3" fmla="*/ 927295 h 1375313"/>
                  <a:gd name="connsiteX4" fmla="*/ 1244224 w 1299792"/>
                  <a:gd name="connsiteY4" fmla="*/ 849152 h 1375313"/>
                  <a:gd name="connsiteX5" fmla="*/ 1009796 w 1299792"/>
                  <a:gd name="connsiteY5" fmla="*/ 724124 h 1375313"/>
                  <a:gd name="connsiteX6" fmla="*/ 954228 w 1299792"/>
                  <a:gd name="connsiteY6" fmla="*/ 701549 h 1375313"/>
                  <a:gd name="connsiteX7" fmla="*/ 943809 w 1299792"/>
                  <a:gd name="connsiteY7" fmla="*/ 684184 h 1375313"/>
                  <a:gd name="connsiteX8" fmla="*/ 943809 w 1299792"/>
                  <a:gd name="connsiteY8" fmla="*/ 658136 h 1375313"/>
                  <a:gd name="connsiteX9" fmla="*/ 1084466 w 1299792"/>
                  <a:gd name="connsiteY9" fmla="*/ 548736 h 1375313"/>
                  <a:gd name="connsiteX10" fmla="*/ 775367 w 1299792"/>
                  <a:gd name="connsiteY10" fmla="*/ 0 h 1375313"/>
                  <a:gd name="connsiteX11" fmla="*/ 766685 w 1299792"/>
                  <a:gd name="connsiteY11" fmla="*/ 0 h 1375313"/>
                  <a:gd name="connsiteX12" fmla="*/ 455850 w 1299792"/>
                  <a:gd name="connsiteY12" fmla="*/ 548736 h 1375313"/>
                  <a:gd name="connsiteX13" fmla="*/ 596507 w 1299792"/>
                  <a:gd name="connsiteY13" fmla="*/ 658136 h 1375313"/>
                  <a:gd name="connsiteX14" fmla="*/ 596507 w 1299792"/>
                  <a:gd name="connsiteY14" fmla="*/ 684184 h 1375313"/>
                  <a:gd name="connsiteX15" fmla="*/ 586088 w 1299792"/>
                  <a:gd name="connsiteY15" fmla="*/ 699812 h 1375313"/>
                  <a:gd name="connsiteX16" fmla="*/ 532256 w 1299792"/>
                  <a:gd name="connsiteY16" fmla="*/ 722387 h 1375313"/>
                  <a:gd name="connsiteX17" fmla="*/ 532256 w 1299792"/>
                  <a:gd name="connsiteY17" fmla="*/ 722387 h 1375313"/>
                  <a:gd name="connsiteX18" fmla="*/ 297828 w 1299792"/>
                  <a:gd name="connsiteY18" fmla="*/ 847416 h 1375313"/>
                  <a:gd name="connsiteX19" fmla="*/ 233577 w 1299792"/>
                  <a:gd name="connsiteY19" fmla="*/ 977654 h 1375313"/>
                  <a:gd name="connsiteX20" fmla="*/ 233577 w 1299792"/>
                  <a:gd name="connsiteY20" fmla="*/ 1095736 h 1375313"/>
                  <a:gd name="connsiteX21" fmla="*/ 193637 w 1299792"/>
                  <a:gd name="connsiteY21" fmla="*/ 1094000 h 1375313"/>
                  <a:gd name="connsiteX22" fmla="*/ 51244 w 1299792"/>
                  <a:gd name="connsiteY22" fmla="*/ 625143 h 1375313"/>
                  <a:gd name="connsiteX23" fmla="*/ 18250 w 1299792"/>
                  <a:gd name="connsiteY23" fmla="*/ 607778 h 1375313"/>
                  <a:gd name="connsiteX24" fmla="*/ 885 w 1299792"/>
                  <a:gd name="connsiteY24" fmla="*/ 639035 h 1375313"/>
                  <a:gd name="connsiteX25" fmla="*/ 143279 w 1299792"/>
                  <a:gd name="connsiteY25" fmla="*/ 1104419 h 1375313"/>
                  <a:gd name="connsiteX26" fmla="*/ 82501 w 1299792"/>
                  <a:gd name="connsiteY26" fmla="*/ 1253758 h 1375313"/>
                  <a:gd name="connsiteX27" fmla="*/ 178009 w 1299792"/>
                  <a:gd name="connsiteY27" fmla="*/ 1357949 h 1375313"/>
                  <a:gd name="connsiteX28" fmla="*/ 233577 w 1299792"/>
                  <a:gd name="connsiteY28" fmla="*/ 1349266 h 1375313"/>
                  <a:gd name="connsiteX29" fmla="*/ 296091 w 1299792"/>
                  <a:gd name="connsiteY29" fmla="*/ 1316273 h 1375313"/>
                  <a:gd name="connsiteX30" fmla="*/ 664231 w 1299792"/>
                  <a:gd name="connsiteY30" fmla="*/ 1375314 h 1375313"/>
                  <a:gd name="connsiteX31" fmla="*/ 636447 w 1299792"/>
                  <a:gd name="connsiteY31" fmla="*/ 824841 h 1375313"/>
                  <a:gd name="connsiteX32" fmla="*/ 214475 w 1299792"/>
                  <a:gd name="connsiteY32" fmla="*/ 1285015 h 1375313"/>
                  <a:gd name="connsiteX33" fmla="*/ 146752 w 1299792"/>
                  <a:gd name="connsiteY33" fmla="*/ 1239866 h 1375313"/>
                  <a:gd name="connsiteX34" fmla="*/ 181482 w 1299792"/>
                  <a:gd name="connsiteY34" fmla="*/ 1168669 h 1375313"/>
                  <a:gd name="connsiteX35" fmla="*/ 186691 w 1299792"/>
                  <a:gd name="connsiteY35" fmla="*/ 1166933 h 1375313"/>
                  <a:gd name="connsiteX36" fmla="*/ 216212 w 1299792"/>
                  <a:gd name="connsiteY36" fmla="*/ 1166933 h 1375313"/>
                  <a:gd name="connsiteX37" fmla="*/ 219685 w 1299792"/>
                  <a:gd name="connsiteY37" fmla="*/ 1168669 h 1375313"/>
                  <a:gd name="connsiteX38" fmla="*/ 263098 w 1299792"/>
                  <a:gd name="connsiteY38" fmla="*/ 1210346 h 1375313"/>
                  <a:gd name="connsiteX39" fmla="*/ 214475 w 1299792"/>
                  <a:gd name="connsiteY39" fmla="*/ 1285015 h 1375313"/>
                  <a:gd name="connsiteX40" fmla="*/ 834409 w 1299792"/>
                  <a:gd name="connsiteY40" fmla="*/ 215327 h 1375313"/>
                  <a:gd name="connsiteX41" fmla="*/ 978539 w 1299792"/>
                  <a:gd name="connsiteY41" fmla="*/ 375086 h 1375313"/>
                  <a:gd name="connsiteX42" fmla="*/ 978539 w 1299792"/>
                  <a:gd name="connsiteY42" fmla="*/ 423708 h 1375313"/>
                  <a:gd name="connsiteX43" fmla="*/ 770158 w 1299792"/>
                  <a:gd name="connsiteY43" fmla="*/ 632089 h 1375313"/>
                  <a:gd name="connsiteX44" fmla="*/ 561777 w 1299792"/>
                  <a:gd name="connsiteY44" fmla="*/ 423708 h 1375313"/>
                  <a:gd name="connsiteX45" fmla="*/ 561777 w 1299792"/>
                  <a:gd name="connsiteY45" fmla="*/ 357721 h 1375313"/>
                  <a:gd name="connsiteX46" fmla="*/ 834409 w 1299792"/>
                  <a:gd name="connsiteY46" fmla="*/ 215327 h 1375313"/>
                  <a:gd name="connsiteX47" fmla="*/ 665967 w 1299792"/>
                  <a:gd name="connsiteY47" fmla="*/ 684184 h 1375313"/>
                  <a:gd name="connsiteX48" fmla="*/ 665967 w 1299792"/>
                  <a:gd name="connsiteY48" fmla="*/ 680711 h 1375313"/>
                  <a:gd name="connsiteX49" fmla="*/ 874348 w 1299792"/>
                  <a:gd name="connsiteY49" fmla="*/ 680711 h 1375313"/>
                  <a:gd name="connsiteX50" fmla="*/ 874348 w 1299792"/>
                  <a:gd name="connsiteY50" fmla="*/ 684184 h 1375313"/>
                  <a:gd name="connsiteX51" fmla="*/ 905605 w 1299792"/>
                  <a:gd name="connsiteY51" fmla="*/ 751908 h 1375313"/>
                  <a:gd name="connsiteX52" fmla="*/ 770158 w 1299792"/>
                  <a:gd name="connsiteY52" fmla="*/ 771009 h 1375313"/>
                  <a:gd name="connsiteX53" fmla="*/ 634710 w 1299792"/>
                  <a:gd name="connsiteY53" fmla="*/ 751908 h 1375313"/>
                  <a:gd name="connsiteX54" fmla="*/ 665967 w 1299792"/>
                  <a:gd name="connsiteY54" fmla="*/ 684184 h 1375313"/>
                  <a:gd name="connsiteX0" fmla="*/ 621479 w 1284825"/>
                  <a:gd name="connsiteY0" fmla="*/ 824841 h 1375314"/>
                  <a:gd name="connsiteX1" fmla="*/ 888901 w 1284825"/>
                  <a:gd name="connsiteY1" fmla="*/ 824841 h 1375314"/>
                  <a:gd name="connsiteX2" fmla="*/ 883691 w 1284825"/>
                  <a:gd name="connsiteY2" fmla="*/ 927295 h 1375314"/>
                  <a:gd name="connsiteX3" fmla="*/ 1284825 w 1284825"/>
                  <a:gd name="connsiteY3" fmla="*/ 927295 h 1375314"/>
                  <a:gd name="connsiteX4" fmla="*/ 1229256 w 1284825"/>
                  <a:gd name="connsiteY4" fmla="*/ 849152 h 1375314"/>
                  <a:gd name="connsiteX5" fmla="*/ 994828 w 1284825"/>
                  <a:gd name="connsiteY5" fmla="*/ 724124 h 1375314"/>
                  <a:gd name="connsiteX6" fmla="*/ 939260 w 1284825"/>
                  <a:gd name="connsiteY6" fmla="*/ 701549 h 1375314"/>
                  <a:gd name="connsiteX7" fmla="*/ 928841 w 1284825"/>
                  <a:gd name="connsiteY7" fmla="*/ 684184 h 1375314"/>
                  <a:gd name="connsiteX8" fmla="*/ 928841 w 1284825"/>
                  <a:gd name="connsiteY8" fmla="*/ 658136 h 1375314"/>
                  <a:gd name="connsiteX9" fmla="*/ 1069498 w 1284825"/>
                  <a:gd name="connsiteY9" fmla="*/ 548736 h 1375314"/>
                  <a:gd name="connsiteX10" fmla="*/ 760399 w 1284825"/>
                  <a:gd name="connsiteY10" fmla="*/ 0 h 1375314"/>
                  <a:gd name="connsiteX11" fmla="*/ 751717 w 1284825"/>
                  <a:gd name="connsiteY11" fmla="*/ 0 h 1375314"/>
                  <a:gd name="connsiteX12" fmla="*/ 440882 w 1284825"/>
                  <a:gd name="connsiteY12" fmla="*/ 548736 h 1375314"/>
                  <a:gd name="connsiteX13" fmla="*/ 581539 w 1284825"/>
                  <a:gd name="connsiteY13" fmla="*/ 658136 h 1375314"/>
                  <a:gd name="connsiteX14" fmla="*/ 581539 w 1284825"/>
                  <a:gd name="connsiteY14" fmla="*/ 684184 h 1375314"/>
                  <a:gd name="connsiteX15" fmla="*/ 571120 w 1284825"/>
                  <a:gd name="connsiteY15" fmla="*/ 699812 h 1375314"/>
                  <a:gd name="connsiteX16" fmla="*/ 517288 w 1284825"/>
                  <a:gd name="connsiteY16" fmla="*/ 722387 h 1375314"/>
                  <a:gd name="connsiteX17" fmla="*/ 517288 w 1284825"/>
                  <a:gd name="connsiteY17" fmla="*/ 722387 h 1375314"/>
                  <a:gd name="connsiteX18" fmla="*/ 282860 w 1284825"/>
                  <a:gd name="connsiteY18" fmla="*/ 847416 h 1375314"/>
                  <a:gd name="connsiteX19" fmla="*/ 218609 w 1284825"/>
                  <a:gd name="connsiteY19" fmla="*/ 977654 h 1375314"/>
                  <a:gd name="connsiteX20" fmla="*/ 218609 w 1284825"/>
                  <a:gd name="connsiteY20" fmla="*/ 1095736 h 1375314"/>
                  <a:gd name="connsiteX21" fmla="*/ 178669 w 1284825"/>
                  <a:gd name="connsiteY21" fmla="*/ 1094000 h 1375314"/>
                  <a:gd name="connsiteX22" fmla="*/ 36276 w 1284825"/>
                  <a:gd name="connsiteY22" fmla="*/ 625143 h 1375314"/>
                  <a:gd name="connsiteX23" fmla="*/ 3282 w 1284825"/>
                  <a:gd name="connsiteY23" fmla="*/ 607778 h 1375314"/>
                  <a:gd name="connsiteX24" fmla="*/ 128311 w 1284825"/>
                  <a:gd name="connsiteY24" fmla="*/ 1104419 h 1375314"/>
                  <a:gd name="connsiteX25" fmla="*/ 67533 w 1284825"/>
                  <a:gd name="connsiteY25" fmla="*/ 1253758 h 1375314"/>
                  <a:gd name="connsiteX26" fmla="*/ 163041 w 1284825"/>
                  <a:gd name="connsiteY26" fmla="*/ 1357949 h 1375314"/>
                  <a:gd name="connsiteX27" fmla="*/ 218609 w 1284825"/>
                  <a:gd name="connsiteY27" fmla="*/ 1349266 h 1375314"/>
                  <a:gd name="connsiteX28" fmla="*/ 281123 w 1284825"/>
                  <a:gd name="connsiteY28" fmla="*/ 1316273 h 1375314"/>
                  <a:gd name="connsiteX29" fmla="*/ 649263 w 1284825"/>
                  <a:gd name="connsiteY29" fmla="*/ 1375314 h 1375314"/>
                  <a:gd name="connsiteX30" fmla="*/ 621479 w 1284825"/>
                  <a:gd name="connsiteY30" fmla="*/ 824841 h 1375314"/>
                  <a:gd name="connsiteX31" fmla="*/ 199507 w 1284825"/>
                  <a:gd name="connsiteY31" fmla="*/ 1285015 h 1375314"/>
                  <a:gd name="connsiteX32" fmla="*/ 131784 w 1284825"/>
                  <a:gd name="connsiteY32" fmla="*/ 1239866 h 1375314"/>
                  <a:gd name="connsiteX33" fmla="*/ 166514 w 1284825"/>
                  <a:gd name="connsiteY33" fmla="*/ 1168669 h 1375314"/>
                  <a:gd name="connsiteX34" fmla="*/ 171723 w 1284825"/>
                  <a:gd name="connsiteY34" fmla="*/ 1166933 h 1375314"/>
                  <a:gd name="connsiteX35" fmla="*/ 201244 w 1284825"/>
                  <a:gd name="connsiteY35" fmla="*/ 1166933 h 1375314"/>
                  <a:gd name="connsiteX36" fmla="*/ 204717 w 1284825"/>
                  <a:gd name="connsiteY36" fmla="*/ 1168669 h 1375314"/>
                  <a:gd name="connsiteX37" fmla="*/ 248130 w 1284825"/>
                  <a:gd name="connsiteY37" fmla="*/ 1210346 h 1375314"/>
                  <a:gd name="connsiteX38" fmla="*/ 199507 w 1284825"/>
                  <a:gd name="connsiteY38" fmla="*/ 1285015 h 1375314"/>
                  <a:gd name="connsiteX39" fmla="*/ 819441 w 1284825"/>
                  <a:gd name="connsiteY39" fmla="*/ 215327 h 1375314"/>
                  <a:gd name="connsiteX40" fmla="*/ 963571 w 1284825"/>
                  <a:gd name="connsiteY40" fmla="*/ 375086 h 1375314"/>
                  <a:gd name="connsiteX41" fmla="*/ 963571 w 1284825"/>
                  <a:gd name="connsiteY41" fmla="*/ 423708 h 1375314"/>
                  <a:gd name="connsiteX42" fmla="*/ 755190 w 1284825"/>
                  <a:gd name="connsiteY42" fmla="*/ 632089 h 1375314"/>
                  <a:gd name="connsiteX43" fmla="*/ 546809 w 1284825"/>
                  <a:gd name="connsiteY43" fmla="*/ 423708 h 1375314"/>
                  <a:gd name="connsiteX44" fmla="*/ 546809 w 1284825"/>
                  <a:gd name="connsiteY44" fmla="*/ 357721 h 1375314"/>
                  <a:gd name="connsiteX45" fmla="*/ 819441 w 1284825"/>
                  <a:gd name="connsiteY45" fmla="*/ 215327 h 1375314"/>
                  <a:gd name="connsiteX46" fmla="*/ 650999 w 1284825"/>
                  <a:gd name="connsiteY46" fmla="*/ 684184 h 1375314"/>
                  <a:gd name="connsiteX47" fmla="*/ 650999 w 1284825"/>
                  <a:gd name="connsiteY47" fmla="*/ 680711 h 1375314"/>
                  <a:gd name="connsiteX48" fmla="*/ 859380 w 1284825"/>
                  <a:gd name="connsiteY48" fmla="*/ 680711 h 1375314"/>
                  <a:gd name="connsiteX49" fmla="*/ 859380 w 1284825"/>
                  <a:gd name="connsiteY49" fmla="*/ 684184 h 1375314"/>
                  <a:gd name="connsiteX50" fmla="*/ 890637 w 1284825"/>
                  <a:gd name="connsiteY50" fmla="*/ 751908 h 1375314"/>
                  <a:gd name="connsiteX51" fmla="*/ 755190 w 1284825"/>
                  <a:gd name="connsiteY51" fmla="*/ 771009 h 1375314"/>
                  <a:gd name="connsiteX52" fmla="*/ 619742 w 1284825"/>
                  <a:gd name="connsiteY52" fmla="*/ 751908 h 1375314"/>
                  <a:gd name="connsiteX53" fmla="*/ 650999 w 1284825"/>
                  <a:gd name="connsiteY53" fmla="*/ 684184 h 1375314"/>
                  <a:gd name="connsiteX0" fmla="*/ 585727 w 1249073"/>
                  <a:gd name="connsiteY0" fmla="*/ 824841 h 1375314"/>
                  <a:gd name="connsiteX1" fmla="*/ 853149 w 1249073"/>
                  <a:gd name="connsiteY1" fmla="*/ 824841 h 1375314"/>
                  <a:gd name="connsiteX2" fmla="*/ 847939 w 1249073"/>
                  <a:gd name="connsiteY2" fmla="*/ 927295 h 1375314"/>
                  <a:gd name="connsiteX3" fmla="*/ 1249073 w 1249073"/>
                  <a:gd name="connsiteY3" fmla="*/ 927295 h 1375314"/>
                  <a:gd name="connsiteX4" fmla="*/ 1193504 w 1249073"/>
                  <a:gd name="connsiteY4" fmla="*/ 849152 h 1375314"/>
                  <a:gd name="connsiteX5" fmla="*/ 959076 w 1249073"/>
                  <a:gd name="connsiteY5" fmla="*/ 724124 h 1375314"/>
                  <a:gd name="connsiteX6" fmla="*/ 903508 w 1249073"/>
                  <a:gd name="connsiteY6" fmla="*/ 701549 h 1375314"/>
                  <a:gd name="connsiteX7" fmla="*/ 893089 w 1249073"/>
                  <a:gd name="connsiteY7" fmla="*/ 684184 h 1375314"/>
                  <a:gd name="connsiteX8" fmla="*/ 893089 w 1249073"/>
                  <a:gd name="connsiteY8" fmla="*/ 658136 h 1375314"/>
                  <a:gd name="connsiteX9" fmla="*/ 1033746 w 1249073"/>
                  <a:gd name="connsiteY9" fmla="*/ 548736 h 1375314"/>
                  <a:gd name="connsiteX10" fmla="*/ 724647 w 1249073"/>
                  <a:gd name="connsiteY10" fmla="*/ 0 h 1375314"/>
                  <a:gd name="connsiteX11" fmla="*/ 715965 w 1249073"/>
                  <a:gd name="connsiteY11" fmla="*/ 0 h 1375314"/>
                  <a:gd name="connsiteX12" fmla="*/ 405130 w 1249073"/>
                  <a:gd name="connsiteY12" fmla="*/ 548736 h 1375314"/>
                  <a:gd name="connsiteX13" fmla="*/ 545787 w 1249073"/>
                  <a:gd name="connsiteY13" fmla="*/ 658136 h 1375314"/>
                  <a:gd name="connsiteX14" fmla="*/ 545787 w 1249073"/>
                  <a:gd name="connsiteY14" fmla="*/ 684184 h 1375314"/>
                  <a:gd name="connsiteX15" fmla="*/ 535368 w 1249073"/>
                  <a:gd name="connsiteY15" fmla="*/ 699812 h 1375314"/>
                  <a:gd name="connsiteX16" fmla="*/ 481536 w 1249073"/>
                  <a:gd name="connsiteY16" fmla="*/ 722387 h 1375314"/>
                  <a:gd name="connsiteX17" fmla="*/ 481536 w 1249073"/>
                  <a:gd name="connsiteY17" fmla="*/ 722387 h 1375314"/>
                  <a:gd name="connsiteX18" fmla="*/ 247108 w 1249073"/>
                  <a:gd name="connsiteY18" fmla="*/ 847416 h 1375314"/>
                  <a:gd name="connsiteX19" fmla="*/ 182857 w 1249073"/>
                  <a:gd name="connsiteY19" fmla="*/ 977654 h 1375314"/>
                  <a:gd name="connsiteX20" fmla="*/ 182857 w 1249073"/>
                  <a:gd name="connsiteY20" fmla="*/ 1095736 h 1375314"/>
                  <a:gd name="connsiteX21" fmla="*/ 142917 w 1249073"/>
                  <a:gd name="connsiteY21" fmla="*/ 1094000 h 1375314"/>
                  <a:gd name="connsiteX22" fmla="*/ 524 w 1249073"/>
                  <a:gd name="connsiteY22" fmla="*/ 625143 h 1375314"/>
                  <a:gd name="connsiteX23" fmla="*/ 92559 w 1249073"/>
                  <a:gd name="connsiteY23" fmla="*/ 1104419 h 1375314"/>
                  <a:gd name="connsiteX24" fmla="*/ 31781 w 1249073"/>
                  <a:gd name="connsiteY24" fmla="*/ 1253758 h 1375314"/>
                  <a:gd name="connsiteX25" fmla="*/ 127289 w 1249073"/>
                  <a:gd name="connsiteY25" fmla="*/ 1357949 h 1375314"/>
                  <a:gd name="connsiteX26" fmla="*/ 182857 w 1249073"/>
                  <a:gd name="connsiteY26" fmla="*/ 1349266 h 1375314"/>
                  <a:gd name="connsiteX27" fmla="*/ 245371 w 1249073"/>
                  <a:gd name="connsiteY27" fmla="*/ 1316273 h 1375314"/>
                  <a:gd name="connsiteX28" fmla="*/ 613511 w 1249073"/>
                  <a:gd name="connsiteY28" fmla="*/ 1375314 h 1375314"/>
                  <a:gd name="connsiteX29" fmla="*/ 585727 w 1249073"/>
                  <a:gd name="connsiteY29" fmla="*/ 824841 h 1375314"/>
                  <a:gd name="connsiteX30" fmla="*/ 163755 w 1249073"/>
                  <a:gd name="connsiteY30" fmla="*/ 1285015 h 1375314"/>
                  <a:gd name="connsiteX31" fmla="*/ 96032 w 1249073"/>
                  <a:gd name="connsiteY31" fmla="*/ 1239866 h 1375314"/>
                  <a:gd name="connsiteX32" fmla="*/ 130762 w 1249073"/>
                  <a:gd name="connsiteY32" fmla="*/ 1168669 h 1375314"/>
                  <a:gd name="connsiteX33" fmla="*/ 135971 w 1249073"/>
                  <a:gd name="connsiteY33" fmla="*/ 1166933 h 1375314"/>
                  <a:gd name="connsiteX34" fmla="*/ 165492 w 1249073"/>
                  <a:gd name="connsiteY34" fmla="*/ 1166933 h 1375314"/>
                  <a:gd name="connsiteX35" fmla="*/ 168965 w 1249073"/>
                  <a:gd name="connsiteY35" fmla="*/ 1168669 h 1375314"/>
                  <a:gd name="connsiteX36" fmla="*/ 212378 w 1249073"/>
                  <a:gd name="connsiteY36" fmla="*/ 1210346 h 1375314"/>
                  <a:gd name="connsiteX37" fmla="*/ 163755 w 1249073"/>
                  <a:gd name="connsiteY37" fmla="*/ 1285015 h 1375314"/>
                  <a:gd name="connsiteX38" fmla="*/ 783689 w 1249073"/>
                  <a:gd name="connsiteY38" fmla="*/ 215327 h 1375314"/>
                  <a:gd name="connsiteX39" fmla="*/ 927819 w 1249073"/>
                  <a:gd name="connsiteY39" fmla="*/ 375086 h 1375314"/>
                  <a:gd name="connsiteX40" fmla="*/ 927819 w 1249073"/>
                  <a:gd name="connsiteY40" fmla="*/ 423708 h 1375314"/>
                  <a:gd name="connsiteX41" fmla="*/ 719438 w 1249073"/>
                  <a:gd name="connsiteY41" fmla="*/ 632089 h 1375314"/>
                  <a:gd name="connsiteX42" fmla="*/ 511057 w 1249073"/>
                  <a:gd name="connsiteY42" fmla="*/ 423708 h 1375314"/>
                  <a:gd name="connsiteX43" fmla="*/ 511057 w 1249073"/>
                  <a:gd name="connsiteY43" fmla="*/ 357721 h 1375314"/>
                  <a:gd name="connsiteX44" fmla="*/ 783689 w 1249073"/>
                  <a:gd name="connsiteY44" fmla="*/ 215327 h 1375314"/>
                  <a:gd name="connsiteX45" fmla="*/ 615247 w 1249073"/>
                  <a:gd name="connsiteY45" fmla="*/ 684184 h 1375314"/>
                  <a:gd name="connsiteX46" fmla="*/ 615247 w 1249073"/>
                  <a:gd name="connsiteY46" fmla="*/ 680711 h 1375314"/>
                  <a:gd name="connsiteX47" fmla="*/ 823628 w 1249073"/>
                  <a:gd name="connsiteY47" fmla="*/ 680711 h 1375314"/>
                  <a:gd name="connsiteX48" fmla="*/ 823628 w 1249073"/>
                  <a:gd name="connsiteY48" fmla="*/ 684184 h 1375314"/>
                  <a:gd name="connsiteX49" fmla="*/ 854885 w 1249073"/>
                  <a:gd name="connsiteY49" fmla="*/ 751908 h 1375314"/>
                  <a:gd name="connsiteX50" fmla="*/ 719438 w 1249073"/>
                  <a:gd name="connsiteY50" fmla="*/ 771009 h 1375314"/>
                  <a:gd name="connsiteX51" fmla="*/ 583990 w 1249073"/>
                  <a:gd name="connsiteY51" fmla="*/ 751908 h 1375314"/>
                  <a:gd name="connsiteX52" fmla="*/ 615247 w 1249073"/>
                  <a:gd name="connsiteY52" fmla="*/ 684184 h 1375314"/>
                  <a:gd name="connsiteX0" fmla="*/ 563027 w 1226373"/>
                  <a:gd name="connsiteY0" fmla="*/ 824841 h 1375314"/>
                  <a:gd name="connsiteX1" fmla="*/ 830449 w 1226373"/>
                  <a:gd name="connsiteY1" fmla="*/ 824841 h 1375314"/>
                  <a:gd name="connsiteX2" fmla="*/ 825239 w 1226373"/>
                  <a:gd name="connsiteY2" fmla="*/ 927295 h 1375314"/>
                  <a:gd name="connsiteX3" fmla="*/ 1226373 w 1226373"/>
                  <a:gd name="connsiteY3" fmla="*/ 927295 h 1375314"/>
                  <a:gd name="connsiteX4" fmla="*/ 1170804 w 1226373"/>
                  <a:gd name="connsiteY4" fmla="*/ 849152 h 1375314"/>
                  <a:gd name="connsiteX5" fmla="*/ 936376 w 1226373"/>
                  <a:gd name="connsiteY5" fmla="*/ 724124 h 1375314"/>
                  <a:gd name="connsiteX6" fmla="*/ 880808 w 1226373"/>
                  <a:gd name="connsiteY6" fmla="*/ 701549 h 1375314"/>
                  <a:gd name="connsiteX7" fmla="*/ 870389 w 1226373"/>
                  <a:gd name="connsiteY7" fmla="*/ 684184 h 1375314"/>
                  <a:gd name="connsiteX8" fmla="*/ 870389 w 1226373"/>
                  <a:gd name="connsiteY8" fmla="*/ 658136 h 1375314"/>
                  <a:gd name="connsiteX9" fmla="*/ 1011046 w 1226373"/>
                  <a:gd name="connsiteY9" fmla="*/ 548736 h 1375314"/>
                  <a:gd name="connsiteX10" fmla="*/ 701947 w 1226373"/>
                  <a:gd name="connsiteY10" fmla="*/ 0 h 1375314"/>
                  <a:gd name="connsiteX11" fmla="*/ 693265 w 1226373"/>
                  <a:gd name="connsiteY11" fmla="*/ 0 h 1375314"/>
                  <a:gd name="connsiteX12" fmla="*/ 382430 w 1226373"/>
                  <a:gd name="connsiteY12" fmla="*/ 548736 h 1375314"/>
                  <a:gd name="connsiteX13" fmla="*/ 523087 w 1226373"/>
                  <a:gd name="connsiteY13" fmla="*/ 658136 h 1375314"/>
                  <a:gd name="connsiteX14" fmla="*/ 523087 w 1226373"/>
                  <a:gd name="connsiteY14" fmla="*/ 684184 h 1375314"/>
                  <a:gd name="connsiteX15" fmla="*/ 512668 w 1226373"/>
                  <a:gd name="connsiteY15" fmla="*/ 699812 h 1375314"/>
                  <a:gd name="connsiteX16" fmla="*/ 458836 w 1226373"/>
                  <a:gd name="connsiteY16" fmla="*/ 722387 h 1375314"/>
                  <a:gd name="connsiteX17" fmla="*/ 458836 w 1226373"/>
                  <a:gd name="connsiteY17" fmla="*/ 722387 h 1375314"/>
                  <a:gd name="connsiteX18" fmla="*/ 224408 w 1226373"/>
                  <a:gd name="connsiteY18" fmla="*/ 847416 h 1375314"/>
                  <a:gd name="connsiteX19" fmla="*/ 160157 w 1226373"/>
                  <a:gd name="connsiteY19" fmla="*/ 977654 h 1375314"/>
                  <a:gd name="connsiteX20" fmla="*/ 160157 w 1226373"/>
                  <a:gd name="connsiteY20" fmla="*/ 1095736 h 1375314"/>
                  <a:gd name="connsiteX21" fmla="*/ 120217 w 1226373"/>
                  <a:gd name="connsiteY21" fmla="*/ 1094000 h 1375314"/>
                  <a:gd name="connsiteX22" fmla="*/ 69859 w 1226373"/>
                  <a:gd name="connsiteY22" fmla="*/ 1104419 h 1375314"/>
                  <a:gd name="connsiteX23" fmla="*/ 9081 w 1226373"/>
                  <a:gd name="connsiteY23" fmla="*/ 1253758 h 1375314"/>
                  <a:gd name="connsiteX24" fmla="*/ 104589 w 1226373"/>
                  <a:gd name="connsiteY24" fmla="*/ 1357949 h 1375314"/>
                  <a:gd name="connsiteX25" fmla="*/ 160157 w 1226373"/>
                  <a:gd name="connsiteY25" fmla="*/ 1349266 h 1375314"/>
                  <a:gd name="connsiteX26" fmla="*/ 222671 w 1226373"/>
                  <a:gd name="connsiteY26" fmla="*/ 1316273 h 1375314"/>
                  <a:gd name="connsiteX27" fmla="*/ 590811 w 1226373"/>
                  <a:gd name="connsiteY27" fmla="*/ 1375314 h 1375314"/>
                  <a:gd name="connsiteX28" fmla="*/ 563027 w 1226373"/>
                  <a:gd name="connsiteY28" fmla="*/ 824841 h 1375314"/>
                  <a:gd name="connsiteX29" fmla="*/ 141055 w 1226373"/>
                  <a:gd name="connsiteY29" fmla="*/ 1285015 h 1375314"/>
                  <a:gd name="connsiteX30" fmla="*/ 73332 w 1226373"/>
                  <a:gd name="connsiteY30" fmla="*/ 1239866 h 1375314"/>
                  <a:gd name="connsiteX31" fmla="*/ 108062 w 1226373"/>
                  <a:gd name="connsiteY31" fmla="*/ 1168669 h 1375314"/>
                  <a:gd name="connsiteX32" fmla="*/ 113271 w 1226373"/>
                  <a:gd name="connsiteY32" fmla="*/ 1166933 h 1375314"/>
                  <a:gd name="connsiteX33" fmla="*/ 142792 w 1226373"/>
                  <a:gd name="connsiteY33" fmla="*/ 1166933 h 1375314"/>
                  <a:gd name="connsiteX34" fmla="*/ 146265 w 1226373"/>
                  <a:gd name="connsiteY34" fmla="*/ 1168669 h 1375314"/>
                  <a:gd name="connsiteX35" fmla="*/ 189678 w 1226373"/>
                  <a:gd name="connsiteY35" fmla="*/ 1210346 h 1375314"/>
                  <a:gd name="connsiteX36" fmla="*/ 141055 w 1226373"/>
                  <a:gd name="connsiteY36" fmla="*/ 1285015 h 1375314"/>
                  <a:gd name="connsiteX37" fmla="*/ 760989 w 1226373"/>
                  <a:gd name="connsiteY37" fmla="*/ 215327 h 1375314"/>
                  <a:gd name="connsiteX38" fmla="*/ 905119 w 1226373"/>
                  <a:gd name="connsiteY38" fmla="*/ 375086 h 1375314"/>
                  <a:gd name="connsiteX39" fmla="*/ 905119 w 1226373"/>
                  <a:gd name="connsiteY39" fmla="*/ 423708 h 1375314"/>
                  <a:gd name="connsiteX40" fmla="*/ 696738 w 1226373"/>
                  <a:gd name="connsiteY40" fmla="*/ 632089 h 1375314"/>
                  <a:gd name="connsiteX41" fmla="*/ 488357 w 1226373"/>
                  <a:gd name="connsiteY41" fmla="*/ 423708 h 1375314"/>
                  <a:gd name="connsiteX42" fmla="*/ 488357 w 1226373"/>
                  <a:gd name="connsiteY42" fmla="*/ 357721 h 1375314"/>
                  <a:gd name="connsiteX43" fmla="*/ 760989 w 1226373"/>
                  <a:gd name="connsiteY43" fmla="*/ 215327 h 1375314"/>
                  <a:gd name="connsiteX44" fmla="*/ 592547 w 1226373"/>
                  <a:gd name="connsiteY44" fmla="*/ 684184 h 1375314"/>
                  <a:gd name="connsiteX45" fmla="*/ 592547 w 1226373"/>
                  <a:gd name="connsiteY45" fmla="*/ 680711 h 1375314"/>
                  <a:gd name="connsiteX46" fmla="*/ 800928 w 1226373"/>
                  <a:gd name="connsiteY46" fmla="*/ 680711 h 1375314"/>
                  <a:gd name="connsiteX47" fmla="*/ 800928 w 1226373"/>
                  <a:gd name="connsiteY47" fmla="*/ 684184 h 1375314"/>
                  <a:gd name="connsiteX48" fmla="*/ 832185 w 1226373"/>
                  <a:gd name="connsiteY48" fmla="*/ 751908 h 1375314"/>
                  <a:gd name="connsiteX49" fmla="*/ 696738 w 1226373"/>
                  <a:gd name="connsiteY49" fmla="*/ 771009 h 1375314"/>
                  <a:gd name="connsiteX50" fmla="*/ 561290 w 1226373"/>
                  <a:gd name="connsiteY50" fmla="*/ 751908 h 1375314"/>
                  <a:gd name="connsiteX51" fmla="*/ 592547 w 1226373"/>
                  <a:gd name="connsiteY51" fmla="*/ 684184 h 137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26373" h="1375314">
                    <a:moveTo>
                      <a:pt x="563027" y="824841"/>
                    </a:moveTo>
                    <a:cubicBezTo>
                      <a:pt x="651589" y="845679"/>
                      <a:pt x="743624" y="845679"/>
                      <a:pt x="830449" y="824841"/>
                    </a:cubicBezTo>
                    <a:lnTo>
                      <a:pt x="825239" y="927295"/>
                    </a:lnTo>
                    <a:lnTo>
                      <a:pt x="1226373" y="927295"/>
                    </a:lnTo>
                    <a:cubicBezTo>
                      <a:pt x="1215954" y="896038"/>
                      <a:pt x="1196852" y="869990"/>
                      <a:pt x="1170804" y="849152"/>
                    </a:cubicBezTo>
                    <a:cubicBezTo>
                      <a:pt x="1116973" y="802266"/>
                      <a:pt x="1040566" y="762327"/>
                      <a:pt x="936376" y="724124"/>
                    </a:cubicBezTo>
                    <a:lnTo>
                      <a:pt x="880808" y="701549"/>
                    </a:lnTo>
                    <a:cubicBezTo>
                      <a:pt x="875598" y="698076"/>
                      <a:pt x="870389" y="692866"/>
                      <a:pt x="870389" y="684184"/>
                    </a:cubicBezTo>
                    <a:lnTo>
                      <a:pt x="870389" y="658136"/>
                    </a:lnTo>
                    <a:cubicBezTo>
                      <a:pt x="922484" y="639035"/>
                      <a:pt x="986734" y="604305"/>
                      <a:pt x="1011046" y="548736"/>
                    </a:cubicBezTo>
                    <a:cubicBezTo>
                      <a:pt x="1057931" y="448019"/>
                      <a:pt x="1011046" y="8683"/>
                      <a:pt x="701947" y="0"/>
                    </a:cubicBezTo>
                    <a:lnTo>
                      <a:pt x="693265" y="0"/>
                    </a:lnTo>
                    <a:cubicBezTo>
                      <a:pt x="382430" y="8683"/>
                      <a:pt x="337281" y="449755"/>
                      <a:pt x="382430" y="548736"/>
                    </a:cubicBezTo>
                    <a:cubicBezTo>
                      <a:pt x="408478" y="602568"/>
                      <a:pt x="470992" y="637298"/>
                      <a:pt x="523087" y="658136"/>
                    </a:cubicBezTo>
                    <a:lnTo>
                      <a:pt x="523087" y="684184"/>
                    </a:lnTo>
                    <a:cubicBezTo>
                      <a:pt x="523087" y="691130"/>
                      <a:pt x="519614" y="698076"/>
                      <a:pt x="512668" y="699812"/>
                    </a:cubicBezTo>
                    <a:lnTo>
                      <a:pt x="458836" y="722387"/>
                    </a:lnTo>
                    <a:lnTo>
                      <a:pt x="458836" y="722387"/>
                    </a:lnTo>
                    <a:cubicBezTo>
                      <a:pt x="352909" y="760590"/>
                      <a:pt x="278240" y="800530"/>
                      <a:pt x="224408" y="847416"/>
                    </a:cubicBezTo>
                    <a:cubicBezTo>
                      <a:pt x="184468" y="880409"/>
                      <a:pt x="161894" y="927295"/>
                      <a:pt x="160157" y="977654"/>
                    </a:cubicBezTo>
                    <a:lnTo>
                      <a:pt x="160157" y="1095736"/>
                    </a:lnTo>
                    <a:cubicBezTo>
                      <a:pt x="146265" y="1092263"/>
                      <a:pt x="132373" y="1092263"/>
                      <a:pt x="120217" y="1094000"/>
                    </a:cubicBezTo>
                    <a:lnTo>
                      <a:pt x="69859" y="1104419"/>
                    </a:lnTo>
                    <a:cubicBezTo>
                      <a:pt x="16027" y="1121784"/>
                      <a:pt x="-16967" y="1153041"/>
                      <a:pt x="9081" y="1253758"/>
                    </a:cubicBezTo>
                    <a:cubicBezTo>
                      <a:pt x="29919" y="1335374"/>
                      <a:pt x="62913" y="1357949"/>
                      <a:pt x="104589" y="1357949"/>
                    </a:cubicBezTo>
                    <a:cubicBezTo>
                      <a:pt x="123690" y="1357949"/>
                      <a:pt x="141055" y="1354476"/>
                      <a:pt x="160157" y="1349266"/>
                    </a:cubicBezTo>
                    <a:cubicBezTo>
                      <a:pt x="184468" y="1344057"/>
                      <a:pt x="205306" y="1331901"/>
                      <a:pt x="222671" y="1316273"/>
                    </a:cubicBezTo>
                    <a:cubicBezTo>
                      <a:pt x="306024" y="1349266"/>
                      <a:pt x="443208" y="1368368"/>
                      <a:pt x="590811" y="1375314"/>
                    </a:cubicBezTo>
                    <a:lnTo>
                      <a:pt x="563027" y="824841"/>
                    </a:lnTo>
                    <a:close/>
                    <a:moveTo>
                      <a:pt x="141055" y="1285015"/>
                    </a:moveTo>
                    <a:cubicBezTo>
                      <a:pt x="88960" y="1298908"/>
                      <a:pt x="88960" y="1298908"/>
                      <a:pt x="73332" y="1239866"/>
                    </a:cubicBezTo>
                    <a:cubicBezTo>
                      <a:pt x="57703" y="1180825"/>
                      <a:pt x="57703" y="1180825"/>
                      <a:pt x="108062" y="1168669"/>
                    </a:cubicBezTo>
                    <a:lnTo>
                      <a:pt x="113271" y="1166933"/>
                    </a:lnTo>
                    <a:cubicBezTo>
                      <a:pt x="123690" y="1165196"/>
                      <a:pt x="134109" y="1165196"/>
                      <a:pt x="142792" y="1166933"/>
                    </a:cubicBezTo>
                    <a:lnTo>
                      <a:pt x="146265" y="1168669"/>
                    </a:lnTo>
                    <a:cubicBezTo>
                      <a:pt x="167103" y="1173879"/>
                      <a:pt x="184468" y="1189508"/>
                      <a:pt x="189678" y="1210346"/>
                    </a:cubicBezTo>
                    <a:cubicBezTo>
                      <a:pt x="198360" y="1243339"/>
                      <a:pt x="175786" y="1278069"/>
                      <a:pt x="141055" y="1285015"/>
                    </a:cubicBezTo>
                    <a:close/>
                    <a:moveTo>
                      <a:pt x="760989" y="215327"/>
                    </a:moveTo>
                    <a:cubicBezTo>
                      <a:pt x="793982" y="274368"/>
                      <a:pt x="879071" y="291733"/>
                      <a:pt x="905119" y="375086"/>
                    </a:cubicBezTo>
                    <a:lnTo>
                      <a:pt x="905119" y="423708"/>
                    </a:lnTo>
                    <a:cubicBezTo>
                      <a:pt x="905119" y="538317"/>
                      <a:pt x="811347" y="632089"/>
                      <a:pt x="696738" y="632089"/>
                    </a:cubicBezTo>
                    <a:cubicBezTo>
                      <a:pt x="582128" y="632089"/>
                      <a:pt x="488357" y="538317"/>
                      <a:pt x="488357" y="423708"/>
                    </a:cubicBezTo>
                    <a:lnTo>
                      <a:pt x="488357" y="357721"/>
                    </a:lnTo>
                    <a:cubicBezTo>
                      <a:pt x="530033" y="283051"/>
                      <a:pt x="733204" y="296943"/>
                      <a:pt x="760989" y="215327"/>
                    </a:cubicBezTo>
                    <a:close/>
                    <a:moveTo>
                      <a:pt x="592547" y="684184"/>
                    </a:moveTo>
                    <a:lnTo>
                      <a:pt x="592547" y="680711"/>
                    </a:lnTo>
                    <a:cubicBezTo>
                      <a:pt x="658535" y="708495"/>
                      <a:pt x="734941" y="708495"/>
                      <a:pt x="800928" y="680711"/>
                    </a:cubicBezTo>
                    <a:lnTo>
                      <a:pt x="800928" y="684184"/>
                    </a:lnTo>
                    <a:cubicBezTo>
                      <a:pt x="800928" y="710232"/>
                      <a:pt x="813084" y="734543"/>
                      <a:pt x="832185" y="751908"/>
                    </a:cubicBezTo>
                    <a:cubicBezTo>
                      <a:pt x="788773" y="765800"/>
                      <a:pt x="743624" y="771009"/>
                      <a:pt x="696738" y="771009"/>
                    </a:cubicBezTo>
                    <a:cubicBezTo>
                      <a:pt x="651589" y="771009"/>
                      <a:pt x="604703" y="765800"/>
                      <a:pt x="561290" y="751908"/>
                    </a:cubicBezTo>
                    <a:cubicBezTo>
                      <a:pt x="580392" y="736279"/>
                      <a:pt x="592547" y="710232"/>
                      <a:pt x="592547" y="684184"/>
                    </a:cubicBezTo>
                    <a:close/>
                  </a:path>
                </a:pathLst>
              </a:custGeom>
              <a:grpFill/>
              <a:ln w="17363" cap="flat">
                <a:noFill/>
                <a:prstDash val="solid"/>
                <a:miter/>
              </a:ln>
            </p:spPr>
            <p:txBody>
              <a:bodyPr rtlCol="0" anchor="ctr"/>
              <a:lstStyle/>
              <a:p>
                <a:endParaRPr lang="en-US" dirty="0">
                  <a:solidFill>
                    <a:srgbClr val="FFFFFF"/>
                  </a:solidFill>
                </a:endParaRPr>
              </a:p>
            </p:txBody>
          </p:sp>
        </p:grpSp>
      </p:grpSp>
      <p:grpSp>
        <p:nvGrpSpPr>
          <p:cNvPr id="91" name="Group 90">
            <a:extLst>
              <a:ext uri="{FF2B5EF4-FFF2-40B4-BE49-F238E27FC236}">
                <a16:creationId xmlns:a16="http://schemas.microsoft.com/office/drawing/2014/main" id="{47F96D5A-C9F9-0C90-9851-204B01CF562C}"/>
              </a:ext>
            </a:extLst>
          </p:cNvPr>
          <p:cNvGrpSpPr/>
          <p:nvPr/>
        </p:nvGrpSpPr>
        <p:grpSpPr>
          <a:xfrm>
            <a:off x="7643362" y="1507610"/>
            <a:ext cx="1463040" cy="2894492"/>
            <a:chOff x="7643362" y="1507610"/>
            <a:chExt cx="1463040" cy="2894492"/>
          </a:xfrm>
        </p:grpSpPr>
        <p:sp>
          <p:nvSpPr>
            <p:cNvPr id="29" name="TextBox 28">
              <a:extLst>
                <a:ext uri="{FF2B5EF4-FFF2-40B4-BE49-F238E27FC236}">
                  <a16:creationId xmlns:a16="http://schemas.microsoft.com/office/drawing/2014/main" id="{FC87B65A-5B2E-99F6-CC75-0576AB59037D}"/>
                </a:ext>
              </a:extLst>
            </p:cNvPr>
            <p:cNvSpPr txBox="1"/>
            <p:nvPr/>
          </p:nvSpPr>
          <p:spPr>
            <a:xfrm>
              <a:off x="7643362" y="3483645"/>
              <a:ext cx="1463040" cy="918457"/>
            </a:xfrm>
            <a:prstGeom prst="rect">
              <a:avLst/>
            </a:prstGeom>
            <a:noFill/>
          </p:spPr>
          <p:txBody>
            <a:bodyPr wrap="square">
              <a:spAutoFit/>
            </a:bodyPr>
            <a:lstStyle/>
            <a:p>
              <a:pPr algn="ctr">
                <a:lnSpc>
                  <a:spcPct val="114000"/>
                </a:lnSpc>
                <a:spcBef>
                  <a:spcPts val="600"/>
                </a:spcBef>
              </a:pPr>
              <a:r>
                <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Learning Experience Design</a:t>
              </a:r>
            </a:p>
          </p:txBody>
        </p:sp>
        <p:sp>
          <p:nvSpPr>
            <p:cNvPr id="63" name="Freeform: Shape 62">
              <a:extLst>
                <a:ext uri="{FF2B5EF4-FFF2-40B4-BE49-F238E27FC236}">
                  <a16:creationId xmlns:a16="http://schemas.microsoft.com/office/drawing/2014/main" id="{5BAC1B65-594E-877B-49D6-6BB2A8B55E5F}"/>
                </a:ext>
              </a:extLst>
            </p:cNvPr>
            <p:cNvSpPr/>
            <p:nvPr/>
          </p:nvSpPr>
          <p:spPr>
            <a:xfrm>
              <a:off x="7784476" y="1507610"/>
              <a:ext cx="1139498" cy="1519301"/>
            </a:xfrm>
            <a:custGeom>
              <a:avLst/>
              <a:gdLst>
                <a:gd name="connsiteX0" fmla="*/ 590417 w 590473"/>
                <a:gd name="connsiteY0" fmla="*/ 571152 h 791179"/>
                <a:gd name="connsiteX1" fmla="*/ 555174 w 590473"/>
                <a:gd name="connsiteY1" fmla="*/ 499886 h 791179"/>
                <a:gd name="connsiteX2" fmla="*/ 487823 w 590473"/>
                <a:gd name="connsiteY2" fmla="*/ 457147 h 791179"/>
                <a:gd name="connsiteX3" fmla="*/ 493062 w 590473"/>
                <a:gd name="connsiteY3" fmla="*/ 457233 h 791179"/>
                <a:gd name="connsiteX4" fmla="*/ 567482 w 590473"/>
                <a:gd name="connsiteY4" fmla="*/ 382816 h 791179"/>
                <a:gd name="connsiteX5" fmla="*/ 522694 w 590473"/>
                <a:gd name="connsiteY5" fmla="*/ 314548 h 791179"/>
                <a:gd name="connsiteX6" fmla="*/ 499452 w 590473"/>
                <a:gd name="connsiteY6" fmla="*/ 204443 h 791179"/>
                <a:gd name="connsiteX7" fmla="*/ 484384 w 590473"/>
                <a:gd name="connsiteY7" fmla="*/ 196772 h 791179"/>
                <a:gd name="connsiteX8" fmla="*/ 445640 w 590473"/>
                <a:gd name="connsiteY8" fmla="*/ 83318 h 791179"/>
                <a:gd name="connsiteX9" fmla="*/ 430663 w 590473"/>
                <a:gd name="connsiteY9" fmla="*/ 77652 h 791179"/>
                <a:gd name="connsiteX10" fmla="*/ 215801 w 590473"/>
                <a:gd name="connsiteY10" fmla="*/ 21576 h 791179"/>
                <a:gd name="connsiteX11" fmla="*/ 159725 w 590473"/>
                <a:gd name="connsiteY11" fmla="*/ 77652 h 791179"/>
                <a:gd name="connsiteX12" fmla="*/ 100407 w 590473"/>
                <a:gd name="connsiteY12" fmla="*/ 181836 h 791179"/>
                <a:gd name="connsiteX13" fmla="*/ 106061 w 590473"/>
                <a:gd name="connsiteY13" fmla="*/ 196762 h 791179"/>
                <a:gd name="connsiteX14" fmla="*/ 60052 w 590473"/>
                <a:gd name="connsiteY14" fmla="*/ 299459 h 791179"/>
                <a:gd name="connsiteX15" fmla="*/ 67732 w 590473"/>
                <a:gd name="connsiteY15" fmla="*/ 314548 h 791179"/>
                <a:gd name="connsiteX16" fmla="*/ 29097 w 590473"/>
                <a:gd name="connsiteY16" fmla="*/ 412444 h 791179"/>
                <a:gd name="connsiteX17" fmla="*/ 97365 w 590473"/>
                <a:gd name="connsiteY17" fmla="*/ 457233 h 791179"/>
                <a:gd name="connsiteX18" fmla="*/ 102832 w 590473"/>
                <a:gd name="connsiteY18" fmla="*/ 457033 h 791179"/>
                <a:gd name="connsiteX19" fmla="*/ 39510 w 590473"/>
                <a:gd name="connsiteY19" fmla="*/ 496447 h 791179"/>
                <a:gd name="connsiteX20" fmla="*/ 63008 w 590473"/>
                <a:gd name="connsiteY20" fmla="*/ 519974 h 791179"/>
                <a:gd name="connsiteX21" fmla="*/ 76229 w 590473"/>
                <a:gd name="connsiteY21" fmla="*/ 533214 h 791179"/>
                <a:gd name="connsiteX22" fmla="*/ 63227 w 590473"/>
                <a:gd name="connsiteY22" fmla="*/ 546673 h 791179"/>
                <a:gd name="connsiteX23" fmla="*/ 49606 w 590473"/>
                <a:gd name="connsiteY23" fmla="*/ 560770 h 791179"/>
                <a:gd name="connsiteX24" fmla="*/ 49425 w 590473"/>
                <a:gd name="connsiteY24" fmla="*/ 560951 h 791179"/>
                <a:gd name="connsiteX25" fmla="*/ 49244 w 590473"/>
                <a:gd name="connsiteY25" fmla="*/ 561132 h 791179"/>
                <a:gd name="connsiteX26" fmla="*/ 28575 w 590473"/>
                <a:gd name="connsiteY26" fmla="*/ 569571 h 791179"/>
                <a:gd name="connsiteX27" fmla="*/ 26222 w 590473"/>
                <a:gd name="connsiteY27" fmla="*/ 569485 h 791179"/>
                <a:gd name="connsiteX28" fmla="*/ 19555 w 590473"/>
                <a:gd name="connsiteY28" fmla="*/ 576152 h 791179"/>
                <a:gd name="connsiteX29" fmla="*/ 110900 w 590473"/>
                <a:gd name="connsiteY29" fmla="*/ 667992 h 791179"/>
                <a:gd name="connsiteX30" fmla="*/ 110923 w 590473"/>
                <a:gd name="connsiteY30" fmla="*/ 716365 h 791179"/>
                <a:gd name="connsiteX31" fmla="*/ 62551 w 590473"/>
                <a:gd name="connsiteY31" fmla="*/ 716389 h 791179"/>
                <a:gd name="connsiteX32" fmla="*/ 0 w 590473"/>
                <a:gd name="connsiteY32" fmla="*/ 654057 h 791179"/>
                <a:gd name="connsiteX33" fmla="*/ 0 w 590473"/>
                <a:gd name="connsiteY33" fmla="*/ 738925 h 791179"/>
                <a:gd name="connsiteX34" fmla="*/ 8477 w 590473"/>
                <a:gd name="connsiteY34" fmla="*/ 744583 h 791179"/>
                <a:gd name="connsiteX35" fmla="*/ 297971 w 590473"/>
                <a:gd name="connsiteY35" fmla="*/ 791179 h 791179"/>
                <a:gd name="connsiteX36" fmla="*/ 582854 w 590473"/>
                <a:gd name="connsiteY36" fmla="*/ 743973 h 791179"/>
                <a:gd name="connsiteX37" fmla="*/ 590474 w 590473"/>
                <a:gd name="connsiteY37" fmla="*/ 738258 h 791179"/>
                <a:gd name="connsiteX38" fmla="*/ 180927 w 590473"/>
                <a:gd name="connsiteY38" fmla="*/ 266733 h 791179"/>
                <a:gd name="connsiteX39" fmla="*/ 180927 w 590473"/>
                <a:gd name="connsiteY39" fmla="*/ 238158 h 791179"/>
                <a:gd name="connsiteX40" fmla="*/ 181156 w 590473"/>
                <a:gd name="connsiteY40" fmla="*/ 233672 h 791179"/>
                <a:gd name="connsiteX41" fmla="*/ 295142 w 590473"/>
                <a:gd name="connsiteY41" fmla="*/ 142908 h 791179"/>
                <a:gd name="connsiteX42" fmla="*/ 409337 w 590473"/>
                <a:gd name="connsiteY42" fmla="*/ 235005 h 791179"/>
                <a:gd name="connsiteX43" fmla="*/ 409499 w 590473"/>
                <a:gd name="connsiteY43" fmla="*/ 238177 h 791179"/>
                <a:gd name="connsiteX44" fmla="*/ 409499 w 590473"/>
                <a:gd name="connsiteY44" fmla="*/ 266752 h 791179"/>
                <a:gd name="connsiteX45" fmla="*/ 295199 w 590473"/>
                <a:gd name="connsiteY45" fmla="*/ 381052 h 791179"/>
                <a:gd name="connsiteX46" fmla="*/ 295199 w 590473"/>
                <a:gd name="connsiteY46" fmla="*/ 381052 h 791179"/>
                <a:gd name="connsiteX47" fmla="*/ 180927 w 590473"/>
                <a:gd name="connsiteY47" fmla="*/ 266733 h 791179"/>
                <a:gd name="connsiteX48" fmla="*/ 257042 w 590473"/>
                <a:gd name="connsiteY48" fmla="*/ 639313 h 791179"/>
                <a:gd name="connsiteX49" fmla="*/ 160763 w 590473"/>
                <a:gd name="connsiteY49" fmla="*/ 473368 h 791179"/>
                <a:gd name="connsiteX50" fmla="*/ 191395 w 590473"/>
                <a:gd name="connsiteY50" fmla="*/ 460986 h 791179"/>
                <a:gd name="connsiteX51" fmla="*/ 257042 w 590473"/>
                <a:gd name="connsiteY51" fmla="*/ 487275 h 791179"/>
                <a:gd name="connsiteX52" fmla="*/ 295142 w 590473"/>
                <a:gd name="connsiteY52" fmla="*/ 461481 h 791179"/>
                <a:gd name="connsiteX53" fmla="*/ 230486 w 590473"/>
                <a:gd name="connsiteY53" fmla="*/ 435621 h 791179"/>
                <a:gd name="connsiteX54" fmla="*/ 237992 w 590473"/>
                <a:gd name="connsiteY54" fmla="*/ 410055 h 791179"/>
                <a:gd name="connsiteX55" fmla="*/ 237992 w 590473"/>
                <a:gd name="connsiteY55" fmla="*/ 407912 h 791179"/>
                <a:gd name="connsiteX56" fmla="*/ 352349 w 590473"/>
                <a:gd name="connsiteY56" fmla="*/ 407912 h 791179"/>
                <a:gd name="connsiteX57" fmla="*/ 352349 w 590473"/>
                <a:gd name="connsiteY57" fmla="*/ 410027 h 791179"/>
                <a:gd name="connsiteX58" fmla="*/ 359835 w 590473"/>
                <a:gd name="connsiteY58" fmla="*/ 435582 h 791179"/>
                <a:gd name="connsiteX59" fmla="*/ 333242 w 590473"/>
                <a:gd name="connsiteY59" fmla="*/ 639398 h 791179"/>
                <a:gd name="connsiteX60" fmla="*/ 333242 w 590473"/>
                <a:gd name="connsiteY60" fmla="*/ 487275 h 791179"/>
                <a:gd name="connsiteX61" fmla="*/ 398964 w 590473"/>
                <a:gd name="connsiteY61" fmla="*/ 461043 h 791179"/>
                <a:gd name="connsiteX62" fmla="*/ 429587 w 590473"/>
                <a:gd name="connsiteY62" fmla="*/ 473425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62551 w 590474"/>
                <a:gd name="connsiteY30" fmla="*/ 716389 h 791179"/>
                <a:gd name="connsiteX31" fmla="*/ 0 w 590474"/>
                <a:gd name="connsiteY31" fmla="*/ 654057 h 791179"/>
                <a:gd name="connsiteX32" fmla="*/ 0 w 590474"/>
                <a:gd name="connsiteY32" fmla="*/ 738925 h 791179"/>
                <a:gd name="connsiteX33" fmla="*/ 8477 w 590474"/>
                <a:gd name="connsiteY33" fmla="*/ 744583 h 791179"/>
                <a:gd name="connsiteX34" fmla="*/ 297971 w 590474"/>
                <a:gd name="connsiteY34" fmla="*/ 791179 h 791179"/>
                <a:gd name="connsiteX35" fmla="*/ 582854 w 590474"/>
                <a:gd name="connsiteY35" fmla="*/ 743973 h 791179"/>
                <a:gd name="connsiteX36" fmla="*/ 590474 w 590474"/>
                <a:gd name="connsiteY36" fmla="*/ 738258 h 791179"/>
                <a:gd name="connsiteX37" fmla="*/ 590417 w 590474"/>
                <a:gd name="connsiteY37" fmla="*/ 571152 h 791179"/>
                <a:gd name="connsiteX38" fmla="*/ 180927 w 590474"/>
                <a:gd name="connsiteY38" fmla="*/ 266733 h 791179"/>
                <a:gd name="connsiteX39" fmla="*/ 180927 w 590474"/>
                <a:gd name="connsiteY39" fmla="*/ 238158 h 791179"/>
                <a:gd name="connsiteX40" fmla="*/ 181156 w 590474"/>
                <a:gd name="connsiteY40" fmla="*/ 233672 h 791179"/>
                <a:gd name="connsiteX41" fmla="*/ 295142 w 590474"/>
                <a:gd name="connsiteY41" fmla="*/ 142908 h 791179"/>
                <a:gd name="connsiteX42" fmla="*/ 409337 w 590474"/>
                <a:gd name="connsiteY42" fmla="*/ 235005 h 791179"/>
                <a:gd name="connsiteX43" fmla="*/ 409499 w 590474"/>
                <a:gd name="connsiteY43" fmla="*/ 238177 h 791179"/>
                <a:gd name="connsiteX44" fmla="*/ 409499 w 590474"/>
                <a:gd name="connsiteY44" fmla="*/ 266752 h 791179"/>
                <a:gd name="connsiteX45" fmla="*/ 295199 w 590474"/>
                <a:gd name="connsiteY45" fmla="*/ 381052 h 791179"/>
                <a:gd name="connsiteX46" fmla="*/ 295199 w 590474"/>
                <a:gd name="connsiteY46" fmla="*/ 381052 h 791179"/>
                <a:gd name="connsiteX47" fmla="*/ 180927 w 590474"/>
                <a:gd name="connsiteY47" fmla="*/ 266733 h 791179"/>
                <a:gd name="connsiteX48" fmla="*/ 257042 w 590474"/>
                <a:gd name="connsiteY48" fmla="*/ 639313 h 791179"/>
                <a:gd name="connsiteX49" fmla="*/ 160763 w 590474"/>
                <a:gd name="connsiteY49" fmla="*/ 473368 h 791179"/>
                <a:gd name="connsiteX50" fmla="*/ 191395 w 590474"/>
                <a:gd name="connsiteY50" fmla="*/ 460986 h 791179"/>
                <a:gd name="connsiteX51" fmla="*/ 257042 w 590474"/>
                <a:gd name="connsiteY51" fmla="*/ 487275 h 791179"/>
                <a:gd name="connsiteX52" fmla="*/ 257042 w 590474"/>
                <a:gd name="connsiteY52" fmla="*/ 639313 h 791179"/>
                <a:gd name="connsiteX53" fmla="*/ 295142 w 590474"/>
                <a:gd name="connsiteY53" fmla="*/ 461481 h 791179"/>
                <a:gd name="connsiteX54" fmla="*/ 230486 w 590474"/>
                <a:gd name="connsiteY54" fmla="*/ 435621 h 791179"/>
                <a:gd name="connsiteX55" fmla="*/ 237992 w 590474"/>
                <a:gd name="connsiteY55" fmla="*/ 410055 h 791179"/>
                <a:gd name="connsiteX56" fmla="*/ 237992 w 590474"/>
                <a:gd name="connsiteY56" fmla="*/ 407912 h 791179"/>
                <a:gd name="connsiteX57" fmla="*/ 352349 w 590474"/>
                <a:gd name="connsiteY57" fmla="*/ 407912 h 791179"/>
                <a:gd name="connsiteX58" fmla="*/ 352349 w 590474"/>
                <a:gd name="connsiteY58" fmla="*/ 410027 h 791179"/>
                <a:gd name="connsiteX59" fmla="*/ 359835 w 590474"/>
                <a:gd name="connsiteY59" fmla="*/ 435582 h 791179"/>
                <a:gd name="connsiteX60" fmla="*/ 295142 w 590474"/>
                <a:gd name="connsiteY60" fmla="*/ 461481 h 791179"/>
                <a:gd name="connsiteX61" fmla="*/ 333242 w 590474"/>
                <a:gd name="connsiteY61" fmla="*/ 639398 h 791179"/>
                <a:gd name="connsiteX62" fmla="*/ 333242 w 590474"/>
                <a:gd name="connsiteY62" fmla="*/ 487275 h 791179"/>
                <a:gd name="connsiteX63" fmla="*/ 398964 w 590474"/>
                <a:gd name="connsiteY63" fmla="*/ 461043 h 791179"/>
                <a:gd name="connsiteX64" fmla="*/ 429587 w 590474"/>
                <a:gd name="connsiteY64" fmla="*/ 473425 h 791179"/>
                <a:gd name="connsiteX65" fmla="*/ 333242 w 590474"/>
                <a:gd name="connsiteY6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0 w 590474"/>
                <a:gd name="connsiteY30" fmla="*/ 654057 h 791179"/>
                <a:gd name="connsiteX31" fmla="*/ 0 w 590474"/>
                <a:gd name="connsiteY31" fmla="*/ 738925 h 791179"/>
                <a:gd name="connsiteX32" fmla="*/ 8477 w 590474"/>
                <a:gd name="connsiteY32" fmla="*/ 744583 h 791179"/>
                <a:gd name="connsiteX33" fmla="*/ 297971 w 590474"/>
                <a:gd name="connsiteY33" fmla="*/ 791179 h 791179"/>
                <a:gd name="connsiteX34" fmla="*/ 582854 w 590474"/>
                <a:gd name="connsiteY34" fmla="*/ 743973 h 791179"/>
                <a:gd name="connsiteX35" fmla="*/ 590474 w 590474"/>
                <a:gd name="connsiteY35" fmla="*/ 738258 h 791179"/>
                <a:gd name="connsiteX36" fmla="*/ 590417 w 590474"/>
                <a:gd name="connsiteY36" fmla="*/ 571152 h 791179"/>
                <a:gd name="connsiteX37" fmla="*/ 180927 w 590474"/>
                <a:gd name="connsiteY37" fmla="*/ 266733 h 791179"/>
                <a:gd name="connsiteX38" fmla="*/ 180927 w 590474"/>
                <a:gd name="connsiteY38" fmla="*/ 238158 h 791179"/>
                <a:gd name="connsiteX39" fmla="*/ 181156 w 590474"/>
                <a:gd name="connsiteY39" fmla="*/ 233672 h 791179"/>
                <a:gd name="connsiteX40" fmla="*/ 295142 w 590474"/>
                <a:gd name="connsiteY40" fmla="*/ 142908 h 791179"/>
                <a:gd name="connsiteX41" fmla="*/ 409337 w 590474"/>
                <a:gd name="connsiteY41" fmla="*/ 235005 h 791179"/>
                <a:gd name="connsiteX42" fmla="*/ 409499 w 590474"/>
                <a:gd name="connsiteY42" fmla="*/ 238177 h 791179"/>
                <a:gd name="connsiteX43" fmla="*/ 409499 w 590474"/>
                <a:gd name="connsiteY43" fmla="*/ 266752 h 791179"/>
                <a:gd name="connsiteX44" fmla="*/ 295199 w 590474"/>
                <a:gd name="connsiteY44" fmla="*/ 381052 h 791179"/>
                <a:gd name="connsiteX45" fmla="*/ 295199 w 590474"/>
                <a:gd name="connsiteY45" fmla="*/ 381052 h 791179"/>
                <a:gd name="connsiteX46" fmla="*/ 180927 w 590474"/>
                <a:gd name="connsiteY46" fmla="*/ 266733 h 791179"/>
                <a:gd name="connsiteX47" fmla="*/ 257042 w 590474"/>
                <a:gd name="connsiteY47" fmla="*/ 639313 h 791179"/>
                <a:gd name="connsiteX48" fmla="*/ 160763 w 590474"/>
                <a:gd name="connsiteY48" fmla="*/ 473368 h 791179"/>
                <a:gd name="connsiteX49" fmla="*/ 191395 w 590474"/>
                <a:gd name="connsiteY49" fmla="*/ 460986 h 791179"/>
                <a:gd name="connsiteX50" fmla="*/ 257042 w 590474"/>
                <a:gd name="connsiteY50" fmla="*/ 487275 h 791179"/>
                <a:gd name="connsiteX51" fmla="*/ 257042 w 590474"/>
                <a:gd name="connsiteY51" fmla="*/ 639313 h 791179"/>
                <a:gd name="connsiteX52" fmla="*/ 295142 w 590474"/>
                <a:gd name="connsiteY52" fmla="*/ 461481 h 791179"/>
                <a:gd name="connsiteX53" fmla="*/ 230486 w 590474"/>
                <a:gd name="connsiteY53" fmla="*/ 435621 h 791179"/>
                <a:gd name="connsiteX54" fmla="*/ 237992 w 590474"/>
                <a:gd name="connsiteY54" fmla="*/ 410055 h 791179"/>
                <a:gd name="connsiteX55" fmla="*/ 237992 w 590474"/>
                <a:gd name="connsiteY55" fmla="*/ 407912 h 791179"/>
                <a:gd name="connsiteX56" fmla="*/ 352349 w 590474"/>
                <a:gd name="connsiteY56" fmla="*/ 407912 h 791179"/>
                <a:gd name="connsiteX57" fmla="*/ 352349 w 590474"/>
                <a:gd name="connsiteY57" fmla="*/ 410027 h 791179"/>
                <a:gd name="connsiteX58" fmla="*/ 359835 w 590474"/>
                <a:gd name="connsiteY58" fmla="*/ 435582 h 791179"/>
                <a:gd name="connsiteX59" fmla="*/ 295142 w 590474"/>
                <a:gd name="connsiteY59" fmla="*/ 461481 h 791179"/>
                <a:gd name="connsiteX60" fmla="*/ 333242 w 590474"/>
                <a:gd name="connsiteY60" fmla="*/ 639398 h 791179"/>
                <a:gd name="connsiteX61" fmla="*/ 333242 w 590474"/>
                <a:gd name="connsiteY61" fmla="*/ 487275 h 791179"/>
                <a:gd name="connsiteX62" fmla="*/ 398964 w 590474"/>
                <a:gd name="connsiteY62" fmla="*/ 461043 h 791179"/>
                <a:gd name="connsiteX63" fmla="*/ 429587 w 590474"/>
                <a:gd name="connsiteY63" fmla="*/ 473425 h 791179"/>
                <a:gd name="connsiteX64" fmla="*/ 333242 w 590474"/>
                <a:gd name="connsiteY6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0 w 590474"/>
                <a:gd name="connsiteY29" fmla="*/ 654057 h 791179"/>
                <a:gd name="connsiteX30" fmla="*/ 0 w 590474"/>
                <a:gd name="connsiteY30" fmla="*/ 738925 h 791179"/>
                <a:gd name="connsiteX31" fmla="*/ 8477 w 590474"/>
                <a:gd name="connsiteY31" fmla="*/ 744583 h 791179"/>
                <a:gd name="connsiteX32" fmla="*/ 297971 w 590474"/>
                <a:gd name="connsiteY32" fmla="*/ 791179 h 791179"/>
                <a:gd name="connsiteX33" fmla="*/ 582854 w 590474"/>
                <a:gd name="connsiteY33" fmla="*/ 743973 h 791179"/>
                <a:gd name="connsiteX34" fmla="*/ 590474 w 590474"/>
                <a:gd name="connsiteY34" fmla="*/ 738258 h 791179"/>
                <a:gd name="connsiteX35" fmla="*/ 590417 w 590474"/>
                <a:gd name="connsiteY35" fmla="*/ 571152 h 791179"/>
                <a:gd name="connsiteX36" fmla="*/ 180927 w 590474"/>
                <a:gd name="connsiteY36" fmla="*/ 266733 h 791179"/>
                <a:gd name="connsiteX37" fmla="*/ 180927 w 590474"/>
                <a:gd name="connsiteY37" fmla="*/ 238158 h 791179"/>
                <a:gd name="connsiteX38" fmla="*/ 181156 w 590474"/>
                <a:gd name="connsiteY38" fmla="*/ 233672 h 791179"/>
                <a:gd name="connsiteX39" fmla="*/ 295142 w 590474"/>
                <a:gd name="connsiteY39" fmla="*/ 142908 h 791179"/>
                <a:gd name="connsiteX40" fmla="*/ 409337 w 590474"/>
                <a:gd name="connsiteY40" fmla="*/ 235005 h 791179"/>
                <a:gd name="connsiteX41" fmla="*/ 409499 w 590474"/>
                <a:gd name="connsiteY41" fmla="*/ 238177 h 791179"/>
                <a:gd name="connsiteX42" fmla="*/ 409499 w 590474"/>
                <a:gd name="connsiteY42" fmla="*/ 266752 h 791179"/>
                <a:gd name="connsiteX43" fmla="*/ 295199 w 590474"/>
                <a:gd name="connsiteY43" fmla="*/ 381052 h 791179"/>
                <a:gd name="connsiteX44" fmla="*/ 295199 w 590474"/>
                <a:gd name="connsiteY44" fmla="*/ 381052 h 791179"/>
                <a:gd name="connsiteX45" fmla="*/ 180927 w 590474"/>
                <a:gd name="connsiteY45" fmla="*/ 266733 h 791179"/>
                <a:gd name="connsiteX46" fmla="*/ 257042 w 590474"/>
                <a:gd name="connsiteY46" fmla="*/ 639313 h 791179"/>
                <a:gd name="connsiteX47" fmla="*/ 160763 w 590474"/>
                <a:gd name="connsiteY47" fmla="*/ 473368 h 791179"/>
                <a:gd name="connsiteX48" fmla="*/ 191395 w 590474"/>
                <a:gd name="connsiteY48" fmla="*/ 460986 h 791179"/>
                <a:gd name="connsiteX49" fmla="*/ 257042 w 590474"/>
                <a:gd name="connsiteY49" fmla="*/ 487275 h 791179"/>
                <a:gd name="connsiteX50" fmla="*/ 257042 w 590474"/>
                <a:gd name="connsiteY50" fmla="*/ 639313 h 791179"/>
                <a:gd name="connsiteX51" fmla="*/ 295142 w 590474"/>
                <a:gd name="connsiteY51" fmla="*/ 461481 h 791179"/>
                <a:gd name="connsiteX52" fmla="*/ 230486 w 590474"/>
                <a:gd name="connsiteY52" fmla="*/ 435621 h 791179"/>
                <a:gd name="connsiteX53" fmla="*/ 237992 w 590474"/>
                <a:gd name="connsiteY53" fmla="*/ 410055 h 791179"/>
                <a:gd name="connsiteX54" fmla="*/ 237992 w 590474"/>
                <a:gd name="connsiteY54" fmla="*/ 407912 h 791179"/>
                <a:gd name="connsiteX55" fmla="*/ 352349 w 590474"/>
                <a:gd name="connsiteY55" fmla="*/ 407912 h 791179"/>
                <a:gd name="connsiteX56" fmla="*/ 352349 w 590474"/>
                <a:gd name="connsiteY56" fmla="*/ 410027 h 791179"/>
                <a:gd name="connsiteX57" fmla="*/ 359835 w 590474"/>
                <a:gd name="connsiteY57" fmla="*/ 435582 h 791179"/>
                <a:gd name="connsiteX58" fmla="*/ 295142 w 590474"/>
                <a:gd name="connsiteY58" fmla="*/ 461481 h 791179"/>
                <a:gd name="connsiteX59" fmla="*/ 333242 w 590474"/>
                <a:gd name="connsiteY59" fmla="*/ 639398 h 791179"/>
                <a:gd name="connsiteX60" fmla="*/ 333242 w 590474"/>
                <a:gd name="connsiteY60" fmla="*/ 487275 h 791179"/>
                <a:gd name="connsiteX61" fmla="*/ 398964 w 590474"/>
                <a:gd name="connsiteY61" fmla="*/ 461043 h 791179"/>
                <a:gd name="connsiteX62" fmla="*/ 429587 w 590474"/>
                <a:gd name="connsiteY62" fmla="*/ 473425 h 791179"/>
                <a:gd name="connsiteX63" fmla="*/ 333242 w 590474"/>
                <a:gd name="connsiteY63"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0 w 590474"/>
                <a:gd name="connsiteY28" fmla="*/ 654057 h 791179"/>
                <a:gd name="connsiteX29" fmla="*/ 0 w 590474"/>
                <a:gd name="connsiteY29" fmla="*/ 738925 h 791179"/>
                <a:gd name="connsiteX30" fmla="*/ 8477 w 590474"/>
                <a:gd name="connsiteY30" fmla="*/ 744583 h 791179"/>
                <a:gd name="connsiteX31" fmla="*/ 297971 w 590474"/>
                <a:gd name="connsiteY31" fmla="*/ 791179 h 791179"/>
                <a:gd name="connsiteX32" fmla="*/ 582854 w 590474"/>
                <a:gd name="connsiteY32" fmla="*/ 743973 h 791179"/>
                <a:gd name="connsiteX33" fmla="*/ 590474 w 590474"/>
                <a:gd name="connsiteY33" fmla="*/ 738258 h 791179"/>
                <a:gd name="connsiteX34" fmla="*/ 590417 w 590474"/>
                <a:gd name="connsiteY34" fmla="*/ 571152 h 791179"/>
                <a:gd name="connsiteX35" fmla="*/ 180927 w 590474"/>
                <a:gd name="connsiteY35" fmla="*/ 266733 h 791179"/>
                <a:gd name="connsiteX36" fmla="*/ 180927 w 590474"/>
                <a:gd name="connsiteY36" fmla="*/ 238158 h 791179"/>
                <a:gd name="connsiteX37" fmla="*/ 181156 w 590474"/>
                <a:gd name="connsiteY37" fmla="*/ 233672 h 791179"/>
                <a:gd name="connsiteX38" fmla="*/ 295142 w 590474"/>
                <a:gd name="connsiteY38" fmla="*/ 142908 h 791179"/>
                <a:gd name="connsiteX39" fmla="*/ 409337 w 590474"/>
                <a:gd name="connsiteY39" fmla="*/ 235005 h 791179"/>
                <a:gd name="connsiteX40" fmla="*/ 409499 w 590474"/>
                <a:gd name="connsiteY40" fmla="*/ 238177 h 791179"/>
                <a:gd name="connsiteX41" fmla="*/ 409499 w 590474"/>
                <a:gd name="connsiteY41" fmla="*/ 266752 h 791179"/>
                <a:gd name="connsiteX42" fmla="*/ 295199 w 590474"/>
                <a:gd name="connsiteY42" fmla="*/ 381052 h 791179"/>
                <a:gd name="connsiteX43" fmla="*/ 295199 w 590474"/>
                <a:gd name="connsiteY43" fmla="*/ 381052 h 791179"/>
                <a:gd name="connsiteX44" fmla="*/ 180927 w 590474"/>
                <a:gd name="connsiteY44" fmla="*/ 266733 h 791179"/>
                <a:gd name="connsiteX45" fmla="*/ 257042 w 590474"/>
                <a:gd name="connsiteY45" fmla="*/ 639313 h 791179"/>
                <a:gd name="connsiteX46" fmla="*/ 160763 w 590474"/>
                <a:gd name="connsiteY46" fmla="*/ 473368 h 791179"/>
                <a:gd name="connsiteX47" fmla="*/ 191395 w 590474"/>
                <a:gd name="connsiteY47" fmla="*/ 460986 h 791179"/>
                <a:gd name="connsiteX48" fmla="*/ 257042 w 590474"/>
                <a:gd name="connsiteY48" fmla="*/ 487275 h 791179"/>
                <a:gd name="connsiteX49" fmla="*/ 257042 w 590474"/>
                <a:gd name="connsiteY49" fmla="*/ 639313 h 791179"/>
                <a:gd name="connsiteX50" fmla="*/ 295142 w 590474"/>
                <a:gd name="connsiteY50" fmla="*/ 461481 h 791179"/>
                <a:gd name="connsiteX51" fmla="*/ 230486 w 590474"/>
                <a:gd name="connsiteY51" fmla="*/ 435621 h 791179"/>
                <a:gd name="connsiteX52" fmla="*/ 237992 w 590474"/>
                <a:gd name="connsiteY52" fmla="*/ 410055 h 791179"/>
                <a:gd name="connsiteX53" fmla="*/ 237992 w 590474"/>
                <a:gd name="connsiteY53" fmla="*/ 407912 h 791179"/>
                <a:gd name="connsiteX54" fmla="*/ 352349 w 590474"/>
                <a:gd name="connsiteY54" fmla="*/ 407912 h 791179"/>
                <a:gd name="connsiteX55" fmla="*/ 352349 w 590474"/>
                <a:gd name="connsiteY55" fmla="*/ 410027 h 791179"/>
                <a:gd name="connsiteX56" fmla="*/ 359835 w 590474"/>
                <a:gd name="connsiteY56" fmla="*/ 435582 h 791179"/>
                <a:gd name="connsiteX57" fmla="*/ 295142 w 590474"/>
                <a:gd name="connsiteY57" fmla="*/ 461481 h 791179"/>
                <a:gd name="connsiteX58" fmla="*/ 333242 w 590474"/>
                <a:gd name="connsiteY58" fmla="*/ 639398 h 791179"/>
                <a:gd name="connsiteX59" fmla="*/ 333242 w 590474"/>
                <a:gd name="connsiteY59" fmla="*/ 487275 h 791179"/>
                <a:gd name="connsiteX60" fmla="*/ 398964 w 590474"/>
                <a:gd name="connsiteY60" fmla="*/ 461043 h 791179"/>
                <a:gd name="connsiteX61" fmla="*/ 429587 w 590474"/>
                <a:gd name="connsiteY61" fmla="*/ 473425 h 791179"/>
                <a:gd name="connsiteX62" fmla="*/ 333242 w 590474"/>
                <a:gd name="connsiteY62"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63227 w 590474"/>
                <a:gd name="connsiteY21" fmla="*/ 546673 h 791179"/>
                <a:gd name="connsiteX22" fmla="*/ 49606 w 590474"/>
                <a:gd name="connsiteY22" fmla="*/ 560770 h 791179"/>
                <a:gd name="connsiteX23" fmla="*/ 49425 w 590474"/>
                <a:gd name="connsiteY23" fmla="*/ 560951 h 791179"/>
                <a:gd name="connsiteX24" fmla="*/ 49244 w 590474"/>
                <a:gd name="connsiteY24" fmla="*/ 561132 h 791179"/>
                <a:gd name="connsiteX25" fmla="*/ 28575 w 590474"/>
                <a:gd name="connsiteY25" fmla="*/ 569571 h 791179"/>
                <a:gd name="connsiteX26" fmla="*/ 26222 w 590474"/>
                <a:gd name="connsiteY26" fmla="*/ 569485 h 791179"/>
                <a:gd name="connsiteX27" fmla="*/ 0 w 590474"/>
                <a:gd name="connsiteY27" fmla="*/ 654057 h 791179"/>
                <a:gd name="connsiteX28" fmla="*/ 0 w 590474"/>
                <a:gd name="connsiteY28" fmla="*/ 738925 h 791179"/>
                <a:gd name="connsiteX29" fmla="*/ 8477 w 590474"/>
                <a:gd name="connsiteY29" fmla="*/ 744583 h 791179"/>
                <a:gd name="connsiteX30" fmla="*/ 297971 w 590474"/>
                <a:gd name="connsiteY30" fmla="*/ 791179 h 791179"/>
                <a:gd name="connsiteX31" fmla="*/ 582854 w 590474"/>
                <a:gd name="connsiteY31" fmla="*/ 743973 h 791179"/>
                <a:gd name="connsiteX32" fmla="*/ 590474 w 590474"/>
                <a:gd name="connsiteY32" fmla="*/ 738258 h 791179"/>
                <a:gd name="connsiteX33" fmla="*/ 590417 w 590474"/>
                <a:gd name="connsiteY33" fmla="*/ 571152 h 791179"/>
                <a:gd name="connsiteX34" fmla="*/ 180927 w 590474"/>
                <a:gd name="connsiteY34" fmla="*/ 266733 h 791179"/>
                <a:gd name="connsiteX35" fmla="*/ 180927 w 590474"/>
                <a:gd name="connsiteY35" fmla="*/ 238158 h 791179"/>
                <a:gd name="connsiteX36" fmla="*/ 181156 w 590474"/>
                <a:gd name="connsiteY36" fmla="*/ 233672 h 791179"/>
                <a:gd name="connsiteX37" fmla="*/ 295142 w 590474"/>
                <a:gd name="connsiteY37" fmla="*/ 142908 h 791179"/>
                <a:gd name="connsiteX38" fmla="*/ 409337 w 590474"/>
                <a:gd name="connsiteY38" fmla="*/ 235005 h 791179"/>
                <a:gd name="connsiteX39" fmla="*/ 409499 w 590474"/>
                <a:gd name="connsiteY39" fmla="*/ 238177 h 791179"/>
                <a:gd name="connsiteX40" fmla="*/ 409499 w 590474"/>
                <a:gd name="connsiteY40" fmla="*/ 266752 h 791179"/>
                <a:gd name="connsiteX41" fmla="*/ 295199 w 590474"/>
                <a:gd name="connsiteY41" fmla="*/ 381052 h 791179"/>
                <a:gd name="connsiteX42" fmla="*/ 295199 w 590474"/>
                <a:gd name="connsiteY42" fmla="*/ 381052 h 791179"/>
                <a:gd name="connsiteX43" fmla="*/ 180927 w 590474"/>
                <a:gd name="connsiteY43" fmla="*/ 266733 h 791179"/>
                <a:gd name="connsiteX44" fmla="*/ 257042 w 590474"/>
                <a:gd name="connsiteY44" fmla="*/ 639313 h 791179"/>
                <a:gd name="connsiteX45" fmla="*/ 160763 w 590474"/>
                <a:gd name="connsiteY45" fmla="*/ 473368 h 791179"/>
                <a:gd name="connsiteX46" fmla="*/ 191395 w 590474"/>
                <a:gd name="connsiteY46" fmla="*/ 460986 h 791179"/>
                <a:gd name="connsiteX47" fmla="*/ 257042 w 590474"/>
                <a:gd name="connsiteY47" fmla="*/ 487275 h 791179"/>
                <a:gd name="connsiteX48" fmla="*/ 257042 w 590474"/>
                <a:gd name="connsiteY48" fmla="*/ 639313 h 791179"/>
                <a:gd name="connsiteX49" fmla="*/ 295142 w 590474"/>
                <a:gd name="connsiteY49" fmla="*/ 461481 h 791179"/>
                <a:gd name="connsiteX50" fmla="*/ 230486 w 590474"/>
                <a:gd name="connsiteY50" fmla="*/ 435621 h 791179"/>
                <a:gd name="connsiteX51" fmla="*/ 237992 w 590474"/>
                <a:gd name="connsiteY51" fmla="*/ 410055 h 791179"/>
                <a:gd name="connsiteX52" fmla="*/ 237992 w 590474"/>
                <a:gd name="connsiteY52" fmla="*/ 407912 h 791179"/>
                <a:gd name="connsiteX53" fmla="*/ 352349 w 590474"/>
                <a:gd name="connsiteY53" fmla="*/ 407912 h 791179"/>
                <a:gd name="connsiteX54" fmla="*/ 352349 w 590474"/>
                <a:gd name="connsiteY54" fmla="*/ 410027 h 791179"/>
                <a:gd name="connsiteX55" fmla="*/ 359835 w 590474"/>
                <a:gd name="connsiteY55" fmla="*/ 435582 h 791179"/>
                <a:gd name="connsiteX56" fmla="*/ 295142 w 590474"/>
                <a:gd name="connsiteY56" fmla="*/ 461481 h 791179"/>
                <a:gd name="connsiteX57" fmla="*/ 333242 w 590474"/>
                <a:gd name="connsiteY57" fmla="*/ 639398 h 791179"/>
                <a:gd name="connsiteX58" fmla="*/ 333242 w 590474"/>
                <a:gd name="connsiteY58" fmla="*/ 487275 h 791179"/>
                <a:gd name="connsiteX59" fmla="*/ 398964 w 590474"/>
                <a:gd name="connsiteY59" fmla="*/ 461043 h 791179"/>
                <a:gd name="connsiteX60" fmla="*/ 429587 w 590474"/>
                <a:gd name="connsiteY60" fmla="*/ 473425 h 791179"/>
                <a:gd name="connsiteX61" fmla="*/ 333242 w 590474"/>
                <a:gd name="connsiteY61"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49244 w 590474"/>
                <a:gd name="connsiteY23" fmla="*/ 561132 h 791179"/>
                <a:gd name="connsiteX24" fmla="*/ 28575 w 590474"/>
                <a:gd name="connsiteY24" fmla="*/ 569571 h 791179"/>
                <a:gd name="connsiteX25" fmla="*/ 26222 w 590474"/>
                <a:gd name="connsiteY25" fmla="*/ 569485 h 791179"/>
                <a:gd name="connsiteX26" fmla="*/ 0 w 590474"/>
                <a:gd name="connsiteY26" fmla="*/ 654057 h 791179"/>
                <a:gd name="connsiteX27" fmla="*/ 0 w 590474"/>
                <a:gd name="connsiteY27" fmla="*/ 738925 h 791179"/>
                <a:gd name="connsiteX28" fmla="*/ 8477 w 590474"/>
                <a:gd name="connsiteY28" fmla="*/ 744583 h 791179"/>
                <a:gd name="connsiteX29" fmla="*/ 297971 w 590474"/>
                <a:gd name="connsiteY29" fmla="*/ 791179 h 791179"/>
                <a:gd name="connsiteX30" fmla="*/ 582854 w 590474"/>
                <a:gd name="connsiteY30" fmla="*/ 743973 h 791179"/>
                <a:gd name="connsiteX31" fmla="*/ 590474 w 590474"/>
                <a:gd name="connsiteY31" fmla="*/ 738258 h 791179"/>
                <a:gd name="connsiteX32" fmla="*/ 590417 w 590474"/>
                <a:gd name="connsiteY32" fmla="*/ 571152 h 791179"/>
                <a:gd name="connsiteX33" fmla="*/ 180927 w 590474"/>
                <a:gd name="connsiteY33" fmla="*/ 266733 h 791179"/>
                <a:gd name="connsiteX34" fmla="*/ 180927 w 590474"/>
                <a:gd name="connsiteY34" fmla="*/ 238158 h 791179"/>
                <a:gd name="connsiteX35" fmla="*/ 181156 w 590474"/>
                <a:gd name="connsiteY35" fmla="*/ 233672 h 791179"/>
                <a:gd name="connsiteX36" fmla="*/ 295142 w 590474"/>
                <a:gd name="connsiteY36" fmla="*/ 142908 h 791179"/>
                <a:gd name="connsiteX37" fmla="*/ 409337 w 590474"/>
                <a:gd name="connsiteY37" fmla="*/ 235005 h 791179"/>
                <a:gd name="connsiteX38" fmla="*/ 409499 w 590474"/>
                <a:gd name="connsiteY38" fmla="*/ 238177 h 791179"/>
                <a:gd name="connsiteX39" fmla="*/ 409499 w 590474"/>
                <a:gd name="connsiteY39" fmla="*/ 266752 h 791179"/>
                <a:gd name="connsiteX40" fmla="*/ 295199 w 590474"/>
                <a:gd name="connsiteY40" fmla="*/ 381052 h 791179"/>
                <a:gd name="connsiteX41" fmla="*/ 295199 w 590474"/>
                <a:gd name="connsiteY41" fmla="*/ 381052 h 791179"/>
                <a:gd name="connsiteX42" fmla="*/ 180927 w 590474"/>
                <a:gd name="connsiteY42" fmla="*/ 266733 h 791179"/>
                <a:gd name="connsiteX43" fmla="*/ 257042 w 590474"/>
                <a:gd name="connsiteY43" fmla="*/ 639313 h 791179"/>
                <a:gd name="connsiteX44" fmla="*/ 160763 w 590474"/>
                <a:gd name="connsiteY44" fmla="*/ 473368 h 791179"/>
                <a:gd name="connsiteX45" fmla="*/ 191395 w 590474"/>
                <a:gd name="connsiteY45" fmla="*/ 460986 h 791179"/>
                <a:gd name="connsiteX46" fmla="*/ 257042 w 590474"/>
                <a:gd name="connsiteY46" fmla="*/ 487275 h 791179"/>
                <a:gd name="connsiteX47" fmla="*/ 257042 w 590474"/>
                <a:gd name="connsiteY47" fmla="*/ 639313 h 791179"/>
                <a:gd name="connsiteX48" fmla="*/ 295142 w 590474"/>
                <a:gd name="connsiteY48" fmla="*/ 461481 h 791179"/>
                <a:gd name="connsiteX49" fmla="*/ 230486 w 590474"/>
                <a:gd name="connsiteY49" fmla="*/ 435621 h 791179"/>
                <a:gd name="connsiteX50" fmla="*/ 237992 w 590474"/>
                <a:gd name="connsiteY50" fmla="*/ 410055 h 791179"/>
                <a:gd name="connsiteX51" fmla="*/ 237992 w 590474"/>
                <a:gd name="connsiteY51" fmla="*/ 407912 h 791179"/>
                <a:gd name="connsiteX52" fmla="*/ 352349 w 590474"/>
                <a:gd name="connsiteY52" fmla="*/ 407912 h 791179"/>
                <a:gd name="connsiteX53" fmla="*/ 352349 w 590474"/>
                <a:gd name="connsiteY53" fmla="*/ 410027 h 791179"/>
                <a:gd name="connsiteX54" fmla="*/ 359835 w 590474"/>
                <a:gd name="connsiteY54" fmla="*/ 435582 h 791179"/>
                <a:gd name="connsiteX55" fmla="*/ 295142 w 590474"/>
                <a:gd name="connsiteY55" fmla="*/ 461481 h 791179"/>
                <a:gd name="connsiteX56" fmla="*/ 333242 w 590474"/>
                <a:gd name="connsiteY56" fmla="*/ 639398 h 791179"/>
                <a:gd name="connsiteX57" fmla="*/ 333242 w 590474"/>
                <a:gd name="connsiteY57" fmla="*/ 487275 h 791179"/>
                <a:gd name="connsiteX58" fmla="*/ 398964 w 590474"/>
                <a:gd name="connsiteY58" fmla="*/ 461043 h 791179"/>
                <a:gd name="connsiteX59" fmla="*/ 429587 w 590474"/>
                <a:gd name="connsiteY59" fmla="*/ 473425 h 791179"/>
                <a:gd name="connsiteX60" fmla="*/ 333242 w 590474"/>
                <a:gd name="connsiteY60"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26222 w 590474"/>
                <a:gd name="connsiteY24" fmla="*/ 569485 h 791179"/>
                <a:gd name="connsiteX25" fmla="*/ 0 w 590474"/>
                <a:gd name="connsiteY25" fmla="*/ 654057 h 791179"/>
                <a:gd name="connsiteX26" fmla="*/ 0 w 590474"/>
                <a:gd name="connsiteY26" fmla="*/ 738925 h 791179"/>
                <a:gd name="connsiteX27" fmla="*/ 8477 w 590474"/>
                <a:gd name="connsiteY27" fmla="*/ 744583 h 791179"/>
                <a:gd name="connsiteX28" fmla="*/ 297971 w 590474"/>
                <a:gd name="connsiteY28" fmla="*/ 791179 h 791179"/>
                <a:gd name="connsiteX29" fmla="*/ 582854 w 590474"/>
                <a:gd name="connsiteY29" fmla="*/ 743973 h 791179"/>
                <a:gd name="connsiteX30" fmla="*/ 590474 w 590474"/>
                <a:gd name="connsiteY30" fmla="*/ 738258 h 791179"/>
                <a:gd name="connsiteX31" fmla="*/ 590417 w 590474"/>
                <a:gd name="connsiteY31" fmla="*/ 571152 h 791179"/>
                <a:gd name="connsiteX32" fmla="*/ 180927 w 590474"/>
                <a:gd name="connsiteY32" fmla="*/ 266733 h 791179"/>
                <a:gd name="connsiteX33" fmla="*/ 180927 w 590474"/>
                <a:gd name="connsiteY33" fmla="*/ 238158 h 791179"/>
                <a:gd name="connsiteX34" fmla="*/ 181156 w 590474"/>
                <a:gd name="connsiteY34" fmla="*/ 233672 h 791179"/>
                <a:gd name="connsiteX35" fmla="*/ 295142 w 590474"/>
                <a:gd name="connsiteY35" fmla="*/ 142908 h 791179"/>
                <a:gd name="connsiteX36" fmla="*/ 409337 w 590474"/>
                <a:gd name="connsiteY36" fmla="*/ 235005 h 791179"/>
                <a:gd name="connsiteX37" fmla="*/ 409499 w 590474"/>
                <a:gd name="connsiteY37" fmla="*/ 238177 h 791179"/>
                <a:gd name="connsiteX38" fmla="*/ 409499 w 590474"/>
                <a:gd name="connsiteY38" fmla="*/ 266752 h 791179"/>
                <a:gd name="connsiteX39" fmla="*/ 295199 w 590474"/>
                <a:gd name="connsiteY39" fmla="*/ 381052 h 791179"/>
                <a:gd name="connsiteX40" fmla="*/ 295199 w 590474"/>
                <a:gd name="connsiteY40" fmla="*/ 381052 h 791179"/>
                <a:gd name="connsiteX41" fmla="*/ 180927 w 590474"/>
                <a:gd name="connsiteY41" fmla="*/ 266733 h 791179"/>
                <a:gd name="connsiteX42" fmla="*/ 257042 w 590474"/>
                <a:gd name="connsiteY42" fmla="*/ 639313 h 791179"/>
                <a:gd name="connsiteX43" fmla="*/ 160763 w 590474"/>
                <a:gd name="connsiteY43" fmla="*/ 473368 h 791179"/>
                <a:gd name="connsiteX44" fmla="*/ 191395 w 590474"/>
                <a:gd name="connsiteY44" fmla="*/ 460986 h 791179"/>
                <a:gd name="connsiteX45" fmla="*/ 257042 w 590474"/>
                <a:gd name="connsiteY45" fmla="*/ 487275 h 791179"/>
                <a:gd name="connsiteX46" fmla="*/ 257042 w 590474"/>
                <a:gd name="connsiteY46" fmla="*/ 639313 h 791179"/>
                <a:gd name="connsiteX47" fmla="*/ 295142 w 590474"/>
                <a:gd name="connsiteY47" fmla="*/ 461481 h 791179"/>
                <a:gd name="connsiteX48" fmla="*/ 230486 w 590474"/>
                <a:gd name="connsiteY48" fmla="*/ 435621 h 791179"/>
                <a:gd name="connsiteX49" fmla="*/ 237992 w 590474"/>
                <a:gd name="connsiteY49" fmla="*/ 410055 h 791179"/>
                <a:gd name="connsiteX50" fmla="*/ 237992 w 590474"/>
                <a:gd name="connsiteY50" fmla="*/ 407912 h 791179"/>
                <a:gd name="connsiteX51" fmla="*/ 352349 w 590474"/>
                <a:gd name="connsiteY51" fmla="*/ 407912 h 791179"/>
                <a:gd name="connsiteX52" fmla="*/ 352349 w 590474"/>
                <a:gd name="connsiteY52" fmla="*/ 410027 h 791179"/>
                <a:gd name="connsiteX53" fmla="*/ 359835 w 590474"/>
                <a:gd name="connsiteY53" fmla="*/ 435582 h 791179"/>
                <a:gd name="connsiteX54" fmla="*/ 295142 w 590474"/>
                <a:gd name="connsiteY54" fmla="*/ 461481 h 791179"/>
                <a:gd name="connsiteX55" fmla="*/ 333242 w 590474"/>
                <a:gd name="connsiteY55" fmla="*/ 639398 h 791179"/>
                <a:gd name="connsiteX56" fmla="*/ 333242 w 590474"/>
                <a:gd name="connsiteY56" fmla="*/ 487275 h 791179"/>
                <a:gd name="connsiteX57" fmla="*/ 398964 w 590474"/>
                <a:gd name="connsiteY57" fmla="*/ 461043 h 791179"/>
                <a:gd name="connsiteX58" fmla="*/ 429587 w 590474"/>
                <a:gd name="connsiteY58" fmla="*/ 473425 h 791179"/>
                <a:gd name="connsiteX59" fmla="*/ 333242 w 590474"/>
                <a:gd name="connsiteY59"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0 w 590474"/>
                <a:gd name="connsiteY24" fmla="*/ 654057 h 791179"/>
                <a:gd name="connsiteX25" fmla="*/ 0 w 590474"/>
                <a:gd name="connsiteY25" fmla="*/ 738925 h 791179"/>
                <a:gd name="connsiteX26" fmla="*/ 8477 w 590474"/>
                <a:gd name="connsiteY26" fmla="*/ 744583 h 791179"/>
                <a:gd name="connsiteX27" fmla="*/ 297971 w 590474"/>
                <a:gd name="connsiteY27" fmla="*/ 791179 h 791179"/>
                <a:gd name="connsiteX28" fmla="*/ 582854 w 590474"/>
                <a:gd name="connsiteY28" fmla="*/ 743973 h 791179"/>
                <a:gd name="connsiteX29" fmla="*/ 590474 w 590474"/>
                <a:gd name="connsiteY29" fmla="*/ 738258 h 791179"/>
                <a:gd name="connsiteX30" fmla="*/ 590417 w 590474"/>
                <a:gd name="connsiteY30" fmla="*/ 571152 h 791179"/>
                <a:gd name="connsiteX31" fmla="*/ 180927 w 590474"/>
                <a:gd name="connsiteY31" fmla="*/ 266733 h 791179"/>
                <a:gd name="connsiteX32" fmla="*/ 180927 w 590474"/>
                <a:gd name="connsiteY32" fmla="*/ 238158 h 791179"/>
                <a:gd name="connsiteX33" fmla="*/ 181156 w 590474"/>
                <a:gd name="connsiteY33" fmla="*/ 233672 h 791179"/>
                <a:gd name="connsiteX34" fmla="*/ 295142 w 590474"/>
                <a:gd name="connsiteY34" fmla="*/ 142908 h 791179"/>
                <a:gd name="connsiteX35" fmla="*/ 409337 w 590474"/>
                <a:gd name="connsiteY35" fmla="*/ 235005 h 791179"/>
                <a:gd name="connsiteX36" fmla="*/ 409499 w 590474"/>
                <a:gd name="connsiteY36" fmla="*/ 238177 h 791179"/>
                <a:gd name="connsiteX37" fmla="*/ 409499 w 590474"/>
                <a:gd name="connsiteY37" fmla="*/ 266752 h 791179"/>
                <a:gd name="connsiteX38" fmla="*/ 295199 w 590474"/>
                <a:gd name="connsiteY38" fmla="*/ 381052 h 791179"/>
                <a:gd name="connsiteX39" fmla="*/ 295199 w 590474"/>
                <a:gd name="connsiteY39" fmla="*/ 381052 h 791179"/>
                <a:gd name="connsiteX40" fmla="*/ 180927 w 590474"/>
                <a:gd name="connsiteY40" fmla="*/ 266733 h 791179"/>
                <a:gd name="connsiteX41" fmla="*/ 257042 w 590474"/>
                <a:gd name="connsiteY41" fmla="*/ 639313 h 791179"/>
                <a:gd name="connsiteX42" fmla="*/ 160763 w 590474"/>
                <a:gd name="connsiteY42" fmla="*/ 473368 h 791179"/>
                <a:gd name="connsiteX43" fmla="*/ 191395 w 590474"/>
                <a:gd name="connsiteY43" fmla="*/ 460986 h 791179"/>
                <a:gd name="connsiteX44" fmla="*/ 257042 w 590474"/>
                <a:gd name="connsiteY44" fmla="*/ 487275 h 791179"/>
                <a:gd name="connsiteX45" fmla="*/ 257042 w 590474"/>
                <a:gd name="connsiteY45" fmla="*/ 639313 h 791179"/>
                <a:gd name="connsiteX46" fmla="*/ 295142 w 590474"/>
                <a:gd name="connsiteY46" fmla="*/ 461481 h 791179"/>
                <a:gd name="connsiteX47" fmla="*/ 230486 w 590474"/>
                <a:gd name="connsiteY47" fmla="*/ 435621 h 791179"/>
                <a:gd name="connsiteX48" fmla="*/ 237992 w 590474"/>
                <a:gd name="connsiteY48" fmla="*/ 410055 h 791179"/>
                <a:gd name="connsiteX49" fmla="*/ 237992 w 590474"/>
                <a:gd name="connsiteY49" fmla="*/ 407912 h 791179"/>
                <a:gd name="connsiteX50" fmla="*/ 352349 w 590474"/>
                <a:gd name="connsiteY50" fmla="*/ 407912 h 791179"/>
                <a:gd name="connsiteX51" fmla="*/ 352349 w 590474"/>
                <a:gd name="connsiteY51" fmla="*/ 410027 h 791179"/>
                <a:gd name="connsiteX52" fmla="*/ 359835 w 590474"/>
                <a:gd name="connsiteY52" fmla="*/ 435582 h 791179"/>
                <a:gd name="connsiteX53" fmla="*/ 295142 w 590474"/>
                <a:gd name="connsiteY53" fmla="*/ 461481 h 791179"/>
                <a:gd name="connsiteX54" fmla="*/ 333242 w 590474"/>
                <a:gd name="connsiteY54" fmla="*/ 639398 h 791179"/>
                <a:gd name="connsiteX55" fmla="*/ 333242 w 590474"/>
                <a:gd name="connsiteY55" fmla="*/ 487275 h 791179"/>
                <a:gd name="connsiteX56" fmla="*/ 398964 w 590474"/>
                <a:gd name="connsiteY56" fmla="*/ 461043 h 791179"/>
                <a:gd name="connsiteX57" fmla="*/ 429587 w 590474"/>
                <a:gd name="connsiteY57" fmla="*/ 473425 h 791179"/>
                <a:gd name="connsiteX58" fmla="*/ 333242 w 590474"/>
                <a:gd name="connsiteY58"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28575 w 590474"/>
                <a:gd name="connsiteY22" fmla="*/ 569571 h 791179"/>
                <a:gd name="connsiteX23" fmla="*/ 0 w 590474"/>
                <a:gd name="connsiteY23" fmla="*/ 654057 h 791179"/>
                <a:gd name="connsiteX24" fmla="*/ 0 w 590474"/>
                <a:gd name="connsiteY24" fmla="*/ 738925 h 791179"/>
                <a:gd name="connsiteX25" fmla="*/ 8477 w 590474"/>
                <a:gd name="connsiteY25" fmla="*/ 744583 h 791179"/>
                <a:gd name="connsiteX26" fmla="*/ 297971 w 590474"/>
                <a:gd name="connsiteY26" fmla="*/ 791179 h 791179"/>
                <a:gd name="connsiteX27" fmla="*/ 582854 w 590474"/>
                <a:gd name="connsiteY27" fmla="*/ 743973 h 791179"/>
                <a:gd name="connsiteX28" fmla="*/ 590474 w 590474"/>
                <a:gd name="connsiteY28" fmla="*/ 738258 h 791179"/>
                <a:gd name="connsiteX29" fmla="*/ 590417 w 590474"/>
                <a:gd name="connsiteY29" fmla="*/ 571152 h 791179"/>
                <a:gd name="connsiteX30" fmla="*/ 180927 w 590474"/>
                <a:gd name="connsiteY30" fmla="*/ 266733 h 791179"/>
                <a:gd name="connsiteX31" fmla="*/ 180927 w 590474"/>
                <a:gd name="connsiteY31" fmla="*/ 238158 h 791179"/>
                <a:gd name="connsiteX32" fmla="*/ 181156 w 590474"/>
                <a:gd name="connsiteY32" fmla="*/ 233672 h 791179"/>
                <a:gd name="connsiteX33" fmla="*/ 295142 w 590474"/>
                <a:gd name="connsiteY33" fmla="*/ 142908 h 791179"/>
                <a:gd name="connsiteX34" fmla="*/ 409337 w 590474"/>
                <a:gd name="connsiteY34" fmla="*/ 235005 h 791179"/>
                <a:gd name="connsiteX35" fmla="*/ 409499 w 590474"/>
                <a:gd name="connsiteY35" fmla="*/ 238177 h 791179"/>
                <a:gd name="connsiteX36" fmla="*/ 409499 w 590474"/>
                <a:gd name="connsiteY36" fmla="*/ 266752 h 791179"/>
                <a:gd name="connsiteX37" fmla="*/ 295199 w 590474"/>
                <a:gd name="connsiteY37" fmla="*/ 381052 h 791179"/>
                <a:gd name="connsiteX38" fmla="*/ 295199 w 590474"/>
                <a:gd name="connsiteY38" fmla="*/ 381052 h 791179"/>
                <a:gd name="connsiteX39" fmla="*/ 180927 w 590474"/>
                <a:gd name="connsiteY39" fmla="*/ 266733 h 791179"/>
                <a:gd name="connsiteX40" fmla="*/ 257042 w 590474"/>
                <a:gd name="connsiteY40" fmla="*/ 639313 h 791179"/>
                <a:gd name="connsiteX41" fmla="*/ 160763 w 590474"/>
                <a:gd name="connsiteY41" fmla="*/ 473368 h 791179"/>
                <a:gd name="connsiteX42" fmla="*/ 191395 w 590474"/>
                <a:gd name="connsiteY42" fmla="*/ 460986 h 791179"/>
                <a:gd name="connsiteX43" fmla="*/ 257042 w 590474"/>
                <a:gd name="connsiteY43" fmla="*/ 487275 h 791179"/>
                <a:gd name="connsiteX44" fmla="*/ 257042 w 590474"/>
                <a:gd name="connsiteY44" fmla="*/ 639313 h 791179"/>
                <a:gd name="connsiteX45" fmla="*/ 295142 w 590474"/>
                <a:gd name="connsiteY45" fmla="*/ 461481 h 791179"/>
                <a:gd name="connsiteX46" fmla="*/ 230486 w 590474"/>
                <a:gd name="connsiteY46" fmla="*/ 435621 h 791179"/>
                <a:gd name="connsiteX47" fmla="*/ 237992 w 590474"/>
                <a:gd name="connsiteY47" fmla="*/ 410055 h 791179"/>
                <a:gd name="connsiteX48" fmla="*/ 237992 w 590474"/>
                <a:gd name="connsiteY48" fmla="*/ 407912 h 791179"/>
                <a:gd name="connsiteX49" fmla="*/ 352349 w 590474"/>
                <a:gd name="connsiteY49" fmla="*/ 407912 h 791179"/>
                <a:gd name="connsiteX50" fmla="*/ 352349 w 590474"/>
                <a:gd name="connsiteY50" fmla="*/ 410027 h 791179"/>
                <a:gd name="connsiteX51" fmla="*/ 359835 w 590474"/>
                <a:gd name="connsiteY51" fmla="*/ 435582 h 791179"/>
                <a:gd name="connsiteX52" fmla="*/ 295142 w 590474"/>
                <a:gd name="connsiteY52" fmla="*/ 461481 h 791179"/>
                <a:gd name="connsiteX53" fmla="*/ 333242 w 590474"/>
                <a:gd name="connsiteY53" fmla="*/ 639398 h 791179"/>
                <a:gd name="connsiteX54" fmla="*/ 333242 w 590474"/>
                <a:gd name="connsiteY54" fmla="*/ 487275 h 791179"/>
                <a:gd name="connsiteX55" fmla="*/ 398964 w 590474"/>
                <a:gd name="connsiteY55" fmla="*/ 461043 h 791179"/>
                <a:gd name="connsiteX56" fmla="*/ 429587 w 590474"/>
                <a:gd name="connsiteY56" fmla="*/ 473425 h 791179"/>
                <a:gd name="connsiteX57" fmla="*/ 333242 w 590474"/>
                <a:gd name="connsiteY57"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0 w 590474"/>
                <a:gd name="connsiteY22" fmla="*/ 654057 h 791179"/>
                <a:gd name="connsiteX23" fmla="*/ 0 w 590474"/>
                <a:gd name="connsiteY23" fmla="*/ 738925 h 791179"/>
                <a:gd name="connsiteX24" fmla="*/ 8477 w 590474"/>
                <a:gd name="connsiteY24" fmla="*/ 744583 h 791179"/>
                <a:gd name="connsiteX25" fmla="*/ 297971 w 590474"/>
                <a:gd name="connsiteY25" fmla="*/ 791179 h 791179"/>
                <a:gd name="connsiteX26" fmla="*/ 582854 w 590474"/>
                <a:gd name="connsiteY26" fmla="*/ 743973 h 791179"/>
                <a:gd name="connsiteX27" fmla="*/ 590474 w 590474"/>
                <a:gd name="connsiteY27" fmla="*/ 738258 h 791179"/>
                <a:gd name="connsiteX28" fmla="*/ 590417 w 590474"/>
                <a:gd name="connsiteY28" fmla="*/ 571152 h 791179"/>
                <a:gd name="connsiteX29" fmla="*/ 180927 w 590474"/>
                <a:gd name="connsiteY29" fmla="*/ 266733 h 791179"/>
                <a:gd name="connsiteX30" fmla="*/ 180927 w 590474"/>
                <a:gd name="connsiteY30" fmla="*/ 238158 h 791179"/>
                <a:gd name="connsiteX31" fmla="*/ 181156 w 590474"/>
                <a:gd name="connsiteY31" fmla="*/ 233672 h 791179"/>
                <a:gd name="connsiteX32" fmla="*/ 295142 w 590474"/>
                <a:gd name="connsiteY32" fmla="*/ 142908 h 791179"/>
                <a:gd name="connsiteX33" fmla="*/ 409337 w 590474"/>
                <a:gd name="connsiteY33" fmla="*/ 235005 h 791179"/>
                <a:gd name="connsiteX34" fmla="*/ 409499 w 590474"/>
                <a:gd name="connsiteY34" fmla="*/ 238177 h 791179"/>
                <a:gd name="connsiteX35" fmla="*/ 409499 w 590474"/>
                <a:gd name="connsiteY35" fmla="*/ 266752 h 791179"/>
                <a:gd name="connsiteX36" fmla="*/ 295199 w 590474"/>
                <a:gd name="connsiteY36" fmla="*/ 381052 h 791179"/>
                <a:gd name="connsiteX37" fmla="*/ 295199 w 590474"/>
                <a:gd name="connsiteY37" fmla="*/ 381052 h 791179"/>
                <a:gd name="connsiteX38" fmla="*/ 180927 w 590474"/>
                <a:gd name="connsiteY38" fmla="*/ 266733 h 791179"/>
                <a:gd name="connsiteX39" fmla="*/ 257042 w 590474"/>
                <a:gd name="connsiteY39" fmla="*/ 639313 h 791179"/>
                <a:gd name="connsiteX40" fmla="*/ 160763 w 590474"/>
                <a:gd name="connsiteY40" fmla="*/ 473368 h 791179"/>
                <a:gd name="connsiteX41" fmla="*/ 191395 w 590474"/>
                <a:gd name="connsiteY41" fmla="*/ 460986 h 791179"/>
                <a:gd name="connsiteX42" fmla="*/ 257042 w 590474"/>
                <a:gd name="connsiteY42" fmla="*/ 487275 h 791179"/>
                <a:gd name="connsiteX43" fmla="*/ 257042 w 590474"/>
                <a:gd name="connsiteY43" fmla="*/ 639313 h 791179"/>
                <a:gd name="connsiteX44" fmla="*/ 295142 w 590474"/>
                <a:gd name="connsiteY44" fmla="*/ 461481 h 791179"/>
                <a:gd name="connsiteX45" fmla="*/ 230486 w 590474"/>
                <a:gd name="connsiteY45" fmla="*/ 435621 h 791179"/>
                <a:gd name="connsiteX46" fmla="*/ 237992 w 590474"/>
                <a:gd name="connsiteY46" fmla="*/ 410055 h 791179"/>
                <a:gd name="connsiteX47" fmla="*/ 237992 w 590474"/>
                <a:gd name="connsiteY47" fmla="*/ 407912 h 791179"/>
                <a:gd name="connsiteX48" fmla="*/ 352349 w 590474"/>
                <a:gd name="connsiteY48" fmla="*/ 407912 h 791179"/>
                <a:gd name="connsiteX49" fmla="*/ 352349 w 590474"/>
                <a:gd name="connsiteY49" fmla="*/ 410027 h 791179"/>
                <a:gd name="connsiteX50" fmla="*/ 359835 w 590474"/>
                <a:gd name="connsiteY50" fmla="*/ 435582 h 791179"/>
                <a:gd name="connsiteX51" fmla="*/ 295142 w 590474"/>
                <a:gd name="connsiteY51" fmla="*/ 461481 h 791179"/>
                <a:gd name="connsiteX52" fmla="*/ 333242 w 590474"/>
                <a:gd name="connsiteY52" fmla="*/ 639398 h 791179"/>
                <a:gd name="connsiteX53" fmla="*/ 333242 w 590474"/>
                <a:gd name="connsiteY53" fmla="*/ 487275 h 791179"/>
                <a:gd name="connsiteX54" fmla="*/ 398964 w 590474"/>
                <a:gd name="connsiteY54" fmla="*/ 461043 h 791179"/>
                <a:gd name="connsiteX55" fmla="*/ 429587 w 590474"/>
                <a:gd name="connsiteY55" fmla="*/ 473425 h 791179"/>
                <a:gd name="connsiteX56" fmla="*/ 333242 w 590474"/>
                <a:gd name="connsiteY56"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0 w 590474"/>
                <a:gd name="connsiteY21" fmla="*/ 654057 h 791179"/>
                <a:gd name="connsiteX22" fmla="*/ 0 w 590474"/>
                <a:gd name="connsiteY22" fmla="*/ 738925 h 791179"/>
                <a:gd name="connsiteX23" fmla="*/ 8477 w 590474"/>
                <a:gd name="connsiteY23" fmla="*/ 744583 h 791179"/>
                <a:gd name="connsiteX24" fmla="*/ 297971 w 590474"/>
                <a:gd name="connsiteY24" fmla="*/ 791179 h 791179"/>
                <a:gd name="connsiteX25" fmla="*/ 582854 w 590474"/>
                <a:gd name="connsiteY25" fmla="*/ 743973 h 791179"/>
                <a:gd name="connsiteX26" fmla="*/ 590474 w 590474"/>
                <a:gd name="connsiteY26" fmla="*/ 738258 h 791179"/>
                <a:gd name="connsiteX27" fmla="*/ 590417 w 590474"/>
                <a:gd name="connsiteY27" fmla="*/ 571152 h 791179"/>
                <a:gd name="connsiteX28" fmla="*/ 180927 w 590474"/>
                <a:gd name="connsiteY28" fmla="*/ 266733 h 791179"/>
                <a:gd name="connsiteX29" fmla="*/ 180927 w 590474"/>
                <a:gd name="connsiteY29" fmla="*/ 238158 h 791179"/>
                <a:gd name="connsiteX30" fmla="*/ 181156 w 590474"/>
                <a:gd name="connsiteY30" fmla="*/ 233672 h 791179"/>
                <a:gd name="connsiteX31" fmla="*/ 295142 w 590474"/>
                <a:gd name="connsiteY31" fmla="*/ 142908 h 791179"/>
                <a:gd name="connsiteX32" fmla="*/ 409337 w 590474"/>
                <a:gd name="connsiteY32" fmla="*/ 235005 h 791179"/>
                <a:gd name="connsiteX33" fmla="*/ 409499 w 590474"/>
                <a:gd name="connsiteY33" fmla="*/ 238177 h 791179"/>
                <a:gd name="connsiteX34" fmla="*/ 409499 w 590474"/>
                <a:gd name="connsiteY34" fmla="*/ 266752 h 791179"/>
                <a:gd name="connsiteX35" fmla="*/ 295199 w 590474"/>
                <a:gd name="connsiteY35" fmla="*/ 381052 h 791179"/>
                <a:gd name="connsiteX36" fmla="*/ 295199 w 590474"/>
                <a:gd name="connsiteY36" fmla="*/ 381052 h 791179"/>
                <a:gd name="connsiteX37" fmla="*/ 180927 w 590474"/>
                <a:gd name="connsiteY37" fmla="*/ 266733 h 791179"/>
                <a:gd name="connsiteX38" fmla="*/ 257042 w 590474"/>
                <a:gd name="connsiteY38" fmla="*/ 639313 h 791179"/>
                <a:gd name="connsiteX39" fmla="*/ 160763 w 590474"/>
                <a:gd name="connsiteY39" fmla="*/ 473368 h 791179"/>
                <a:gd name="connsiteX40" fmla="*/ 191395 w 590474"/>
                <a:gd name="connsiteY40" fmla="*/ 460986 h 791179"/>
                <a:gd name="connsiteX41" fmla="*/ 257042 w 590474"/>
                <a:gd name="connsiteY41" fmla="*/ 487275 h 791179"/>
                <a:gd name="connsiteX42" fmla="*/ 257042 w 590474"/>
                <a:gd name="connsiteY42" fmla="*/ 639313 h 791179"/>
                <a:gd name="connsiteX43" fmla="*/ 295142 w 590474"/>
                <a:gd name="connsiteY43" fmla="*/ 461481 h 791179"/>
                <a:gd name="connsiteX44" fmla="*/ 230486 w 590474"/>
                <a:gd name="connsiteY44" fmla="*/ 435621 h 791179"/>
                <a:gd name="connsiteX45" fmla="*/ 237992 w 590474"/>
                <a:gd name="connsiteY45" fmla="*/ 410055 h 791179"/>
                <a:gd name="connsiteX46" fmla="*/ 237992 w 590474"/>
                <a:gd name="connsiteY46" fmla="*/ 407912 h 791179"/>
                <a:gd name="connsiteX47" fmla="*/ 352349 w 590474"/>
                <a:gd name="connsiteY47" fmla="*/ 407912 h 791179"/>
                <a:gd name="connsiteX48" fmla="*/ 352349 w 590474"/>
                <a:gd name="connsiteY48" fmla="*/ 410027 h 791179"/>
                <a:gd name="connsiteX49" fmla="*/ 359835 w 590474"/>
                <a:gd name="connsiteY49" fmla="*/ 435582 h 791179"/>
                <a:gd name="connsiteX50" fmla="*/ 295142 w 590474"/>
                <a:gd name="connsiteY50" fmla="*/ 461481 h 791179"/>
                <a:gd name="connsiteX51" fmla="*/ 333242 w 590474"/>
                <a:gd name="connsiteY51" fmla="*/ 639398 h 791179"/>
                <a:gd name="connsiteX52" fmla="*/ 333242 w 590474"/>
                <a:gd name="connsiteY52" fmla="*/ 487275 h 791179"/>
                <a:gd name="connsiteX53" fmla="*/ 398964 w 590474"/>
                <a:gd name="connsiteY53" fmla="*/ 461043 h 791179"/>
                <a:gd name="connsiteX54" fmla="*/ 429587 w 590474"/>
                <a:gd name="connsiteY54" fmla="*/ 473425 h 791179"/>
                <a:gd name="connsiteX55" fmla="*/ 333242 w 590474"/>
                <a:gd name="connsiteY5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738925 h 791179"/>
                <a:gd name="connsiteX21" fmla="*/ 8477 w 590474"/>
                <a:gd name="connsiteY21" fmla="*/ 744583 h 791179"/>
                <a:gd name="connsiteX22" fmla="*/ 297971 w 590474"/>
                <a:gd name="connsiteY22" fmla="*/ 791179 h 791179"/>
                <a:gd name="connsiteX23" fmla="*/ 582854 w 590474"/>
                <a:gd name="connsiteY23" fmla="*/ 743973 h 791179"/>
                <a:gd name="connsiteX24" fmla="*/ 590474 w 590474"/>
                <a:gd name="connsiteY24" fmla="*/ 738258 h 791179"/>
                <a:gd name="connsiteX25" fmla="*/ 590417 w 590474"/>
                <a:gd name="connsiteY25" fmla="*/ 571152 h 791179"/>
                <a:gd name="connsiteX26" fmla="*/ 180927 w 590474"/>
                <a:gd name="connsiteY26" fmla="*/ 266733 h 791179"/>
                <a:gd name="connsiteX27" fmla="*/ 180927 w 590474"/>
                <a:gd name="connsiteY27" fmla="*/ 238158 h 791179"/>
                <a:gd name="connsiteX28" fmla="*/ 181156 w 590474"/>
                <a:gd name="connsiteY28" fmla="*/ 233672 h 791179"/>
                <a:gd name="connsiteX29" fmla="*/ 295142 w 590474"/>
                <a:gd name="connsiteY29" fmla="*/ 142908 h 791179"/>
                <a:gd name="connsiteX30" fmla="*/ 409337 w 590474"/>
                <a:gd name="connsiteY30" fmla="*/ 235005 h 791179"/>
                <a:gd name="connsiteX31" fmla="*/ 409499 w 590474"/>
                <a:gd name="connsiteY31" fmla="*/ 238177 h 791179"/>
                <a:gd name="connsiteX32" fmla="*/ 409499 w 590474"/>
                <a:gd name="connsiteY32" fmla="*/ 266752 h 791179"/>
                <a:gd name="connsiteX33" fmla="*/ 295199 w 590474"/>
                <a:gd name="connsiteY33" fmla="*/ 381052 h 791179"/>
                <a:gd name="connsiteX34" fmla="*/ 295199 w 590474"/>
                <a:gd name="connsiteY34" fmla="*/ 381052 h 791179"/>
                <a:gd name="connsiteX35" fmla="*/ 180927 w 590474"/>
                <a:gd name="connsiteY35" fmla="*/ 266733 h 791179"/>
                <a:gd name="connsiteX36" fmla="*/ 257042 w 590474"/>
                <a:gd name="connsiteY36" fmla="*/ 639313 h 791179"/>
                <a:gd name="connsiteX37" fmla="*/ 160763 w 590474"/>
                <a:gd name="connsiteY37" fmla="*/ 473368 h 791179"/>
                <a:gd name="connsiteX38" fmla="*/ 191395 w 590474"/>
                <a:gd name="connsiteY38" fmla="*/ 460986 h 791179"/>
                <a:gd name="connsiteX39" fmla="*/ 257042 w 590474"/>
                <a:gd name="connsiteY39" fmla="*/ 487275 h 791179"/>
                <a:gd name="connsiteX40" fmla="*/ 257042 w 590474"/>
                <a:gd name="connsiteY40" fmla="*/ 639313 h 791179"/>
                <a:gd name="connsiteX41" fmla="*/ 295142 w 590474"/>
                <a:gd name="connsiteY41" fmla="*/ 461481 h 791179"/>
                <a:gd name="connsiteX42" fmla="*/ 230486 w 590474"/>
                <a:gd name="connsiteY42" fmla="*/ 435621 h 791179"/>
                <a:gd name="connsiteX43" fmla="*/ 237992 w 590474"/>
                <a:gd name="connsiteY43" fmla="*/ 410055 h 791179"/>
                <a:gd name="connsiteX44" fmla="*/ 237992 w 590474"/>
                <a:gd name="connsiteY44" fmla="*/ 407912 h 791179"/>
                <a:gd name="connsiteX45" fmla="*/ 352349 w 590474"/>
                <a:gd name="connsiteY45" fmla="*/ 407912 h 791179"/>
                <a:gd name="connsiteX46" fmla="*/ 352349 w 590474"/>
                <a:gd name="connsiteY46" fmla="*/ 410027 h 791179"/>
                <a:gd name="connsiteX47" fmla="*/ 359835 w 590474"/>
                <a:gd name="connsiteY47" fmla="*/ 435582 h 791179"/>
                <a:gd name="connsiteX48" fmla="*/ 295142 w 590474"/>
                <a:gd name="connsiteY48" fmla="*/ 461481 h 791179"/>
                <a:gd name="connsiteX49" fmla="*/ 333242 w 590474"/>
                <a:gd name="connsiteY49" fmla="*/ 639398 h 791179"/>
                <a:gd name="connsiteX50" fmla="*/ 333242 w 590474"/>
                <a:gd name="connsiteY50" fmla="*/ 487275 h 791179"/>
                <a:gd name="connsiteX51" fmla="*/ 398964 w 590474"/>
                <a:gd name="connsiteY51" fmla="*/ 461043 h 791179"/>
                <a:gd name="connsiteX52" fmla="*/ 429587 w 590474"/>
                <a:gd name="connsiteY52" fmla="*/ 473425 h 791179"/>
                <a:gd name="connsiteX53" fmla="*/ 333242 w 590474"/>
                <a:gd name="connsiteY53" fmla="*/ 639398 h 791179"/>
                <a:gd name="connsiteX0" fmla="*/ 593339 w 593396"/>
                <a:gd name="connsiteY0" fmla="*/ 571152 h 791179"/>
                <a:gd name="connsiteX1" fmla="*/ 558096 w 593396"/>
                <a:gd name="connsiteY1" fmla="*/ 499886 h 791179"/>
                <a:gd name="connsiteX2" fmla="*/ 490745 w 593396"/>
                <a:gd name="connsiteY2" fmla="*/ 457147 h 791179"/>
                <a:gd name="connsiteX3" fmla="*/ 495984 w 593396"/>
                <a:gd name="connsiteY3" fmla="*/ 457233 h 791179"/>
                <a:gd name="connsiteX4" fmla="*/ 570404 w 593396"/>
                <a:gd name="connsiteY4" fmla="*/ 382816 h 791179"/>
                <a:gd name="connsiteX5" fmla="*/ 525616 w 593396"/>
                <a:gd name="connsiteY5" fmla="*/ 314548 h 791179"/>
                <a:gd name="connsiteX6" fmla="*/ 502374 w 593396"/>
                <a:gd name="connsiteY6" fmla="*/ 204443 h 791179"/>
                <a:gd name="connsiteX7" fmla="*/ 487306 w 593396"/>
                <a:gd name="connsiteY7" fmla="*/ 196772 h 791179"/>
                <a:gd name="connsiteX8" fmla="*/ 448562 w 593396"/>
                <a:gd name="connsiteY8" fmla="*/ 83318 h 791179"/>
                <a:gd name="connsiteX9" fmla="*/ 433585 w 593396"/>
                <a:gd name="connsiteY9" fmla="*/ 77652 h 791179"/>
                <a:gd name="connsiteX10" fmla="*/ 218723 w 593396"/>
                <a:gd name="connsiteY10" fmla="*/ 21576 h 791179"/>
                <a:gd name="connsiteX11" fmla="*/ 162647 w 593396"/>
                <a:gd name="connsiteY11" fmla="*/ 77652 h 791179"/>
                <a:gd name="connsiteX12" fmla="*/ 103329 w 593396"/>
                <a:gd name="connsiteY12" fmla="*/ 181836 h 791179"/>
                <a:gd name="connsiteX13" fmla="*/ 108983 w 593396"/>
                <a:gd name="connsiteY13" fmla="*/ 196762 h 791179"/>
                <a:gd name="connsiteX14" fmla="*/ 62974 w 593396"/>
                <a:gd name="connsiteY14" fmla="*/ 299459 h 791179"/>
                <a:gd name="connsiteX15" fmla="*/ 70654 w 593396"/>
                <a:gd name="connsiteY15" fmla="*/ 314548 h 791179"/>
                <a:gd name="connsiteX16" fmla="*/ 32019 w 593396"/>
                <a:gd name="connsiteY16" fmla="*/ 412444 h 791179"/>
                <a:gd name="connsiteX17" fmla="*/ 100287 w 593396"/>
                <a:gd name="connsiteY17" fmla="*/ 457233 h 791179"/>
                <a:gd name="connsiteX18" fmla="*/ 105754 w 593396"/>
                <a:gd name="connsiteY18" fmla="*/ 457033 h 791179"/>
                <a:gd name="connsiteX19" fmla="*/ 42432 w 593396"/>
                <a:gd name="connsiteY19" fmla="*/ 496447 h 791179"/>
                <a:gd name="connsiteX20" fmla="*/ 2922 w 593396"/>
                <a:gd name="connsiteY20" fmla="*/ 738925 h 791179"/>
                <a:gd name="connsiteX21" fmla="*/ 11399 w 593396"/>
                <a:gd name="connsiteY21" fmla="*/ 744583 h 791179"/>
                <a:gd name="connsiteX22" fmla="*/ 300893 w 593396"/>
                <a:gd name="connsiteY22" fmla="*/ 791179 h 791179"/>
                <a:gd name="connsiteX23" fmla="*/ 585776 w 593396"/>
                <a:gd name="connsiteY23" fmla="*/ 743973 h 791179"/>
                <a:gd name="connsiteX24" fmla="*/ 593396 w 593396"/>
                <a:gd name="connsiteY24" fmla="*/ 738258 h 791179"/>
                <a:gd name="connsiteX25" fmla="*/ 593339 w 593396"/>
                <a:gd name="connsiteY25" fmla="*/ 571152 h 791179"/>
                <a:gd name="connsiteX26" fmla="*/ 183849 w 593396"/>
                <a:gd name="connsiteY26" fmla="*/ 266733 h 791179"/>
                <a:gd name="connsiteX27" fmla="*/ 183849 w 593396"/>
                <a:gd name="connsiteY27" fmla="*/ 238158 h 791179"/>
                <a:gd name="connsiteX28" fmla="*/ 184078 w 593396"/>
                <a:gd name="connsiteY28" fmla="*/ 233672 h 791179"/>
                <a:gd name="connsiteX29" fmla="*/ 298064 w 593396"/>
                <a:gd name="connsiteY29" fmla="*/ 142908 h 791179"/>
                <a:gd name="connsiteX30" fmla="*/ 412259 w 593396"/>
                <a:gd name="connsiteY30" fmla="*/ 235005 h 791179"/>
                <a:gd name="connsiteX31" fmla="*/ 412421 w 593396"/>
                <a:gd name="connsiteY31" fmla="*/ 238177 h 791179"/>
                <a:gd name="connsiteX32" fmla="*/ 412421 w 593396"/>
                <a:gd name="connsiteY32" fmla="*/ 266752 h 791179"/>
                <a:gd name="connsiteX33" fmla="*/ 298121 w 593396"/>
                <a:gd name="connsiteY33" fmla="*/ 381052 h 791179"/>
                <a:gd name="connsiteX34" fmla="*/ 298121 w 593396"/>
                <a:gd name="connsiteY34" fmla="*/ 381052 h 791179"/>
                <a:gd name="connsiteX35" fmla="*/ 183849 w 593396"/>
                <a:gd name="connsiteY35" fmla="*/ 266733 h 791179"/>
                <a:gd name="connsiteX36" fmla="*/ 259964 w 593396"/>
                <a:gd name="connsiteY36" fmla="*/ 639313 h 791179"/>
                <a:gd name="connsiteX37" fmla="*/ 163685 w 593396"/>
                <a:gd name="connsiteY37" fmla="*/ 473368 h 791179"/>
                <a:gd name="connsiteX38" fmla="*/ 194317 w 593396"/>
                <a:gd name="connsiteY38" fmla="*/ 460986 h 791179"/>
                <a:gd name="connsiteX39" fmla="*/ 259964 w 593396"/>
                <a:gd name="connsiteY39" fmla="*/ 487275 h 791179"/>
                <a:gd name="connsiteX40" fmla="*/ 259964 w 593396"/>
                <a:gd name="connsiteY40" fmla="*/ 639313 h 791179"/>
                <a:gd name="connsiteX41" fmla="*/ 298064 w 593396"/>
                <a:gd name="connsiteY41" fmla="*/ 461481 h 791179"/>
                <a:gd name="connsiteX42" fmla="*/ 233408 w 593396"/>
                <a:gd name="connsiteY42" fmla="*/ 435621 h 791179"/>
                <a:gd name="connsiteX43" fmla="*/ 240914 w 593396"/>
                <a:gd name="connsiteY43" fmla="*/ 410055 h 791179"/>
                <a:gd name="connsiteX44" fmla="*/ 240914 w 593396"/>
                <a:gd name="connsiteY44" fmla="*/ 407912 h 791179"/>
                <a:gd name="connsiteX45" fmla="*/ 355271 w 593396"/>
                <a:gd name="connsiteY45" fmla="*/ 407912 h 791179"/>
                <a:gd name="connsiteX46" fmla="*/ 355271 w 593396"/>
                <a:gd name="connsiteY46" fmla="*/ 410027 h 791179"/>
                <a:gd name="connsiteX47" fmla="*/ 362757 w 593396"/>
                <a:gd name="connsiteY47" fmla="*/ 435582 h 791179"/>
                <a:gd name="connsiteX48" fmla="*/ 298064 w 593396"/>
                <a:gd name="connsiteY48" fmla="*/ 461481 h 791179"/>
                <a:gd name="connsiteX49" fmla="*/ 336164 w 593396"/>
                <a:gd name="connsiteY49" fmla="*/ 639398 h 791179"/>
                <a:gd name="connsiteX50" fmla="*/ 336164 w 593396"/>
                <a:gd name="connsiteY50" fmla="*/ 487275 h 791179"/>
                <a:gd name="connsiteX51" fmla="*/ 401886 w 593396"/>
                <a:gd name="connsiteY51" fmla="*/ 461043 h 791179"/>
                <a:gd name="connsiteX52" fmla="*/ 432509 w 593396"/>
                <a:gd name="connsiteY52" fmla="*/ 473425 h 791179"/>
                <a:gd name="connsiteX53" fmla="*/ 336164 w 593396"/>
                <a:gd name="connsiteY53" fmla="*/ 639398 h 79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3396" h="791179">
                  <a:moveTo>
                    <a:pt x="593339" y="571152"/>
                  </a:moveTo>
                  <a:cubicBezTo>
                    <a:pt x="592300" y="543455"/>
                    <a:pt x="579476" y="517522"/>
                    <a:pt x="558096" y="499886"/>
                  </a:cubicBezTo>
                  <a:cubicBezTo>
                    <a:pt x="537486" y="482928"/>
                    <a:pt x="514865" y="468574"/>
                    <a:pt x="490745" y="457147"/>
                  </a:cubicBezTo>
                  <a:cubicBezTo>
                    <a:pt x="492517" y="457147"/>
                    <a:pt x="494326" y="457233"/>
                    <a:pt x="495984" y="457233"/>
                  </a:cubicBezTo>
                  <a:cubicBezTo>
                    <a:pt x="537084" y="457234"/>
                    <a:pt x="570403" y="423916"/>
                    <a:pt x="570404" y="382816"/>
                  </a:cubicBezTo>
                  <a:cubicBezTo>
                    <a:pt x="570405" y="353170"/>
                    <a:pt x="552811" y="326352"/>
                    <a:pt x="525616" y="314548"/>
                  </a:cubicBezTo>
                  <a:cubicBezTo>
                    <a:pt x="549603" y="277726"/>
                    <a:pt x="539197" y="228430"/>
                    <a:pt x="502374" y="204443"/>
                  </a:cubicBezTo>
                  <a:cubicBezTo>
                    <a:pt x="497638" y="201358"/>
                    <a:pt x="492587" y="198786"/>
                    <a:pt x="487306" y="196772"/>
                  </a:cubicBezTo>
                  <a:cubicBezTo>
                    <a:pt x="507937" y="154744"/>
                    <a:pt x="490590" y="103949"/>
                    <a:pt x="448562" y="83318"/>
                  </a:cubicBezTo>
                  <a:cubicBezTo>
                    <a:pt x="443759" y="80961"/>
                    <a:pt x="438745" y="79065"/>
                    <a:pt x="433585" y="77652"/>
                  </a:cubicBezTo>
                  <a:cubicBezTo>
                    <a:pt x="389738" y="2834"/>
                    <a:pt x="293541" y="-22272"/>
                    <a:pt x="218723" y="21576"/>
                  </a:cubicBezTo>
                  <a:cubicBezTo>
                    <a:pt x="195541" y="35162"/>
                    <a:pt x="176233" y="54470"/>
                    <a:pt x="162647" y="77652"/>
                  </a:cubicBezTo>
                  <a:cubicBezTo>
                    <a:pt x="117497" y="90041"/>
                    <a:pt x="90940" y="136685"/>
                    <a:pt x="103329" y="181836"/>
                  </a:cubicBezTo>
                  <a:cubicBezTo>
                    <a:pt x="104739" y="186977"/>
                    <a:pt x="106633" y="191976"/>
                    <a:pt x="108983" y="196762"/>
                  </a:cubicBezTo>
                  <a:cubicBezTo>
                    <a:pt x="67919" y="212416"/>
                    <a:pt x="47320" y="258395"/>
                    <a:pt x="62974" y="299459"/>
                  </a:cubicBezTo>
                  <a:cubicBezTo>
                    <a:pt x="64990" y="304747"/>
                    <a:pt x="67564" y="309806"/>
                    <a:pt x="70654" y="314548"/>
                  </a:cubicBezTo>
                  <a:cubicBezTo>
                    <a:pt x="32952" y="330912"/>
                    <a:pt x="15655" y="374742"/>
                    <a:pt x="32019" y="412444"/>
                  </a:cubicBezTo>
                  <a:cubicBezTo>
                    <a:pt x="43822" y="439639"/>
                    <a:pt x="70641" y="457234"/>
                    <a:pt x="100287" y="457233"/>
                  </a:cubicBezTo>
                  <a:cubicBezTo>
                    <a:pt x="102011" y="457233"/>
                    <a:pt x="103897" y="457128"/>
                    <a:pt x="105754" y="457033"/>
                  </a:cubicBezTo>
                  <a:cubicBezTo>
                    <a:pt x="83243" y="467770"/>
                    <a:pt x="62005" y="480990"/>
                    <a:pt x="42432" y="496447"/>
                  </a:cubicBezTo>
                  <a:cubicBezTo>
                    <a:pt x="-22895" y="545524"/>
                    <a:pt x="8094" y="697569"/>
                    <a:pt x="2922" y="738925"/>
                  </a:cubicBezTo>
                  <a:lnTo>
                    <a:pt x="11399" y="744583"/>
                  </a:lnTo>
                  <a:cubicBezTo>
                    <a:pt x="58072" y="775673"/>
                    <a:pt x="179916" y="791179"/>
                    <a:pt x="300893" y="791179"/>
                  </a:cubicBezTo>
                  <a:cubicBezTo>
                    <a:pt x="422813" y="791179"/>
                    <a:pt x="543856" y="775406"/>
                    <a:pt x="585776" y="743973"/>
                  </a:cubicBezTo>
                  <a:lnTo>
                    <a:pt x="593396" y="738258"/>
                  </a:lnTo>
                  <a:lnTo>
                    <a:pt x="593339" y="571152"/>
                  </a:lnTo>
                  <a:close/>
                  <a:moveTo>
                    <a:pt x="183849" y="266733"/>
                  </a:moveTo>
                  <a:lnTo>
                    <a:pt x="183849" y="238158"/>
                  </a:lnTo>
                  <a:cubicBezTo>
                    <a:pt x="183849" y="236653"/>
                    <a:pt x="184011" y="235176"/>
                    <a:pt x="184078" y="233672"/>
                  </a:cubicBezTo>
                  <a:cubicBezTo>
                    <a:pt x="217482" y="224508"/>
                    <a:pt x="283967" y="199439"/>
                    <a:pt x="298064" y="142908"/>
                  </a:cubicBezTo>
                  <a:cubicBezTo>
                    <a:pt x="298064" y="142908"/>
                    <a:pt x="331068" y="216936"/>
                    <a:pt x="412259" y="235005"/>
                  </a:cubicBezTo>
                  <a:cubicBezTo>
                    <a:pt x="412259" y="236072"/>
                    <a:pt x="412421" y="237110"/>
                    <a:pt x="412421" y="238177"/>
                  </a:cubicBezTo>
                  <a:lnTo>
                    <a:pt x="412421" y="266752"/>
                  </a:lnTo>
                  <a:cubicBezTo>
                    <a:pt x="412352" y="329849"/>
                    <a:pt x="361218" y="380983"/>
                    <a:pt x="298121" y="381052"/>
                  </a:cubicBezTo>
                  <a:lnTo>
                    <a:pt x="298121" y="381052"/>
                  </a:lnTo>
                  <a:cubicBezTo>
                    <a:pt x="235026" y="380968"/>
                    <a:pt x="183907" y="329827"/>
                    <a:pt x="183849" y="266733"/>
                  </a:cubicBezTo>
                  <a:close/>
                  <a:moveTo>
                    <a:pt x="259964" y="639313"/>
                  </a:moveTo>
                  <a:lnTo>
                    <a:pt x="163685" y="473368"/>
                  </a:lnTo>
                  <a:lnTo>
                    <a:pt x="194317" y="460986"/>
                  </a:lnTo>
                  <a:lnTo>
                    <a:pt x="259964" y="487275"/>
                  </a:lnTo>
                  <a:lnTo>
                    <a:pt x="259964" y="639313"/>
                  </a:lnTo>
                  <a:close/>
                  <a:moveTo>
                    <a:pt x="298064" y="461481"/>
                  </a:moveTo>
                  <a:lnTo>
                    <a:pt x="233408" y="435621"/>
                  </a:lnTo>
                  <a:cubicBezTo>
                    <a:pt x="238299" y="427990"/>
                    <a:pt x="240903" y="419119"/>
                    <a:pt x="240914" y="410055"/>
                  </a:cubicBezTo>
                  <a:lnTo>
                    <a:pt x="240914" y="407912"/>
                  </a:lnTo>
                  <a:cubicBezTo>
                    <a:pt x="277564" y="422880"/>
                    <a:pt x="318621" y="422880"/>
                    <a:pt x="355271" y="407912"/>
                  </a:cubicBezTo>
                  <a:lnTo>
                    <a:pt x="355271" y="410027"/>
                  </a:lnTo>
                  <a:cubicBezTo>
                    <a:pt x="355277" y="419085"/>
                    <a:pt x="357874" y="427953"/>
                    <a:pt x="362757" y="435582"/>
                  </a:cubicBezTo>
                  <a:lnTo>
                    <a:pt x="298064" y="461481"/>
                  </a:lnTo>
                  <a:close/>
                  <a:moveTo>
                    <a:pt x="336164" y="639398"/>
                  </a:moveTo>
                  <a:lnTo>
                    <a:pt x="336164" y="487275"/>
                  </a:lnTo>
                  <a:lnTo>
                    <a:pt x="401886" y="461043"/>
                  </a:lnTo>
                  <a:lnTo>
                    <a:pt x="432509" y="473425"/>
                  </a:lnTo>
                  <a:lnTo>
                    <a:pt x="336164" y="639398"/>
                  </a:lnTo>
                  <a:close/>
                </a:path>
              </a:pathLst>
            </a:custGeom>
            <a:solidFill>
              <a:srgbClr val="EB002D"/>
            </a:solidFill>
            <a:ln w="9525" cap="flat">
              <a:noFill/>
              <a:prstDash val="solid"/>
              <a:miter/>
            </a:ln>
          </p:spPr>
          <p:txBody>
            <a:bodyPr rtlCol="0" anchor="ctr"/>
            <a:lstStyle/>
            <a:p>
              <a:endParaRPr lang="en-US">
                <a:solidFill>
                  <a:srgbClr val="FFFFFF"/>
                </a:solidFill>
              </a:endParaRPr>
            </a:p>
          </p:txBody>
        </p:sp>
      </p:grpSp>
      <p:grpSp>
        <p:nvGrpSpPr>
          <p:cNvPr id="95" name="Group 94">
            <a:extLst>
              <a:ext uri="{FF2B5EF4-FFF2-40B4-BE49-F238E27FC236}">
                <a16:creationId xmlns:a16="http://schemas.microsoft.com/office/drawing/2014/main" id="{56BD70B7-C943-7353-1870-A1BF4994D269}"/>
              </a:ext>
            </a:extLst>
          </p:cNvPr>
          <p:cNvGrpSpPr/>
          <p:nvPr/>
        </p:nvGrpSpPr>
        <p:grpSpPr>
          <a:xfrm>
            <a:off x="-89747" y="1507609"/>
            <a:ext cx="1765889" cy="3175210"/>
            <a:chOff x="-89747" y="1507609"/>
            <a:chExt cx="1765889" cy="3175210"/>
          </a:xfrm>
        </p:grpSpPr>
        <p:sp>
          <p:nvSpPr>
            <p:cNvPr id="35" name="TextBox 34">
              <a:extLst>
                <a:ext uri="{FF2B5EF4-FFF2-40B4-BE49-F238E27FC236}">
                  <a16:creationId xmlns:a16="http://schemas.microsoft.com/office/drawing/2014/main" id="{FB7253A6-32A2-0184-B7DC-96AAE300EF06}"/>
                </a:ext>
              </a:extLst>
            </p:cNvPr>
            <p:cNvSpPr txBox="1"/>
            <p:nvPr/>
          </p:nvSpPr>
          <p:spPr>
            <a:xfrm>
              <a:off x="213102" y="3483645"/>
              <a:ext cx="1463040" cy="1199174"/>
            </a:xfrm>
            <a:prstGeom prst="rect">
              <a:avLst/>
            </a:prstGeom>
            <a:noFill/>
          </p:spPr>
          <p:txBody>
            <a:bodyPr wrap="square">
              <a:spAutoFit/>
            </a:bodyPr>
            <a:lstStyle/>
            <a:p>
              <a:pPr algn="ctr">
                <a:lnSpc>
                  <a:spcPct val="114000"/>
                </a:lnSpc>
                <a:spcBef>
                  <a:spcPts val="600"/>
                </a:spcBef>
              </a:pPr>
              <a:r>
                <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Assessment, Measurement, Evaluation </a:t>
              </a:r>
              <a:r>
                <a:rPr lang="en-US" sz="1600" dirty="0">
                  <a:solidFill>
                    <a:srgbClr val="FFFFFF"/>
                  </a:solidFill>
                  <a:latin typeface="Calibri" panose="020F0502020204030204" pitchFamily="34" charset="0"/>
                  <a:ea typeface="Calibri" panose="020F0502020204030204" pitchFamily="34" charset="0"/>
                  <a:cs typeface="Calibri" panose="020F0502020204030204" pitchFamily="34" charset="0"/>
                </a:rPr>
                <a:t>Expertise</a:t>
              </a:r>
              <a:endPar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1" name="Group 70">
              <a:extLst>
                <a:ext uri="{FF2B5EF4-FFF2-40B4-BE49-F238E27FC236}">
                  <a16:creationId xmlns:a16="http://schemas.microsoft.com/office/drawing/2014/main" id="{7FD89E0F-7A8E-11FB-7B95-3D99FAB2DAA1}"/>
                </a:ext>
              </a:extLst>
            </p:cNvPr>
            <p:cNvGrpSpPr/>
            <p:nvPr/>
          </p:nvGrpSpPr>
          <p:grpSpPr>
            <a:xfrm>
              <a:off x="-89747" y="1507609"/>
              <a:ext cx="1691343" cy="1522289"/>
              <a:chOff x="10287184" y="1507609"/>
              <a:chExt cx="1691343" cy="1522289"/>
            </a:xfrm>
            <a:solidFill>
              <a:srgbClr val="1C75BC"/>
            </a:solidFill>
          </p:grpSpPr>
          <p:pic>
            <p:nvPicPr>
              <p:cNvPr id="57" name="Graphic 56" descr="Research with solid fill">
                <a:extLst>
                  <a:ext uri="{FF2B5EF4-FFF2-40B4-BE49-F238E27FC236}">
                    <a16:creationId xmlns:a16="http://schemas.microsoft.com/office/drawing/2014/main" id="{1747BAC6-A504-5360-9E42-C353D29F39B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101225">
                <a:off x="10287184" y="2020020"/>
                <a:ext cx="723416" cy="723416"/>
              </a:xfrm>
              <a:prstGeom prst="rect">
                <a:avLst/>
              </a:prstGeom>
            </p:spPr>
          </p:pic>
          <p:grpSp>
            <p:nvGrpSpPr>
              <p:cNvPr id="67" name="Graphic 65" descr="Conductor male with solid fill">
                <a:extLst>
                  <a:ext uri="{FF2B5EF4-FFF2-40B4-BE49-F238E27FC236}">
                    <a16:creationId xmlns:a16="http://schemas.microsoft.com/office/drawing/2014/main" id="{056B6F6C-9B45-C003-C3C9-6E7EC352A843}"/>
                  </a:ext>
                </a:extLst>
              </p:cNvPr>
              <p:cNvGrpSpPr/>
              <p:nvPr/>
            </p:nvGrpSpPr>
            <p:grpSpPr>
              <a:xfrm>
                <a:off x="10583384" y="1507609"/>
                <a:ext cx="1395143" cy="1522289"/>
                <a:chOff x="5712999" y="3057525"/>
                <a:chExt cx="688754" cy="751523"/>
              </a:xfrm>
              <a:grpFill/>
            </p:grpSpPr>
            <p:sp>
              <p:nvSpPr>
                <p:cNvPr id="68" name="Freeform: Shape 67">
                  <a:extLst>
                    <a:ext uri="{FF2B5EF4-FFF2-40B4-BE49-F238E27FC236}">
                      <a16:creationId xmlns:a16="http://schemas.microsoft.com/office/drawing/2014/main" id="{EE841FBF-A69A-DEA6-17C9-0C7448676181}"/>
                    </a:ext>
                  </a:extLst>
                </p:cNvPr>
                <p:cNvSpPr/>
                <p:nvPr/>
              </p:nvSpPr>
              <p:spPr>
                <a:xfrm>
                  <a:off x="5712999" y="3057525"/>
                  <a:ext cx="688754" cy="751523"/>
                </a:xfrm>
                <a:custGeom>
                  <a:avLst/>
                  <a:gdLst>
                    <a:gd name="connsiteX0" fmla="*/ 351358 w 729500"/>
                    <a:gd name="connsiteY0" fmla="*/ 18097 h 751522"/>
                    <a:gd name="connsiteX1" fmla="*/ 251346 w 729500"/>
                    <a:gd name="connsiteY1" fmla="*/ 162878 h 751522"/>
                    <a:gd name="connsiteX2" fmla="*/ 255156 w 729500"/>
                    <a:gd name="connsiteY2" fmla="*/ 190500 h 751522"/>
                    <a:gd name="connsiteX3" fmla="*/ 270396 w 729500"/>
                    <a:gd name="connsiteY3" fmla="*/ 216218 h 751522"/>
                    <a:gd name="connsiteX4" fmla="*/ 270396 w 729500"/>
                    <a:gd name="connsiteY4" fmla="*/ 228600 h 751522"/>
                    <a:gd name="connsiteX5" fmla="*/ 327546 w 729500"/>
                    <a:gd name="connsiteY5" fmla="*/ 347663 h 751522"/>
                    <a:gd name="connsiteX6" fmla="*/ 327546 w 729500"/>
                    <a:gd name="connsiteY6" fmla="*/ 371475 h 751522"/>
                    <a:gd name="connsiteX7" fmla="*/ 322783 w 729500"/>
                    <a:gd name="connsiteY7" fmla="*/ 380048 h 751522"/>
                    <a:gd name="connsiteX8" fmla="*/ 276111 w 729500"/>
                    <a:gd name="connsiteY8" fmla="*/ 399098 h 751522"/>
                    <a:gd name="connsiteX9" fmla="*/ 155143 w 729500"/>
                    <a:gd name="connsiteY9" fmla="*/ 461963 h 751522"/>
                    <a:gd name="connsiteX10" fmla="*/ 118948 w 729500"/>
                    <a:gd name="connsiteY10" fmla="*/ 533400 h 751522"/>
                    <a:gd name="connsiteX11" fmla="*/ 118948 w 729500"/>
                    <a:gd name="connsiteY11" fmla="*/ 597218 h 751522"/>
                    <a:gd name="connsiteX12" fmla="*/ 106566 w 729500"/>
                    <a:gd name="connsiteY12" fmla="*/ 597218 h 751522"/>
                    <a:gd name="connsiteX13" fmla="*/ 28461 w 729500"/>
                    <a:gd name="connsiteY13" fmla="*/ 340043 h 751522"/>
                    <a:gd name="connsiteX14" fmla="*/ 10363 w 729500"/>
                    <a:gd name="connsiteY14" fmla="*/ 330518 h 751522"/>
                    <a:gd name="connsiteX15" fmla="*/ 838 w 729500"/>
                    <a:gd name="connsiteY15" fmla="*/ 348615 h 751522"/>
                    <a:gd name="connsiteX16" fmla="*/ 838 w 729500"/>
                    <a:gd name="connsiteY16" fmla="*/ 349568 h 751522"/>
                    <a:gd name="connsiteX17" fmla="*/ 78943 w 729500"/>
                    <a:gd name="connsiteY17" fmla="*/ 604838 h 751522"/>
                    <a:gd name="connsiteX18" fmla="*/ 45606 w 729500"/>
                    <a:gd name="connsiteY18" fmla="*/ 686753 h 751522"/>
                    <a:gd name="connsiteX19" fmla="*/ 97993 w 729500"/>
                    <a:gd name="connsiteY19" fmla="*/ 743903 h 751522"/>
                    <a:gd name="connsiteX20" fmla="*/ 128473 w 729500"/>
                    <a:gd name="connsiteY20" fmla="*/ 739140 h 751522"/>
                    <a:gd name="connsiteX21" fmla="*/ 160858 w 729500"/>
                    <a:gd name="connsiteY21" fmla="*/ 722948 h 751522"/>
                    <a:gd name="connsiteX22" fmla="*/ 329451 w 729500"/>
                    <a:gd name="connsiteY22" fmla="*/ 751523 h 751522"/>
                    <a:gd name="connsiteX23" fmla="*/ 329451 w 729500"/>
                    <a:gd name="connsiteY23" fmla="*/ 418148 h 751522"/>
                    <a:gd name="connsiteX24" fmla="*/ 338023 w 729500"/>
                    <a:gd name="connsiteY24" fmla="*/ 414338 h 751522"/>
                    <a:gd name="connsiteX25" fmla="*/ 367551 w 729500"/>
                    <a:gd name="connsiteY25" fmla="*/ 370523 h 751522"/>
                    <a:gd name="connsiteX26" fmla="*/ 367551 w 729500"/>
                    <a:gd name="connsiteY26" fmla="*/ 369570 h 751522"/>
                    <a:gd name="connsiteX27" fmla="*/ 481851 w 729500"/>
                    <a:gd name="connsiteY27" fmla="*/ 369570 h 751522"/>
                    <a:gd name="connsiteX28" fmla="*/ 481851 w 729500"/>
                    <a:gd name="connsiteY28" fmla="*/ 370523 h 751522"/>
                    <a:gd name="connsiteX29" fmla="*/ 511378 w 729500"/>
                    <a:gd name="connsiteY29" fmla="*/ 414338 h 751522"/>
                    <a:gd name="connsiteX30" fmla="*/ 519951 w 729500"/>
                    <a:gd name="connsiteY30" fmla="*/ 418148 h 751522"/>
                    <a:gd name="connsiteX31" fmla="*/ 519951 w 729500"/>
                    <a:gd name="connsiteY31" fmla="*/ 749618 h 751522"/>
                    <a:gd name="connsiteX32" fmla="*/ 721881 w 729500"/>
                    <a:gd name="connsiteY32" fmla="*/ 704850 h 751522"/>
                    <a:gd name="connsiteX33" fmla="*/ 729501 w 729500"/>
                    <a:gd name="connsiteY33" fmla="*/ 699135 h 751522"/>
                    <a:gd name="connsiteX34" fmla="*/ 728548 w 729500"/>
                    <a:gd name="connsiteY34" fmla="*/ 533400 h 751522"/>
                    <a:gd name="connsiteX35" fmla="*/ 693306 w 729500"/>
                    <a:gd name="connsiteY35" fmla="*/ 461963 h 751522"/>
                    <a:gd name="connsiteX36" fmla="*/ 571386 w 729500"/>
                    <a:gd name="connsiteY36" fmla="*/ 399098 h 751522"/>
                    <a:gd name="connsiteX37" fmla="*/ 524713 w 729500"/>
                    <a:gd name="connsiteY37" fmla="*/ 380048 h 751522"/>
                    <a:gd name="connsiteX38" fmla="*/ 518998 w 729500"/>
                    <a:gd name="connsiteY38" fmla="*/ 371475 h 751522"/>
                    <a:gd name="connsiteX39" fmla="*/ 518998 w 729500"/>
                    <a:gd name="connsiteY39" fmla="*/ 348615 h 751522"/>
                    <a:gd name="connsiteX40" fmla="*/ 576148 w 729500"/>
                    <a:gd name="connsiteY40" fmla="*/ 234315 h 751522"/>
                    <a:gd name="connsiteX41" fmla="*/ 600913 w 729500"/>
                    <a:gd name="connsiteY41" fmla="*/ 191453 h 751522"/>
                    <a:gd name="connsiteX42" fmla="*/ 604723 w 729500"/>
                    <a:gd name="connsiteY42" fmla="*/ 163830 h 751522"/>
                    <a:gd name="connsiteX43" fmla="*/ 504711 w 729500"/>
                    <a:gd name="connsiteY43" fmla="*/ 19050 h 751522"/>
                    <a:gd name="connsiteX44" fmla="*/ 490423 w 729500"/>
                    <a:gd name="connsiteY44" fmla="*/ 20003 h 751522"/>
                    <a:gd name="connsiteX45" fmla="*/ 480898 w 729500"/>
                    <a:gd name="connsiteY45" fmla="*/ 26670 h 751522"/>
                    <a:gd name="connsiteX46" fmla="*/ 471373 w 729500"/>
                    <a:gd name="connsiteY46" fmla="*/ 11430 h 751522"/>
                    <a:gd name="connsiteX47" fmla="*/ 458038 w 729500"/>
                    <a:gd name="connsiteY47" fmla="*/ 2858 h 751522"/>
                    <a:gd name="connsiteX48" fmla="*/ 427558 w 729500"/>
                    <a:gd name="connsiteY48" fmla="*/ 0 h 751522"/>
                    <a:gd name="connsiteX49" fmla="*/ 351358 w 729500"/>
                    <a:gd name="connsiteY49" fmla="*/ 18097 h 751522"/>
                    <a:gd name="connsiteX50" fmla="*/ 118948 w 729500"/>
                    <a:gd name="connsiteY50" fmla="*/ 701040 h 751522"/>
                    <a:gd name="connsiteX51" fmla="*/ 81801 w 729500"/>
                    <a:gd name="connsiteY51" fmla="*/ 676275 h 751522"/>
                    <a:gd name="connsiteX52" fmla="*/ 101803 w 729500"/>
                    <a:gd name="connsiteY52" fmla="*/ 637223 h 751522"/>
                    <a:gd name="connsiteX53" fmla="*/ 102756 w 729500"/>
                    <a:gd name="connsiteY53" fmla="*/ 637223 h 751522"/>
                    <a:gd name="connsiteX54" fmla="*/ 119901 w 729500"/>
                    <a:gd name="connsiteY54" fmla="*/ 637223 h 751522"/>
                    <a:gd name="connsiteX55" fmla="*/ 121806 w 729500"/>
                    <a:gd name="connsiteY55" fmla="*/ 638175 h 751522"/>
                    <a:gd name="connsiteX56" fmla="*/ 145618 w 729500"/>
                    <a:gd name="connsiteY56" fmla="*/ 661035 h 751522"/>
                    <a:gd name="connsiteX57" fmla="*/ 118948 w 729500"/>
                    <a:gd name="connsiteY57" fmla="*/ 701040 h 751522"/>
                    <a:gd name="connsiteX58" fmla="*/ 423748 w 729500"/>
                    <a:gd name="connsiteY58" fmla="*/ 342900 h 751522"/>
                    <a:gd name="connsiteX59" fmla="*/ 309448 w 729500"/>
                    <a:gd name="connsiteY59" fmla="*/ 228600 h 751522"/>
                    <a:gd name="connsiteX60" fmla="*/ 309448 w 729500"/>
                    <a:gd name="connsiteY60" fmla="*/ 176213 h 751522"/>
                    <a:gd name="connsiteX61" fmla="*/ 503758 w 729500"/>
                    <a:gd name="connsiteY61" fmla="*/ 108585 h 751522"/>
                    <a:gd name="connsiteX62" fmla="*/ 538048 w 729500"/>
                    <a:gd name="connsiteY62" fmla="*/ 147638 h 751522"/>
                    <a:gd name="connsiteX63" fmla="*/ 538048 w 729500"/>
                    <a:gd name="connsiteY63" fmla="*/ 228600 h 751522"/>
                    <a:gd name="connsiteX64" fmla="*/ 423748 w 729500"/>
                    <a:gd name="connsiteY64" fmla="*/ 342900 h 751522"/>
                    <a:gd name="connsiteX0" fmla="*/ 351358 w 729501"/>
                    <a:gd name="connsiteY0" fmla="*/ 18097 h 751523"/>
                    <a:gd name="connsiteX1" fmla="*/ 251346 w 729501"/>
                    <a:gd name="connsiteY1" fmla="*/ 162878 h 751523"/>
                    <a:gd name="connsiteX2" fmla="*/ 255156 w 729501"/>
                    <a:gd name="connsiteY2" fmla="*/ 190500 h 751523"/>
                    <a:gd name="connsiteX3" fmla="*/ 270396 w 729501"/>
                    <a:gd name="connsiteY3" fmla="*/ 216218 h 751523"/>
                    <a:gd name="connsiteX4" fmla="*/ 270396 w 729501"/>
                    <a:gd name="connsiteY4" fmla="*/ 228600 h 751523"/>
                    <a:gd name="connsiteX5" fmla="*/ 327546 w 729501"/>
                    <a:gd name="connsiteY5" fmla="*/ 347663 h 751523"/>
                    <a:gd name="connsiteX6" fmla="*/ 327546 w 729501"/>
                    <a:gd name="connsiteY6" fmla="*/ 371475 h 751523"/>
                    <a:gd name="connsiteX7" fmla="*/ 322783 w 729501"/>
                    <a:gd name="connsiteY7" fmla="*/ 380048 h 751523"/>
                    <a:gd name="connsiteX8" fmla="*/ 276111 w 729501"/>
                    <a:gd name="connsiteY8" fmla="*/ 399098 h 751523"/>
                    <a:gd name="connsiteX9" fmla="*/ 155143 w 729501"/>
                    <a:gd name="connsiteY9" fmla="*/ 461963 h 751523"/>
                    <a:gd name="connsiteX10" fmla="*/ 118948 w 729501"/>
                    <a:gd name="connsiteY10" fmla="*/ 533400 h 751523"/>
                    <a:gd name="connsiteX11" fmla="*/ 118948 w 729501"/>
                    <a:gd name="connsiteY11" fmla="*/ 597218 h 751523"/>
                    <a:gd name="connsiteX12" fmla="*/ 106566 w 729501"/>
                    <a:gd name="connsiteY12" fmla="*/ 597218 h 751523"/>
                    <a:gd name="connsiteX13" fmla="*/ 28461 w 729501"/>
                    <a:gd name="connsiteY13" fmla="*/ 340043 h 751523"/>
                    <a:gd name="connsiteX14" fmla="*/ 10363 w 729501"/>
                    <a:gd name="connsiteY14" fmla="*/ 330518 h 751523"/>
                    <a:gd name="connsiteX15" fmla="*/ 838 w 729501"/>
                    <a:gd name="connsiteY15" fmla="*/ 348615 h 751523"/>
                    <a:gd name="connsiteX16" fmla="*/ 78943 w 729501"/>
                    <a:gd name="connsiteY16" fmla="*/ 604838 h 751523"/>
                    <a:gd name="connsiteX17" fmla="*/ 45606 w 729501"/>
                    <a:gd name="connsiteY17" fmla="*/ 686753 h 751523"/>
                    <a:gd name="connsiteX18" fmla="*/ 97993 w 729501"/>
                    <a:gd name="connsiteY18" fmla="*/ 743903 h 751523"/>
                    <a:gd name="connsiteX19" fmla="*/ 128473 w 729501"/>
                    <a:gd name="connsiteY19" fmla="*/ 739140 h 751523"/>
                    <a:gd name="connsiteX20" fmla="*/ 160858 w 729501"/>
                    <a:gd name="connsiteY20" fmla="*/ 722948 h 751523"/>
                    <a:gd name="connsiteX21" fmla="*/ 329451 w 729501"/>
                    <a:gd name="connsiteY21" fmla="*/ 751523 h 751523"/>
                    <a:gd name="connsiteX22" fmla="*/ 329451 w 729501"/>
                    <a:gd name="connsiteY22" fmla="*/ 418148 h 751523"/>
                    <a:gd name="connsiteX23" fmla="*/ 338023 w 729501"/>
                    <a:gd name="connsiteY23" fmla="*/ 414338 h 751523"/>
                    <a:gd name="connsiteX24" fmla="*/ 367551 w 729501"/>
                    <a:gd name="connsiteY24" fmla="*/ 370523 h 751523"/>
                    <a:gd name="connsiteX25" fmla="*/ 367551 w 729501"/>
                    <a:gd name="connsiteY25" fmla="*/ 369570 h 751523"/>
                    <a:gd name="connsiteX26" fmla="*/ 481851 w 729501"/>
                    <a:gd name="connsiteY26" fmla="*/ 369570 h 751523"/>
                    <a:gd name="connsiteX27" fmla="*/ 481851 w 729501"/>
                    <a:gd name="connsiteY27" fmla="*/ 370523 h 751523"/>
                    <a:gd name="connsiteX28" fmla="*/ 511378 w 729501"/>
                    <a:gd name="connsiteY28" fmla="*/ 414338 h 751523"/>
                    <a:gd name="connsiteX29" fmla="*/ 519951 w 729501"/>
                    <a:gd name="connsiteY29" fmla="*/ 418148 h 751523"/>
                    <a:gd name="connsiteX30" fmla="*/ 519951 w 729501"/>
                    <a:gd name="connsiteY30" fmla="*/ 749618 h 751523"/>
                    <a:gd name="connsiteX31" fmla="*/ 721881 w 729501"/>
                    <a:gd name="connsiteY31" fmla="*/ 704850 h 751523"/>
                    <a:gd name="connsiteX32" fmla="*/ 729501 w 729501"/>
                    <a:gd name="connsiteY32" fmla="*/ 699135 h 751523"/>
                    <a:gd name="connsiteX33" fmla="*/ 728548 w 729501"/>
                    <a:gd name="connsiteY33" fmla="*/ 533400 h 751523"/>
                    <a:gd name="connsiteX34" fmla="*/ 693306 w 729501"/>
                    <a:gd name="connsiteY34" fmla="*/ 461963 h 751523"/>
                    <a:gd name="connsiteX35" fmla="*/ 571386 w 729501"/>
                    <a:gd name="connsiteY35" fmla="*/ 399098 h 751523"/>
                    <a:gd name="connsiteX36" fmla="*/ 524713 w 729501"/>
                    <a:gd name="connsiteY36" fmla="*/ 380048 h 751523"/>
                    <a:gd name="connsiteX37" fmla="*/ 518998 w 729501"/>
                    <a:gd name="connsiteY37" fmla="*/ 371475 h 751523"/>
                    <a:gd name="connsiteX38" fmla="*/ 518998 w 729501"/>
                    <a:gd name="connsiteY38" fmla="*/ 348615 h 751523"/>
                    <a:gd name="connsiteX39" fmla="*/ 576148 w 729501"/>
                    <a:gd name="connsiteY39" fmla="*/ 234315 h 751523"/>
                    <a:gd name="connsiteX40" fmla="*/ 600913 w 729501"/>
                    <a:gd name="connsiteY40" fmla="*/ 191453 h 751523"/>
                    <a:gd name="connsiteX41" fmla="*/ 604723 w 729501"/>
                    <a:gd name="connsiteY41" fmla="*/ 163830 h 751523"/>
                    <a:gd name="connsiteX42" fmla="*/ 504711 w 729501"/>
                    <a:gd name="connsiteY42" fmla="*/ 19050 h 751523"/>
                    <a:gd name="connsiteX43" fmla="*/ 490423 w 729501"/>
                    <a:gd name="connsiteY43" fmla="*/ 20003 h 751523"/>
                    <a:gd name="connsiteX44" fmla="*/ 480898 w 729501"/>
                    <a:gd name="connsiteY44" fmla="*/ 26670 h 751523"/>
                    <a:gd name="connsiteX45" fmla="*/ 471373 w 729501"/>
                    <a:gd name="connsiteY45" fmla="*/ 11430 h 751523"/>
                    <a:gd name="connsiteX46" fmla="*/ 458038 w 729501"/>
                    <a:gd name="connsiteY46" fmla="*/ 2858 h 751523"/>
                    <a:gd name="connsiteX47" fmla="*/ 427558 w 729501"/>
                    <a:gd name="connsiteY47" fmla="*/ 0 h 751523"/>
                    <a:gd name="connsiteX48" fmla="*/ 351358 w 729501"/>
                    <a:gd name="connsiteY48" fmla="*/ 18097 h 751523"/>
                    <a:gd name="connsiteX49" fmla="*/ 118948 w 729501"/>
                    <a:gd name="connsiteY49" fmla="*/ 701040 h 751523"/>
                    <a:gd name="connsiteX50" fmla="*/ 81801 w 729501"/>
                    <a:gd name="connsiteY50" fmla="*/ 676275 h 751523"/>
                    <a:gd name="connsiteX51" fmla="*/ 101803 w 729501"/>
                    <a:gd name="connsiteY51" fmla="*/ 637223 h 751523"/>
                    <a:gd name="connsiteX52" fmla="*/ 102756 w 729501"/>
                    <a:gd name="connsiteY52" fmla="*/ 637223 h 751523"/>
                    <a:gd name="connsiteX53" fmla="*/ 119901 w 729501"/>
                    <a:gd name="connsiteY53" fmla="*/ 637223 h 751523"/>
                    <a:gd name="connsiteX54" fmla="*/ 121806 w 729501"/>
                    <a:gd name="connsiteY54" fmla="*/ 638175 h 751523"/>
                    <a:gd name="connsiteX55" fmla="*/ 145618 w 729501"/>
                    <a:gd name="connsiteY55" fmla="*/ 661035 h 751523"/>
                    <a:gd name="connsiteX56" fmla="*/ 118948 w 729501"/>
                    <a:gd name="connsiteY56" fmla="*/ 701040 h 751523"/>
                    <a:gd name="connsiteX57" fmla="*/ 423748 w 729501"/>
                    <a:gd name="connsiteY57" fmla="*/ 342900 h 751523"/>
                    <a:gd name="connsiteX58" fmla="*/ 309448 w 729501"/>
                    <a:gd name="connsiteY58" fmla="*/ 228600 h 751523"/>
                    <a:gd name="connsiteX59" fmla="*/ 309448 w 729501"/>
                    <a:gd name="connsiteY59" fmla="*/ 176213 h 751523"/>
                    <a:gd name="connsiteX60" fmla="*/ 503758 w 729501"/>
                    <a:gd name="connsiteY60" fmla="*/ 108585 h 751523"/>
                    <a:gd name="connsiteX61" fmla="*/ 538048 w 729501"/>
                    <a:gd name="connsiteY61" fmla="*/ 147638 h 751523"/>
                    <a:gd name="connsiteX62" fmla="*/ 538048 w 729501"/>
                    <a:gd name="connsiteY62" fmla="*/ 228600 h 751523"/>
                    <a:gd name="connsiteX63" fmla="*/ 423748 w 729501"/>
                    <a:gd name="connsiteY63" fmla="*/ 342900 h 751523"/>
                    <a:gd name="connsiteX0" fmla="*/ 342743 w 720886"/>
                    <a:gd name="connsiteY0" fmla="*/ 18097 h 751523"/>
                    <a:gd name="connsiteX1" fmla="*/ 242731 w 720886"/>
                    <a:gd name="connsiteY1" fmla="*/ 162878 h 751523"/>
                    <a:gd name="connsiteX2" fmla="*/ 246541 w 720886"/>
                    <a:gd name="connsiteY2" fmla="*/ 190500 h 751523"/>
                    <a:gd name="connsiteX3" fmla="*/ 261781 w 720886"/>
                    <a:gd name="connsiteY3" fmla="*/ 216218 h 751523"/>
                    <a:gd name="connsiteX4" fmla="*/ 261781 w 720886"/>
                    <a:gd name="connsiteY4" fmla="*/ 228600 h 751523"/>
                    <a:gd name="connsiteX5" fmla="*/ 318931 w 720886"/>
                    <a:gd name="connsiteY5" fmla="*/ 347663 h 751523"/>
                    <a:gd name="connsiteX6" fmla="*/ 318931 w 720886"/>
                    <a:gd name="connsiteY6" fmla="*/ 371475 h 751523"/>
                    <a:gd name="connsiteX7" fmla="*/ 314168 w 720886"/>
                    <a:gd name="connsiteY7" fmla="*/ 380048 h 751523"/>
                    <a:gd name="connsiteX8" fmla="*/ 267496 w 720886"/>
                    <a:gd name="connsiteY8" fmla="*/ 399098 h 751523"/>
                    <a:gd name="connsiteX9" fmla="*/ 146528 w 720886"/>
                    <a:gd name="connsiteY9" fmla="*/ 461963 h 751523"/>
                    <a:gd name="connsiteX10" fmla="*/ 110333 w 720886"/>
                    <a:gd name="connsiteY10" fmla="*/ 533400 h 751523"/>
                    <a:gd name="connsiteX11" fmla="*/ 110333 w 720886"/>
                    <a:gd name="connsiteY11" fmla="*/ 597218 h 751523"/>
                    <a:gd name="connsiteX12" fmla="*/ 97951 w 720886"/>
                    <a:gd name="connsiteY12" fmla="*/ 597218 h 751523"/>
                    <a:gd name="connsiteX13" fmla="*/ 19846 w 720886"/>
                    <a:gd name="connsiteY13" fmla="*/ 340043 h 751523"/>
                    <a:gd name="connsiteX14" fmla="*/ 1748 w 720886"/>
                    <a:gd name="connsiteY14" fmla="*/ 330518 h 751523"/>
                    <a:gd name="connsiteX15" fmla="*/ 70328 w 720886"/>
                    <a:gd name="connsiteY15" fmla="*/ 604838 h 751523"/>
                    <a:gd name="connsiteX16" fmla="*/ 36991 w 720886"/>
                    <a:gd name="connsiteY16" fmla="*/ 686753 h 751523"/>
                    <a:gd name="connsiteX17" fmla="*/ 89378 w 720886"/>
                    <a:gd name="connsiteY17" fmla="*/ 743903 h 751523"/>
                    <a:gd name="connsiteX18" fmla="*/ 119858 w 720886"/>
                    <a:gd name="connsiteY18" fmla="*/ 739140 h 751523"/>
                    <a:gd name="connsiteX19" fmla="*/ 152243 w 720886"/>
                    <a:gd name="connsiteY19" fmla="*/ 722948 h 751523"/>
                    <a:gd name="connsiteX20" fmla="*/ 320836 w 720886"/>
                    <a:gd name="connsiteY20" fmla="*/ 751523 h 751523"/>
                    <a:gd name="connsiteX21" fmla="*/ 320836 w 720886"/>
                    <a:gd name="connsiteY21" fmla="*/ 418148 h 751523"/>
                    <a:gd name="connsiteX22" fmla="*/ 329408 w 720886"/>
                    <a:gd name="connsiteY22" fmla="*/ 414338 h 751523"/>
                    <a:gd name="connsiteX23" fmla="*/ 358936 w 720886"/>
                    <a:gd name="connsiteY23" fmla="*/ 370523 h 751523"/>
                    <a:gd name="connsiteX24" fmla="*/ 358936 w 720886"/>
                    <a:gd name="connsiteY24" fmla="*/ 369570 h 751523"/>
                    <a:gd name="connsiteX25" fmla="*/ 473236 w 720886"/>
                    <a:gd name="connsiteY25" fmla="*/ 369570 h 751523"/>
                    <a:gd name="connsiteX26" fmla="*/ 473236 w 720886"/>
                    <a:gd name="connsiteY26" fmla="*/ 370523 h 751523"/>
                    <a:gd name="connsiteX27" fmla="*/ 502763 w 720886"/>
                    <a:gd name="connsiteY27" fmla="*/ 414338 h 751523"/>
                    <a:gd name="connsiteX28" fmla="*/ 511336 w 720886"/>
                    <a:gd name="connsiteY28" fmla="*/ 418148 h 751523"/>
                    <a:gd name="connsiteX29" fmla="*/ 511336 w 720886"/>
                    <a:gd name="connsiteY29" fmla="*/ 749618 h 751523"/>
                    <a:gd name="connsiteX30" fmla="*/ 713266 w 720886"/>
                    <a:gd name="connsiteY30" fmla="*/ 704850 h 751523"/>
                    <a:gd name="connsiteX31" fmla="*/ 720886 w 720886"/>
                    <a:gd name="connsiteY31" fmla="*/ 699135 h 751523"/>
                    <a:gd name="connsiteX32" fmla="*/ 719933 w 720886"/>
                    <a:gd name="connsiteY32" fmla="*/ 533400 h 751523"/>
                    <a:gd name="connsiteX33" fmla="*/ 684691 w 720886"/>
                    <a:gd name="connsiteY33" fmla="*/ 461963 h 751523"/>
                    <a:gd name="connsiteX34" fmla="*/ 562771 w 720886"/>
                    <a:gd name="connsiteY34" fmla="*/ 399098 h 751523"/>
                    <a:gd name="connsiteX35" fmla="*/ 516098 w 720886"/>
                    <a:gd name="connsiteY35" fmla="*/ 380048 h 751523"/>
                    <a:gd name="connsiteX36" fmla="*/ 510383 w 720886"/>
                    <a:gd name="connsiteY36" fmla="*/ 371475 h 751523"/>
                    <a:gd name="connsiteX37" fmla="*/ 510383 w 720886"/>
                    <a:gd name="connsiteY37" fmla="*/ 348615 h 751523"/>
                    <a:gd name="connsiteX38" fmla="*/ 567533 w 720886"/>
                    <a:gd name="connsiteY38" fmla="*/ 234315 h 751523"/>
                    <a:gd name="connsiteX39" fmla="*/ 592298 w 720886"/>
                    <a:gd name="connsiteY39" fmla="*/ 191453 h 751523"/>
                    <a:gd name="connsiteX40" fmla="*/ 596108 w 720886"/>
                    <a:gd name="connsiteY40" fmla="*/ 163830 h 751523"/>
                    <a:gd name="connsiteX41" fmla="*/ 496096 w 720886"/>
                    <a:gd name="connsiteY41" fmla="*/ 19050 h 751523"/>
                    <a:gd name="connsiteX42" fmla="*/ 481808 w 720886"/>
                    <a:gd name="connsiteY42" fmla="*/ 20003 h 751523"/>
                    <a:gd name="connsiteX43" fmla="*/ 472283 w 720886"/>
                    <a:gd name="connsiteY43" fmla="*/ 26670 h 751523"/>
                    <a:gd name="connsiteX44" fmla="*/ 462758 w 720886"/>
                    <a:gd name="connsiteY44" fmla="*/ 11430 h 751523"/>
                    <a:gd name="connsiteX45" fmla="*/ 449423 w 720886"/>
                    <a:gd name="connsiteY45" fmla="*/ 2858 h 751523"/>
                    <a:gd name="connsiteX46" fmla="*/ 418943 w 720886"/>
                    <a:gd name="connsiteY46" fmla="*/ 0 h 751523"/>
                    <a:gd name="connsiteX47" fmla="*/ 342743 w 720886"/>
                    <a:gd name="connsiteY47" fmla="*/ 18097 h 751523"/>
                    <a:gd name="connsiteX48" fmla="*/ 110333 w 720886"/>
                    <a:gd name="connsiteY48" fmla="*/ 701040 h 751523"/>
                    <a:gd name="connsiteX49" fmla="*/ 73186 w 720886"/>
                    <a:gd name="connsiteY49" fmla="*/ 676275 h 751523"/>
                    <a:gd name="connsiteX50" fmla="*/ 93188 w 720886"/>
                    <a:gd name="connsiteY50" fmla="*/ 637223 h 751523"/>
                    <a:gd name="connsiteX51" fmla="*/ 94141 w 720886"/>
                    <a:gd name="connsiteY51" fmla="*/ 637223 h 751523"/>
                    <a:gd name="connsiteX52" fmla="*/ 111286 w 720886"/>
                    <a:gd name="connsiteY52" fmla="*/ 637223 h 751523"/>
                    <a:gd name="connsiteX53" fmla="*/ 113191 w 720886"/>
                    <a:gd name="connsiteY53" fmla="*/ 638175 h 751523"/>
                    <a:gd name="connsiteX54" fmla="*/ 137003 w 720886"/>
                    <a:gd name="connsiteY54" fmla="*/ 661035 h 751523"/>
                    <a:gd name="connsiteX55" fmla="*/ 110333 w 720886"/>
                    <a:gd name="connsiteY55" fmla="*/ 701040 h 751523"/>
                    <a:gd name="connsiteX56" fmla="*/ 415133 w 720886"/>
                    <a:gd name="connsiteY56" fmla="*/ 342900 h 751523"/>
                    <a:gd name="connsiteX57" fmla="*/ 300833 w 720886"/>
                    <a:gd name="connsiteY57" fmla="*/ 228600 h 751523"/>
                    <a:gd name="connsiteX58" fmla="*/ 300833 w 720886"/>
                    <a:gd name="connsiteY58" fmla="*/ 176213 h 751523"/>
                    <a:gd name="connsiteX59" fmla="*/ 495143 w 720886"/>
                    <a:gd name="connsiteY59" fmla="*/ 108585 h 751523"/>
                    <a:gd name="connsiteX60" fmla="*/ 529433 w 720886"/>
                    <a:gd name="connsiteY60" fmla="*/ 147638 h 751523"/>
                    <a:gd name="connsiteX61" fmla="*/ 529433 w 720886"/>
                    <a:gd name="connsiteY61" fmla="*/ 228600 h 751523"/>
                    <a:gd name="connsiteX62" fmla="*/ 415133 w 720886"/>
                    <a:gd name="connsiteY62" fmla="*/ 342900 h 751523"/>
                    <a:gd name="connsiteX0" fmla="*/ 323185 w 701328"/>
                    <a:gd name="connsiteY0" fmla="*/ 18097 h 751523"/>
                    <a:gd name="connsiteX1" fmla="*/ 223173 w 701328"/>
                    <a:gd name="connsiteY1" fmla="*/ 162878 h 751523"/>
                    <a:gd name="connsiteX2" fmla="*/ 226983 w 701328"/>
                    <a:gd name="connsiteY2" fmla="*/ 190500 h 751523"/>
                    <a:gd name="connsiteX3" fmla="*/ 242223 w 701328"/>
                    <a:gd name="connsiteY3" fmla="*/ 216218 h 751523"/>
                    <a:gd name="connsiteX4" fmla="*/ 242223 w 701328"/>
                    <a:gd name="connsiteY4" fmla="*/ 228600 h 751523"/>
                    <a:gd name="connsiteX5" fmla="*/ 299373 w 701328"/>
                    <a:gd name="connsiteY5" fmla="*/ 347663 h 751523"/>
                    <a:gd name="connsiteX6" fmla="*/ 299373 w 701328"/>
                    <a:gd name="connsiteY6" fmla="*/ 371475 h 751523"/>
                    <a:gd name="connsiteX7" fmla="*/ 294610 w 701328"/>
                    <a:gd name="connsiteY7" fmla="*/ 380048 h 751523"/>
                    <a:gd name="connsiteX8" fmla="*/ 247938 w 701328"/>
                    <a:gd name="connsiteY8" fmla="*/ 399098 h 751523"/>
                    <a:gd name="connsiteX9" fmla="*/ 126970 w 701328"/>
                    <a:gd name="connsiteY9" fmla="*/ 461963 h 751523"/>
                    <a:gd name="connsiteX10" fmla="*/ 90775 w 701328"/>
                    <a:gd name="connsiteY10" fmla="*/ 533400 h 751523"/>
                    <a:gd name="connsiteX11" fmla="*/ 90775 w 701328"/>
                    <a:gd name="connsiteY11" fmla="*/ 597218 h 751523"/>
                    <a:gd name="connsiteX12" fmla="*/ 78393 w 701328"/>
                    <a:gd name="connsiteY12" fmla="*/ 597218 h 751523"/>
                    <a:gd name="connsiteX13" fmla="*/ 288 w 701328"/>
                    <a:gd name="connsiteY13" fmla="*/ 340043 h 751523"/>
                    <a:gd name="connsiteX14" fmla="*/ 50770 w 701328"/>
                    <a:gd name="connsiteY14" fmla="*/ 604838 h 751523"/>
                    <a:gd name="connsiteX15" fmla="*/ 17433 w 701328"/>
                    <a:gd name="connsiteY15" fmla="*/ 686753 h 751523"/>
                    <a:gd name="connsiteX16" fmla="*/ 69820 w 701328"/>
                    <a:gd name="connsiteY16" fmla="*/ 743903 h 751523"/>
                    <a:gd name="connsiteX17" fmla="*/ 100300 w 701328"/>
                    <a:gd name="connsiteY17" fmla="*/ 739140 h 751523"/>
                    <a:gd name="connsiteX18" fmla="*/ 132685 w 701328"/>
                    <a:gd name="connsiteY18" fmla="*/ 722948 h 751523"/>
                    <a:gd name="connsiteX19" fmla="*/ 301278 w 701328"/>
                    <a:gd name="connsiteY19" fmla="*/ 751523 h 751523"/>
                    <a:gd name="connsiteX20" fmla="*/ 301278 w 701328"/>
                    <a:gd name="connsiteY20" fmla="*/ 418148 h 751523"/>
                    <a:gd name="connsiteX21" fmla="*/ 309850 w 701328"/>
                    <a:gd name="connsiteY21" fmla="*/ 414338 h 751523"/>
                    <a:gd name="connsiteX22" fmla="*/ 339378 w 701328"/>
                    <a:gd name="connsiteY22" fmla="*/ 370523 h 751523"/>
                    <a:gd name="connsiteX23" fmla="*/ 339378 w 701328"/>
                    <a:gd name="connsiteY23" fmla="*/ 369570 h 751523"/>
                    <a:gd name="connsiteX24" fmla="*/ 453678 w 701328"/>
                    <a:gd name="connsiteY24" fmla="*/ 369570 h 751523"/>
                    <a:gd name="connsiteX25" fmla="*/ 453678 w 701328"/>
                    <a:gd name="connsiteY25" fmla="*/ 370523 h 751523"/>
                    <a:gd name="connsiteX26" fmla="*/ 483205 w 701328"/>
                    <a:gd name="connsiteY26" fmla="*/ 414338 h 751523"/>
                    <a:gd name="connsiteX27" fmla="*/ 491778 w 701328"/>
                    <a:gd name="connsiteY27" fmla="*/ 418148 h 751523"/>
                    <a:gd name="connsiteX28" fmla="*/ 491778 w 701328"/>
                    <a:gd name="connsiteY28" fmla="*/ 749618 h 751523"/>
                    <a:gd name="connsiteX29" fmla="*/ 693708 w 701328"/>
                    <a:gd name="connsiteY29" fmla="*/ 704850 h 751523"/>
                    <a:gd name="connsiteX30" fmla="*/ 701328 w 701328"/>
                    <a:gd name="connsiteY30" fmla="*/ 699135 h 751523"/>
                    <a:gd name="connsiteX31" fmla="*/ 700375 w 701328"/>
                    <a:gd name="connsiteY31" fmla="*/ 533400 h 751523"/>
                    <a:gd name="connsiteX32" fmla="*/ 665133 w 701328"/>
                    <a:gd name="connsiteY32" fmla="*/ 461963 h 751523"/>
                    <a:gd name="connsiteX33" fmla="*/ 543213 w 701328"/>
                    <a:gd name="connsiteY33" fmla="*/ 399098 h 751523"/>
                    <a:gd name="connsiteX34" fmla="*/ 496540 w 701328"/>
                    <a:gd name="connsiteY34" fmla="*/ 380048 h 751523"/>
                    <a:gd name="connsiteX35" fmla="*/ 490825 w 701328"/>
                    <a:gd name="connsiteY35" fmla="*/ 371475 h 751523"/>
                    <a:gd name="connsiteX36" fmla="*/ 490825 w 701328"/>
                    <a:gd name="connsiteY36" fmla="*/ 348615 h 751523"/>
                    <a:gd name="connsiteX37" fmla="*/ 547975 w 701328"/>
                    <a:gd name="connsiteY37" fmla="*/ 234315 h 751523"/>
                    <a:gd name="connsiteX38" fmla="*/ 572740 w 701328"/>
                    <a:gd name="connsiteY38" fmla="*/ 191453 h 751523"/>
                    <a:gd name="connsiteX39" fmla="*/ 576550 w 701328"/>
                    <a:gd name="connsiteY39" fmla="*/ 163830 h 751523"/>
                    <a:gd name="connsiteX40" fmla="*/ 476538 w 701328"/>
                    <a:gd name="connsiteY40" fmla="*/ 19050 h 751523"/>
                    <a:gd name="connsiteX41" fmla="*/ 462250 w 701328"/>
                    <a:gd name="connsiteY41" fmla="*/ 20003 h 751523"/>
                    <a:gd name="connsiteX42" fmla="*/ 452725 w 701328"/>
                    <a:gd name="connsiteY42" fmla="*/ 26670 h 751523"/>
                    <a:gd name="connsiteX43" fmla="*/ 443200 w 701328"/>
                    <a:gd name="connsiteY43" fmla="*/ 11430 h 751523"/>
                    <a:gd name="connsiteX44" fmla="*/ 429865 w 701328"/>
                    <a:gd name="connsiteY44" fmla="*/ 2858 h 751523"/>
                    <a:gd name="connsiteX45" fmla="*/ 399385 w 701328"/>
                    <a:gd name="connsiteY45" fmla="*/ 0 h 751523"/>
                    <a:gd name="connsiteX46" fmla="*/ 323185 w 701328"/>
                    <a:gd name="connsiteY46" fmla="*/ 18097 h 751523"/>
                    <a:gd name="connsiteX47" fmla="*/ 90775 w 701328"/>
                    <a:gd name="connsiteY47" fmla="*/ 701040 h 751523"/>
                    <a:gd name="connsiteX48" fmla="*/ 53628 w 701328"/>
                    <a:gd name="connsiteY48" fmla="*/ 676275 h 751523"/>
                    <a:gd name="connsiteX49" fmla="*/ 73630 w 701328"/>
                    <a:gd name="connsiteY49" fmla="*/ 637223 h 751523"/>
                    <a:gd name="connsiteX50" fmla="*/ 74583 w 701328"/>
                    <a:gd name="connsiteY50" fmla="*/ 637223 h 751523"/>
                    <a:gd name="connsiteX51" fmla="*/ 91728 w 701328"/>
                    <a:gd name="connsiteY51" fmla="*/ 637223 h 751523"/>
                    <a:gd name="connsiteX52" fmla="*/ 93633 w 701328"/>
                    <a:gd name="connsiteY52" fmla="*/ 638175 h 751523"/>
                    <a:gd name="connsiteX53" fmla="*/ 117445 w 701328"/>
                    <a:gd name="connsiteY53" fmla="*/ 661035 h 751523"/>
                    <a:gd name="connsiteX54" fmla="*/ 90775 w 701328"/>
                    <a:gd name="connsiteY54" fmla="*/ 701040 h 751523"/>
                    <a:gd name="connsiteX55" fmla="*/ 395575 w 701328"/>
                    <a:gd name="connsiteY55" fmla="*/ 342900 h 751523"/>
                    <a:gd name="connsiteX56" fmla="*/ 281275 w 701328"/>
                    <a:gd name="connsiteY56" fmla="*/ 228600 h 751523"/>
                    <a:gd name="connsiteX57" fmla="*/ 281275 w 701328"/>
                    <a:gd name="connsiteY57" fmla="*/ 176213 h 751523"/>
                    <a:gd name="connsiteX58" fmla="*/ 475585 w 701328"/>
                    <a:gd name="connsiteY58" fmla="*/ 108585 h 751523"/>
                    <a:gd name="connsiteX59" fmla="*/ 509875 w 701328"/>
                    <a:gd name="connsiteY59" fmla="*/ 147638 h 751523"/>
                    <a:gd name="connsiteX60" fmla="*/ 509875 w 701328"/>
                    <a:gd name="connsiteY60" fmla="*/ 228600 h 751523"/>
                    <a:gd name="connsiteX61" fmla="*/ 395575 w 701328"/>
                    <a:gd name="connsiteY61" fmla="*/ 342900 h 751523"/>
                    <a:gd name="connsiteX0" fmla="*/ 310611 w 688754"/>
                    <a:gd name="connsiteY0" fmla="*/ 18097 h 751523"/>
                    <a:gd name="connsiteX1" fmla="*/ 210599 w 688754"/>
                    <a:gd name="connsiteY1" fmla="*/ 162878 h 751523"/>
                    <a:gd name="connsiteX2" fmla="*/ 214409 w 688754"/>
                    <a:gd name="connsiteY2" fmla="*/ 190500 h 751523"/>
                    <a:gd name="connsiteX3" fmla="*/ 229649 w 688754"/>
                    <a:gd name="connsiteY3" fmla="*/ 216218 h 751523"/>
                    <a:gd name="connsiteX4" fmla="*/ 229649 w 688754"/>
                    <a:gd name="connsiteY4" fmla="*/ 228600 h 751523"/>
                    <a:gd name="connsiteX5" fmla="*/ 286799 w 688754"/>
                    <a:gd name="connsiteY5" fmla="*/ 347663 h 751523"/>
                    <a:gd name="connsiteX6" fmla="*/ 286799 w 688754"/>
                    <a:gd name="connsiteY6" fmla="*/ 371475 h 751523"/>
                    <a:gd name="connsiteX7" fmla="*/ 282036 w 688754"/>
                    <a:gd name="connsiteY7" fmla="*/ 380048 h 751523"/>
                    <a:gd name="connsiteX8" fmla="*/ 235364 w 688754"/>
                    <a:gd name="connsiteY8" fmla="*/ 399098 h 751523"/>
                    <a:gd name="connsiteX9" fmla="*/ 114396 w 688754"/>
                    <a:gd name="connsiteY9" fmla="*/ 461963 h 751523"/>
                    <a:gd name="connsiteX10" fmla="*/ 78201 w 688754"/>
                    <a:gd name="connsiteY10" fmla="*/ 533400 h 751523"/>
                    <a:gd name="connsiteX11" fmla="*/ 78201 w 688754"/>
                    <a:gd name="connsiteY11" fmla="*/ 597218 h 751523"/>
                    <a:gd name="connsiteX12" fmla="*/ 65819 w 688754"/>
                    <a:gd name="connsiteY12" fmla="*/ 597218 h 751523"/>
                    <a:gd name="connsiteX13" fmla="*/ 38196 w 688754"/>
                    <a:gd name="connsiteY13" fmla="*/ 604838 h 751523"/>
                    <a:gd name="connsiteX14" fmla="*/ 4859 w 688754"/>
                    <a:gd name="connsiteY14" fmla="*/ 686753 h 751523"/>
                    <a:gd name="connsiteX15" fmla="*/ 57246 w 688754"/>
                    <a:gd name="connsiteY15" fmla="*/ 743903 h 751523"/>
                    <a:gd name="connsiteX16" fmla="*/ 87726 w 688754"/>
                    <a:gd name="connsiteY16" fmla="*/ 739140 h 751523"/>
                    <a:gd name="connsiteX17" fmla="*/ 120111 w 688754"/>
                    <a:gd name="connsiteY17" fmla="*/ 722948 h 751523"/>
                    <a:gd name="connsiteX18" fmla="*/ 288704 w 688754"/>
                    <a:gd name="connsiteY18" fmla="*/ 751523 h 751523"/>
                    <a:gd name="connsiteX19" fmla="*/ 288704 w 688754"/>
                    <a:gd name="connsiteY19" fmla="*/ 418148 h 751523"/>
                    <a:gd name="connsiteX20" fmla="*/ 297276 w 688754"/>
                    <a:gd name="connsiteY20" fmla="*/ 414338 h 751523"/>
                    <a:gd name="connsiteX21" fmla="*/ 326804 w 688754"/>
                    <a:gd name="connsiteY21" fmla="*/ 370523 h 751523"/>
                    <a:gd name="connsiteX22" fmla="*/ 326804 w 688754"/>
                    <a:gd name="connsiteY22" fmla="*/ 369570 h 751523"/>
                    <a:gd name="connsiteX23" fmla="*/ 441104 w 688754"/>
                    <a:gd name="connsiteY23" fmla="*/ 369570 h 751523"/>
                    <a:gd name="connsiteX24" fmla="*/ 441104 w 688754"/>
                    <a:gd name="connsiteY24" fmla="*/ 370523 h 751523"/>
                    <a:gd name="connsiteX25" fmla="*/ 470631 w 688754"/>
                    <a:gd name="connsiteY25" fmla="*/ 414338 h 751523"/>
                    <a:gd name="connsiteX26" fmla="*/ 479204 w 688754"/>
                    <a:gd name="connsiteY26" fmla="*/ 418148 h 751523"/>
                    <a:gd name="connsiteX27" fmla="*/ 479204 w 688754"/>
                    <a:gd name="connsiteY27" fmla="*/ 749618 h 751523"/>
                    <a:gd name="connsiteX28" fmla="*/ 681134 w 688754"/>
                    <a:gd name="connsiteY28" fmla="*/ 704850 h 751523"/>
                    <a:gd name="connsiteX29" fmla="*/ 688754 w 688754"/>
                    <a:gd name="connsiteY29" fmla="*/ 699135 h 751523"/>
                    <a:gd name="connsiteX30" fmla="*/ 687801 w 688754"/>
                    <a:gd name="connsiteY30" fmla="*/ 533400 h 751523"/>
                    <a:gd name="connsiteX31" fmla="*/ 652559 w 688754"/>
                    <a:gd name="connsiteY31" fmla="*/ 461963 h 751523"/>
                    <a:gd name="connsiteX32" fmla="*/ 530639 w 688754"/>
                    <a:gd name="connsiteY32" fmla="*/ 399098 h 751523"/>
                    <a:gd name="connsiteX33" fmla="*/ 483966 w 688754"/>
                    <a:gd name="connsiteY33" fmla="*/ 380048 h 751523"/>
                    <a:gd name="connsiteX34" fmla="*/ 478251 w 688754"/>
                    <a:gd name="connsiteY34" fmla="*/ 371475 h 751523"/>
                    <a:gd name="connsiteX35" fmla="*/ 478251 w 688754"/>
                    <a:gd name="connsiteY35" fmla="*/ 348615 h 751523"/>
                    <a:gd name="connsiteX36" fmla="*/ 535401 w 688754"/>
                    <a:gd name="connsiteY36" fmla="*/ 234315 h 751523"/>
                    <a:gd name="connsiteX37" fmla="*/ 560166 w 688754"/>
                    <a:gd name="connsiteY37" fmla="*/ 191453 h 751523"/>
                    <a:gd name="connsiteX38" fmla="*/ 563976 w 688754"/>
                    <a:gd name="connsiteY38" fmla="*/ 163830 h 751523"/>
                    <a:gd name="connsiteX39" fmla="*/ 463964 w 688754"/>
                    <a:gd name="connsiteY39" fmla="*/ 19050 h 751523"/>
                    <a:gd name="connsiteX40" fmla="*/ 449676 w 688754"/>
                    <a:gd name="connsiteY40" fmla="*/ 20003 h 751523"/>
                    <a:gd name="connsiteX41" fmla="*/ 440151 w 688754"/>
                    <a:gd name="connsiteY41" fmla="*/ 26670 h 751523"/>
                    <a:gd name="connsiteX42" fmla="*/ 430626 w 688754"/>
                    <a:gd name="connsiteY42" fmla="*/ 11430 h 751523"/>
                    <a:gd name="connsiteX43" fmla="*/ 417291 w 688754"/>
                    <a:gd name="connsiteY43" fmla="*/ 2858 h 751523"/>
                    <a:gd name="connsiteX44" fmla="*/ 386811 w 688754"/>
                    <a:gd name="connsiteY44" fmla="*/ 0 h 751523"/>
                    <a:gd name="connsiteX45" fmla="*/ 310611 w 688754"/>
                    <a:gd name="connsiteY45" fmla="*/ 18097 h 751523"/>
                    <a:gd name="connsiteX46" fmla="*/ 78201 w 688754"/>
                    <a:gd name="connsiteY46" fmla="*/ 701040 h 751523"/>
                    <a:gd name="connsiteX47" fmla="*/ 41054 w 688754"/>
                    <a:gd name="connsiteY47" fmla="*/ 676275 h 751523"/>
                    <a:gd name="connsiteX48" fmla="*/ 61056 w 688754"/>
                    <a:gd name="connsiteY48" fmla="*/ 637223 h 751523"/>
                    <a:gd name="connsiteX49" fmla="*/ 62009 w 688754"/>
                    <a:gd name="connsiteY49" fmla="*/ 637223 h 751523"/>
                    <a:gd name="connsiteX50" fmla="*/ 79154 w 688754"/>
                    <a:gd name="connsiteY50" fmla="*/ 637223 h 751523"/>
                    <a:gd name="connsiteX51" fmla="*/ 81059 w 688754"/>
                    <a:gd name="connsiteY51" fmla="*/ 638175 h 751523"/>
                    <a:gd name="connsiteX52" fmla="*/ 104871 w 688754"/>
                    <a:gd name="connsiteY52" fmla="*/ 661035 h 751523"/>
                    <a:gd name="connsiteX53" fmla="*/ 78201 w 688754"/>
                    <a:gd name="connsiteY53" fmla="*/ 701040 h 751523"/>
                    <a:gd name="connsiteX54" fmla="*/ 383001 w 688754"/>
                    <a:gd name="connsiteY54" fmla="*/ 342900 h 751523"/>
                    <a:gd name="connsiteX55" fmla="*/ 268701 w 688754"/>
                    <a:gd name="connsiteY55" fmla="*/ 228600 h 751523"/>
                    <a:gd name="connsiteX56" fmla="*/ 268701 w 688754"/>
                    <a:gd name="connsiteY56" fmla="*/ 176213 h 751523"/>
                    <a:gd name="connsiteX57" fmla="*/ 463011 w 688754"/>
                    <a:gd name="connsiteY57" fmla="*/ 108585 h 751523"/>
                    <a:gd name="connsiteX58" fmla="*/ 497301 w 688754"/>
                    <a:gd name="connsiteY58" fmla="*/ 147638 h 751523"/>
                    <a:gd name="connsiteX59" fmla="*/ 497301 w 688754"/>
                    <a:gd name="connsiteY59" fmla="*/ 228600 h 751523"/>
                    <a:gd name="connsiteX60" fmla="*/ 383001 w 688754"/>
                    <a:gd name="connsiteY60" fmla="*/ 342900 h 7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8754" h="751523">
                      <a:moveTo>
                        <a:pt x="310611" y="18097"/>
                      </a:moveTo>
                      <a:cubicBezTo>
                        <a:pt x="254414" y="45720"/>
                        <a:pt x="216314" y="100013"/>
                        <a:pt x="210599" y="162878"/>
                      </a:cubicBezTo>
                      <a:cubicBezTo>
                        <a:pt x="209646" y="172403"/>
                        <a:pt x="211551" y="181928"/>
                        <a:pt x="214409" y="190500"/>
                      </a:cubicBezTo>
                      <a:lnTo>
                        <a:pt x="229649" y="216218"/>
                      </a:lnTo>
                      <a:lnTo>
                        <a:pt x="229649" y="228600"/>
                      </a:lnTo>
                      <a:cubicBezTo>
                        <a:pt x="229649" y="274320"/>
                        <a:pt x="250604" y="318135"/>
                        <a:pt x="286799" y="347663"/>
                      </a:cubicBezTo>
                      <a:lnTo>
                        <a:pt x="286799" y="371475"/>
                      </a:lnTo>
                      <a:cubicBezTo>
                        <a:pt x="286799" y="375285"/>
                        <a:pt x="284894" y="378143"/>
                        <a:pt x="282036" y="380048"/>
                      </a:cubicBezTo>
                      <a:lnTo>
                        <a:pt x="235364" y="399098"/>
                      </a:lnTo>
                      <a:cubicBezTo>
                        <a:pt x="190596" y="415290"/>
                        <a:pt x="149639" y="433388"/>
                        <a:pt x="114396" y="461963"/>
                      </a:cubicBezTo>
                      <a:cubicBezTo>
                        <a:pt x="91536" y="479108"/>
                        <a:pt x="79154" y="504825"/>
                        <a:pt x="78201" y="533400"/>
                      </a:cubicBezTo>
                      <a:lnTo>
                        <a:pt x="78201" y="597218"/>
                      </a:lnTo>
                      <a:lnTo>
                        <a:pt x="65819" y="597218"/>
                      </a:lnTo>
                      <a:lnTo>
                        <a:pt x="38196" y="604838"/>
                      </a:lnTo>
                      <a:cubicBezTo>
                        <a:pt x="9621" y="614363"/>
                        <a:pt x="-9429" y="631508"/>
                        <a:pt x="4859" y="686753"/>
                      </a:cubicBezTo>
                      <a:cubicBezTo>
                        <a:pt x="16289" y="731520"/>
                        <a:pt x="34386" y="743903"/>
                        <a:pt x="57246" y="743903"/>
                      </a:cubicBezTo>
                      <a:cubicBezTo>
                        <a:pt x="67724" y="743903"/>
                        <a:pt x="77249" y="741998"/>
                        <a:pt x="87726" y="739140"/>
                      </a:cubicBezTo>
                      <a:cubicBezTo>
                        <a:pt x="99156" y="736283"/>
                        <a:pt x="110586" y="730568"/>
                        <a:pt x="120111" y="722948"/>
                      </a:cubicBezTo>
                      <a:cubicBezTo>
                        <a:pt x="161069" y="737235"/>
                        <a:pt x="221076" y="746760"/>
                        <a:pt x="288704" y="751523"/>
                      </a:cubicBezTo>
                      <a:lnTo>
                        <a:pt x="288704" y="418148"/>
                      </a:lnTo>
                      <a:lnTo>
                        <a:pt x="297276" y="414338"/>
                      </a:lnTo>
                      <a:cubicBezTo>
                        <a:pt x="315374" y="406718"/>
                        <a:pt x="326804" y="389573"/>
                        <a:pt x="326804" y="370523"/>
                      </a:cubicBezTo>
                      <a:lnTo>
                        <a:pt x="326804" y="369570"/>
                      </a:lnTo>
                      <a:cubicBezTo>
                        <a:pt x="362999" y="384810"/>
                        <a:pt x="404909" y="384810"/>
                        <a:pt x="441104" y="369570"/>
                      </a:cubicBezTo>
                      <a:lnTo>
                        <a:pt x="441104" y="370523"/>
                      </a:lnTo>
                      <a:cubicBezTo>
                        <a:pt x="441104" y="389573"/>
                        <a:pt x="452534" y="407670"/>
                        <a:pt x="470631" y="414338"/>
                      </a:cubicBezTo>
                      <a:lnTo>
                        <a:pt x="479204" y="418148"/>
                      </a:lnTo>
                      <a:lnTo>
                        <a:pt x="479204" y="749618"/>
                      </a:lnTo>
                      <a:cubicBezTo>
                        <a:pt x="570644" y="743903"/>
                        <a:pt x="649701" y="728663"/>
                        <a:pt x="681134" y="704850"/>
                      </a:cubicBezTo>
                      <a:lnTo>
                        <a:pt x="688754" y="699135"/>
                      </a:lnTo>
                      <a:cubicBezTo>
                        <a:pt x="688436" y="643890"/>
                        <a:pt x="688119" y="588645"/>
                        <a:pt x="687801" y="533400"/>
                      </a:cubicBezTo>
                      <a:cubicBezTo>
                        <a:pt x="686849" y="505778"/>
                        <a:pt x="674466" y="479108"/>
                        <a:pt x="652559" y="461963"/>
                      </a:cubicBezTo>
                      <a:cubicBezTo>
                        <a:pt x="617316" y="432435"/>
                        <a:pt x="575406" y="414338"/>
                        <a:pt x="530639" y="399098"/>
                      </a:cubicBezTo>
                      <a:lnTo>
                        <a:pt x="483966" y="380048"/>
                      </a:lnTo>
                      <a:cubicBezTo>
                        <a:pt x="480156" y="378143"/>
                        <a:pt x="478251" y="375285"/>
                        <a:pt x="478251" y="371475"/>
                      </a:cubicBezTo>
                      <a:lnTo>
                        <a:pt x="478251" y="348615"/>
                      </a:lnTo>
                      <a:cubicBezTo>
                        <a:pt x="513494" y="320993"/>
                        <a:pt x="533496" y="279083"/>
                        <a:pt x="535401" y="234315"/>
                      </a:cubicBezTo>
                      <a:lnTo>
                        <a:pt x="560166" y="191453"/>
                      </a:lnTo>
                      <a:cubicBezTo>
                        <a:pt x="563976" y="182880"/>
                        <a:pt x="564929" y="173355"/>
                        <a:pt x="563976" y="163830"/>
                      </a:cubicBezTo>
                      <a:cubicBezTo>
                        <a:pt x="558261" y="100965"/>
                        <a:pt x="520161" y="46672"/>
                        <a:pt x="463964" y="19050"/>
                      </a:cubicBezTo>
                      <a:cubicBezTo>
                        <a:pt x="459201" y="17145"/>
                        <a:pt x="454439" y="17145"/>
                        <a:pt x="449676" y="20003"/>
                      </a:cubicBezTo>
                      <a:lnTo>
                        <a:pt x="440151" y="26670"/>
                      </a:lnTo>
                      <a:lnTo>
                        <a:pt x="430626" y="11430"/>
                      </a:lnTo>
                      <a:cubicBezTo>
                        <a:pt x="427769" y="6667"/>
                        <a:pt x="422054" y="3810"/>
                        <a:pt x="417291" y="2858"/>
                      </a:cubicBezTo>
                      <a:cubicBezTo>
                        <a:pt x="407766" y="953"/>
                        <a:pt x="397289" y="0"/>
                        <a:pt x="386811" y="0"/>
                      </a:cubicBezTo>
                      <a:cubicBezTo>
                        <a:pt x="360141" y="0"/>
                        <a:pt x="334424" y="5715"/>
                        <a:pt x="310611" y="18097"/>
                      </a:cubicBezTo>
                      <a:close/>
                      <a:moveTo>
                        <a:pt x="78201" y="701040"/>
                      </a:moveTo>
                      <a:cubicBezTo>
                        <a:pt x="49626" y="708660"/>
                        <a:pt x="49626" y="708660"/>
                        <a:pt x="41054" y="676275"/>
                      </a:cubicBezTo>
                      <a:cubicBezTo>
                        <a:pt x="32481" y="643890"/>
                        <a:pt x="32481" y="643890"/>
                        <a:pt x="61056" y="637223"/>
                      </a:cubicBezTo>
                      <a:lnTo>
                        <a:pt x="62009" y="637223"/>
                      </a:lnTo>
                      <a:cubicBezTo>
                        <a:pt x="67724" y="635318"/>
                        <a:pt x="73439" y="635318"/>
                        <a:pt x="79154" y="637223"/>
                      </a:cubicBezTo>
                      <a:lnTo>
                        <a:pt x="81059" y="638175"/>
                      </a:lnTo>
                      <a:cubicBezTo>
                        <a:pt x="92489" y="641033"/>
                        <a:pt x="102014" y="649605"/>
                        <a:pt x="104871" y="661035"/>
                      </a:cubicBezTo>
                      <a:cubicBezTo>
                        <a:pt x="109634" y="678180"/>
                        <a:pt x="97251" y="697230"/>
                        <a:pt x="78201" y="701040"/>
                      </a:cubicBezTo>
                      <a:close/>
                      <a:moveTo>
                        <a:pt x="383001" y="342900"/>
                      </a:moveTo>
                      <a:cubicBezTo>
                        <a:pt x="320136" y="342900"/>
                        <a:pt x="268701" y="291465"/>
                        <a:pt x="268701" y="228600"/>
                      </a:cubicBezTo>
                      <a:lnTo>
                        <a:pt x="268701" y="176213"/>
                      </a:lnTo>
                      <a:cubicBezTo>
                        <a:pt x="296324" y="169545"/>
                        <a:pt x="403956" y="143828"/>
                        <a:pt x="463011" y="108585"/>
                      </a:cubicBezTo>
                      <a:cubicBezTo>
                        <a:pt x="472536" y="102870"/>
                        <a:pt x="484919" y="127635"/>
                        <a:pt x="497301" y="147638"/>
                      </a:cubicBezTo>
                      <a:lnTo>
                        <a:pt x="497301" y="228600"/>
                      </a:lnTo>
                      <a:cubicBezTo>
                        <a:pt x="497301" y="291465"/>
                        <a:pt x="445866" y="342900"/>
                        <a:pt x="383001" y="342900"/>
                      </a:cubicBezTo>
                      <a:close/>
                    </a:path>
                  </a:pathLst>
                </a:custGeom>
                <a:grpFill/>
                <a:ln w="9525" cap="flat">
                  <a:noFill/>
                  <a:prstDash val="solid"/>
                  <a:miter/>
                </a:ln>
              </p:spPr>
              <p:txBody>
                <a:bodyPr rtlCol="0" anchor="ctr"/>
                <a:lstStyle/>
                <a:p>
                  <a:endParaRPr lang="en-US">
                    <a:solidFill>
                      <a:srgbClr val="FFFFFF"/>
                    </a:solidFill>
                  </a:endParaRPr>
                </a:p>
              </p:txBody>
            </p:sp>
            <p:sp>
              <p:nvSpPr>
                <p:cNvPr id="70" name="Freeform: Shape 69">
                  <a:extLst>
                    <a:ext uri="{FF2B5EF4-FFF2-40B4-BE49-F238E27FC236}">
                      <a16:creationId xmlns:a16="http://schemas.microsoft.com/office/drawing/2014/main" id="{99D83ED5-E7CF-E244-302E-C27456F317DB}"/>
                    </a:ext>
                  </a:extLst>
                </p:cNvPr>
                <p:cNvSpPr/>
                <p:nvPr/>
              </p:nvSpPr>
              <p:spPr>
                <a:xfrm>
                  <a:off x="6029325" y="3457910"/>
                  <a:ext cx="133350" cy="92430"/>
                </a:xfrm>
                <a:custGeom>
                  <a:avLst/>
                  <a:gdLst>
                    <a:gd name="connsiteX0" fmla="*/ 133350 w 133350"/>
                    <a:gd name="connsiteY0" fmla="*/ 4427 h 92430"/>
                    <a:gd name="connsiteX1" fmla="*/ 127635 w 133350"/>
                    <a:gd name="connsiteY1" fmla="*/ 617 h 92430"/>
                    <a:gd name="connsiteX2" fmla="*/ 66675 w 133350"/>
                    <a:gd name="connsiteY2" fmla="*/ 35859 h 92430"/>
                    <a:gd name="connsiteX3" fmla="*/ 5715 w 133350"/>
                    <a:gd name="connsiteY3" fmla="*/ 617 h 92430"/>
                    <a:gd name="connsiteX4" fmla="*/ 0 w 133350"/>
                    <a:gd name="connsiteY4" fmla="*/ 4427 h 92430"/>
                    <a:gd name="connsiteX5" fmla="*/ 0 w 133350"/>
                    <a:gd name="connsiteY5" fmla="*/ 88247 h 92430"/>
                    <a:gd name="connsiteX6" fmla="*/ 0 w 133350"/>
                    <a:gd name="connsiteY6" fmla="*/ 90152 h 92430"/>
                    <a:gd name="connsiteX7" fmla="*/ 4763 w 133350"/>
                    <a:gd name="connsiteY7" fmla="*/ 92057 h 92430"/>
                    <a:gd name="connsiteX8" fmla="*/ 4763 w 133350"/>
                    <a:gd name="connsiteY8" fmla="*/ 92057 h 92430"/>
                    <a:gd name="connsiteX9" fmla="*/ 65723 w 133350"/>
                    <a:gd name="connsiteY9" fmla="*/ 55862 h 92430"/>
                    <a:gd name="connsiteX10" fmla="*/ 126682 w 133350"/>
                    <a:gd name="connsiteY10" fmla="*/ 92057 h 92430"/>
                    <a:gd name="connsiteX11" fmla="*/ 131445 w 133350"/>
                    <a:gd name="connsiteY11" fmla="*/ 90152 h 92430"/>
                    <a:gd name="connsiteX12" fmla="*/ 131445 w 133350"/>
                    <a:gd name="connsiteY12" fmla="*/ 87294 h 92430"/>
                    <a:gd name="connsiteX13" fmla="*/ 131445 w 133350"/>
                    <a:gd name="connsiteY13" fmla="*/ 4427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92430">
                      <a:moveTo>
                        <a:pt x="133350" y="4427"/>
                      </a:moveTo>
                      <a:cubicBezTo>
                        <a:pt x="133350" y="1569"/>
                        <a:pt x="130493" y="-1288"/>
                        <a:pt x="127635" y="617"/>
                      </a:cubicBezTo>
                      <a:lnTo>
                        <a:pt x="66675" y="35859"/>
                      </a:lnTo>
                      <a:lnTo>
                        <a:pt x="5715" y="617"/>
                      </a:lnTo>
                      <a:cubicBezTo>
                        <a:pt x="2857" y="-1288"/>
                        <a:pt x="0" y="1569"/>
                        <a:pt x="0" y="4427"/>
                      </a:cubicBezTo>
                      <a:lnTo>
                        <a:pt x="0" y="88247"/>
                      </a:lnTo>
                      <a:cubicBezTo>
                        <a:pt x="0" y="89199"/>
                        <a:pt x="0" y="90152"/>
                        <a:pt x="0" y="90152"/>
                      </a:cubicBezTo>
                      <a:cubicBezTo>
                        <a:pt x="952" y="92057"/>
                        <a:pt x="2857" y="93009"/>
                        <a:pt x="4763" y="92057"/>
                      </a:cubicBezTo>
                      <a:cubicBezTo>
                        <a:pt x="4763" y="92057"/>
                        <a:pt x="4763" y="92057"/>
                        <a:pt x="4763" y="92057"/>
                      </a:cubicBezTo>
                      <a:lnTo>
                        <a:pt x="65723" y="55862"/>
                      </a:lnTo>
                      <a:lnTo>
                        <a:pt x="126682" y="92057"/>
                      </a:lnTo>
                      <a:cubicBezTo>
                        <a:pt x="128588" y="93009"/>
                        <a:pt x="130493" y="92057"/>
                        <a:pt x="131445" y="90152"/>
                      </a:cubicBezTo>
                      <a:cubicBezTo>
                        <a:pt x="131445" y="89199"/>
                        <a:pt x="132398" y="88247"/>
                        <a:pt x="131445" y="87294"/>
                      </a:cubicBezTo>
                      <a:lnTo>
                        <a:pt x="131445" y="4427"/>
                      </a:lnTo>
                      <a:close/>
                    </a:path>
                  </a:pathLst>
                </a:custGeom>
                <a:grpFill/>
                <a:ln w="9525" cap="flat">
                  <a:noFill/>
                  <a:prstDash val="solid"/>
                  <a:miter/>
                </a:ln>
              </p:spPr>
              <p:txBody>
                <a:bodyPr rtlCol="0" anchor="ctr"/>
                <a:lstStyle/>
                <a:p>
                  <a:endParaRPr lang="en-US">
                    <a:solidFill>
                      <a:srgbClr val="FFFFFF"/>
                    </a:solidFill>
                  </a:endParaRPr>
                </a:p>
              </p:txBody>
            </p:sp>
          </p:grpSp>
        </p:grpSp>
      </p:grpSp>
      <p:sp>
        <p:nvSpPr>
          <p:cNvPr id="34" name="TextBox 33">
            <a:extLst>
              <a:ext uri="{FF2B5EF4-FFF2-40B4-BE49-F238E27FC236}">
                <a16:creationId xmlns:a16="http://schemas.microsoft.com/office/drawing/2014/main" id="{D200C7ED-BB0D-288D-F548-FCD10A429EA5}"/>
              </a:ext>
            </a:extLst>
          </p:cNvPr>
          <p:cNvSpPr txBox="1"/>
          <p:nvPr/>
        </p:nvSpPr>
        <p:spPr>
          <a:xfrm>
            <a:off x="2491686" y="4913396"/>
            <a:ext cx="6417128" cy="584775"/>
          </a:xfrm>
          <a:prstGeom prst="rect">
            <a:avLst/>
          </a:prstGeom>
          <a:noFill/>
        </p:spPr>
        <p:txBody>
          <a:bodyPr wrap="square">
            <a:spAutoFit/>
          </a:bodyPr>
          <a:lstStyle/>
          <a:p>
            <a:pPr algn="ctr"/>
            <a:r>
              <a:rPr lang="en-US" sz="3200" b="1" dirty="0">
                <a:solidFill>
                  <a:srgbClr val="FFFFFF"/>
                </a:solidFill>
                <a:effectLst/>
                <a:latin typeface="Calibri" panose="020F0502020204030204" pitchFamily="34" charset="0"/>
                <a:ea typeface="Calibri" panose="020F0502020204030204" pitchFamily="34" charset="0"/>
              </a:rPr>
              <a:t>Where are you in this line-up?</a:t>
            </a:r>
            <a:endParaRPr lang="en-US" dirty="0">
              <a:solidFill>
                <a:srgbClr val="FFFFFF"/>
              </a:solidFill>
            </a:endParaRPr>
          </a:p>
        </p:txBody>
      </p:sp>
    </p:spTree>
    <p:extLst>
      <p:ext uri="{BB962C8B-B14F-4D97-AF65-F5344CB8AC3E}">
        <p14:creationId xmlns:p14="http://schemas.microsoft.com/office/powerpoint/2010/main" val="3270504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500"/>
                                        <p:tgtEl>
                                          <p:spTgt spid="8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fade">
                                      <p:cBhvr>
                                        <p:cTn id="16" dur="500"/>
                                        <p:tgtEl>
                                          <p:spTgt spid="9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500"/>
                                        <p:tgtEl>
                                          <p:spTgt spid="9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500"/>
                                        <p:tgtEl>
                                          <p:spTgt spid="9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500"/>
                                        <p:tgtEl>
                                          <p:spTgt spid="9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fade">
                                      <p:cBhvr>
                                        <p:cTn id="36" dur="500"/>
                                        <p:tgtEl>
                                          <p:spTgt spid="9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fade">
                                      <p:cBhvr>
                                        <p:cTn id="41" dur="500"/>
                                        <p:tgtEl>
                                          <p:spTgt spid="8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38E522-23FE-B9E8-A010-3717C280EBB7}"/>
              </a:ext>
            </a:extLst>
          </p:cNvPr>
          <p:cNvSpPr/>
          <p:nvPr/>
        </p:nvSpPr>
        <p:spPr bwMode="auto">
          <a:xfrm>
            <a:off x="-101601" y="1392231"/>
            <a:ext cx="12326959" cy="1815426"/>
          </a:xfrm>
          <a:prstGeom prst="rect">
            <a:avLst/>
          </a:prstGeom>
          <a:solidFill>
            <a:srgbClr val="FFFFFF"/>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 name="SME" descr="Office worker male with solid fill">
            <a:extLst>
              <a:ext uri="{FF2B5EF4-FFF2-40B4-BE49-F238E27FC236}">
                <a16:creationId xmlns:a16="http://schemas.microsoft.com/office/drawing/2014/main" id="{B4CAD0AB-68EC-F6AA-94A7-DAF1C83872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7286" y="1350375"/>
            <a:ext cx="1828800" cy="1828800"/>
          </a:xfrm>
          <a:prstGeom prst="rect">
            <a:avLst/>
          </a:prstGeom>
        </p:spPr>
      </p:pic>
      <p:pic>
        <p:nvPicPr>
          <p:cNvPr id="9" name="Learning Science" descr="Office worker female with solid fill">
            <a:extLst>
              <a:ext uri="{FF2B5EF4-FFF2-40B4-BE49-F238E27FC236}">
                <a16:creationId xmlns:a16="http://schemas.microsoft.com/office/drawing/2014/main" id="{83D5B119-C1DC-D9ED-42EB-6C20C0B00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6983" y="1342207"/>
            <a:ext cx="1828800" cy="1828800"/>
          </a:xfrm>
          <a:prstGeom prst="rect">
            <a:avLst/>
          </a:prstGeom>
        </p:spPr>
      </p:pic>
      <p:pic>
        <p:nvPicPr>
          <p:cNvPr id="21" name="Edu Professional" descr="Professor male with solid fill">
            <a:extLst>
              <a:ext uri="{FF2B5EF4-FFF2-40B4-BE49-F238E27FC236}">
                <a16:creationId xmlns:a16="http://schemas.microsoft.com/office/drawing/2014/main" id="{33822E0C-D90E-9C4B-7F17-2B9547BC0C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6559" y="1342062"/>
            <a:ext cx="1828800" cy="1828800"/>
          </a:xfrm>
          <a:prstGeom prst="rect">
            <a:avLst/>
          </a:prstGeom>
        </p:spPr>
      </p:pic>
      <p:pic>
        <p:nvPicPr>
          <p:cNvPr id="19" name="Software" descr="Programmer female with solid fill">
            <a:extLst>
              <a:ext uri="{FF2B5EF4-FFF2-40B4-BE49-F238E27FC236}">
                <a16:creationId xmlns:a16="http://schemas.microsoft.com/office/drawing/2014/main" id="{D991C8E7-3C68-9807-E18E-D29BDDE3D5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57370" y="1311856"/>
            <a:ext cx="1769784" cy="1769784"/>
          </a:xfrm>
          <a:prstGeom prst="rect">
            <a:avLst/>
          </a:prstGeom>
        </p:spPr>
      </p:pic>
      <p:pic>
        <p:nvPicPr>
          <p:cNvPr id="45" name="Environment" descr="Construction worker male with solid fill">
            <a:extLst>
              <a:ext uri="{FF2B5EF4-FFF2-40B4-BE49-F238E27FC236}">
                <a16:creationId xmlns:a16="http://schemas.microsoft.com/office/drawing/2014/main" id="{B192B09E-70FF-FF08-3775-F05727659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20488" y="1391940"/>
            <a:ext cx="1769784" cy="1769784"/>
          </a:xfrm>
          <a:prstGeom prst="rect">
            <a:avLst/>
          </a:prstGeom>
        </p:spPr>
      </p:pic>
      <p:grpSp>
        <p:nvGrpSpPr>
          <p:cNvPr id="59" name="Data">
            <a:extLst>
              <a:ext uri="{FF2B5EF4-FFF2-40B4-BE49-F238E27FC236}">
                <a16:creationId xmlns:a16="http://schemas.microsoft.com/office/drawing/2014/main" id="{569AE3B5-4783-4678-1D35-032897CBBA34}"/>
              </a:ext>
            </a:extLst>
          </p:cNvPr>
          <p:cNvGrpSpPr/>
          <p:nvPr/>
        </p:nvGrpSpPr>
        <p:grpSpPr>
          <a:xfrm>
            <a:off x="4687366" y="1507609"/>
            <a:ext cx="1417360" cy="1769784"/>
            <a:chOff x="7059634" y="3072913"/>
            <a:chExt cx="1283033" cy="1602057"/>
          </a:xfrm>
          <a:solidFill>
            <a:srgbClr val="FBB840"/>
          </a:solidFill>
        </p:grpSpPr>
        <p:pic>
          <p:nvPicPr>
            <p:cNvPr id="41" name="Graphic 40" descr="Bar chart with solid fill">
              <a:extLst>
                <a:ext uri="{FF2B5EF4-FFF2-40B4-BE49-F238E27FC236}">
                  <a16:creationId xmlns:a16="http://schemas.microsoft.com/office/drawing/2014/main" id="{A29926F3-99FA-6436-7A53-282F2C4808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28684" y="3960987"/>
              <a:ext cx="713983" cy="713983"/>
            </a:xfrm>
            <a:prstGeom prst="rect">
              <a:avLst/>
            </a:prstGeom>
          </p:spPr>
        </p:pic>
        <p:sp>
          <p:nvSpPr>
            <p:cNvPr id="55" name="Freeform: Shape 54">
              <a:extLst>
                <a:ext uri="{FF2B5EF4-FFF2-40B4-BE49-F238E27FC236}">
                  <a16:creationId xmlns:a16="http://schemas.microsoft.com/office/drawing/2014/main" id="{C7F62605-727B-CBF5-9DDC-97CE1A73CF8C}"/>
                </a:ext>
              </a:extLst>
            </p:cNvPr>
            <p:cNvSpPr/>
            <p:nvPr/>
          </p:nvSpPr>
          <p:spPr>
            <a:xfrm>
              <a:off x="7059634" y="3072913"/>
              <a:ext cx="1226373" cy="1375314"/>
            </a:xfrm>
            <a:custGeom>
              <a:avLst/>
              <a:gdLst>
                <a:gd name="connsiteX0" fmla="*/ 636447 w 1299792"/>
                <a:gd name="connsiteY0" fmla="*/ 824841 h 1375313"/>
                <a:gd name="connsiteX1" fmla="*/ 903869 w 1299792"/>
                <a:gd name="connsiteY1" fmla="*/ 824841 h 1375313"/>
                <a:gd name="connsiteX2" fmla="*/ 898659 w 1299792"/>
                <a:gd name="connsiteY2" fmla="*/ 927295 h 1375313"/>
                <a:gd name="connsiteX3" fmla="*/ 1299793 w 1299792"/>
                <a:gd name="connsiteY3" fmla="*/ 927295 h 1375313"/>
                <a:gd name="connsiteX4" fmla="*/ 1244224 w 1299792"/>
                <a:gd name="connsiteY4" fmla="*/ 849152 h 1375313"/>
                <a:gd name="connsiteX5" fmla="*/ 1009796 w 1299792"/>
                <a:gd name="connsiteY5" fmla="*/ 724124 h 1375313"/>
                <a:gd name="connsiteX6" fmla="*/ 954228 w 1299792"/>
                <a:gd name="connsiteY6" fmla="*/ 701549 h 1375313"/>
                <a:gd name="connsiteX7" fmla="*/ 943809 w 1299792"/>
                <a:gd name="connsiteY7" fmla="*/ 684184 h 1375313"/>
                <a:gd name="connsiteX8" fmla="*/ 943809 w 1299792"/>
                <a:gd name="connsiteY8" fmla="*/ 658136 h 1375313"/>
                <a:gd name="connsiteX9" fmla="*/ 1084466 w 1299792"/>
                <a:gd name="connsiteY9" fmla="*/ 548736 h 1375313"/>
                <a:gd name="connsiteX10" fmla="*/ 775367 w 1299792"/>
                <a:gd name="connsiteY10" fmla="*/ 0 h 1375313"/>
                <a:gd name="connsiteX11" fmla="*/ 766685 w 1299792"/>
                <a:gd name="connsiteY11" fmla="*/ 0 h 1375313"/>
                <a:gd name="connsiteX12" fmla="*/ 455850 w 1299792"/>
                <a:gd name="connsiteY12" fmla="*/ 548736 h 1375313"/>
                <a:gd name="connsiteX13" fmla="*/ 596507 w 1299792"/>
                <a:gd name="connsiteY13" fmla="*/ 658136 h 1375313"/>
                <a:gd name="connsiteX14" fmla="*/ 596507 w 1299792"/>
                <a:gd name="connsiteY14" fmla="*/ 684184 h 1375313"/>
                <a:gd name="connsiteX15" fmla="*/ 586088 w 1299792"/>
                <a:gd name="connsiteY15" fmla="*/ 699812 h 1375313"/>
                <a:gd name="connsiteX16" fmla="*/ 532256 w 1299792"/>
                <a:gd name="connsiteY16" fmla="*/ 722387 h 1375313"/>
                <a:gd name="connsiteX17" fmla="*/ 532256 w 1299792"/>
                <a:gd name="connsiteY17" fmla="*/ 722387 h 1375313"/>
                <a:gd name="connsiteX18" fmla="*/ 297828 w 1299792"/>
                <a:gd name="connsiteY18" fmla="*/ 847416 h 1375313"/>
                <a:gd name="connsiteX19" fmla="*/ 233577 w 1299792"/>
                <a:gd name="connsiteY19" fmla="*/ 977654 h 1375313"/>
                <a:gd name="connsiteX20" fmla="*/ 233577 w 1299792"/>
                <a:gd name="connsiteY20" fmla="*/ 1095736 h 1375313"/>
                <a:gd name="connsiteX21" fmla="*/ 193637 w 1299792"/>
                <a:gd name="connsiteY21" fmla="*/ 1094000 h 1375313"/>
                <a:gd name="connsiteX22" fmla="*/ 51244 w 1299792"/>
                <a:gd name="connsiteY22" fmla="*/ 625143 h 1375313"/>
                <a:gd name="connsiteX23" fmla="*/ 18250 w 1299792"/>
                <a:gd name="connsiteY23" fmla="*/ 607778 h 1375313"/>
                <a:gd name="connsiteX24" fmla="*/ 885 w 1299792"/>
                <a:gd name="connsiteY24" fmla="*/ 639035 h 1375313"/>
                <a:gd name="connsiteX25" fmla="*/ 143279 w 1299792"/>
                <a:gd name="connsiteY25" fmla="*/ 1104419 h 1375313"/>
                <a:gd name="connsiteX26" fmla="*/ 82501 w 1299792"/>
                <a:gd name="connsiteY26" fmla="*/ 1253758 h 1375313"/>
                <a:gd name="connsiteX27" fmla="*/ 178009 w 1299792"/>
                <a:gd name="connsiteY27" fmla="*/ 1357949 h 1375313"/>
                <a:gd name="connsiteX28" fmla="*/ 233577 w 1299792"/>
                <a:gd name="connsiteY28" fmla="*/ 1349266 h 1375313"/>
                <a:gd name="connsiteX29" fmla="*/ 296091 w 1299792"/>
                <a:gd name="connsiteY29" fmla="*/ 1316273 h 1375313"/>
                <a:gd name="connsiteX30" fmla="*/ 664231 w 1299792"/>
                <a:gd name="connsiteY30" fmla="*/ 1375314 h 1375313"/>
                <a:gd name="connsiteX31" fmla="*/ 636447 w 1299792"/>
                <a:gd name="connsiteY31" fmla="*/ 824841 h 1375313"/>
                <a:gd name="connsiteX32" fmla="*/ 214475 w 1299792"/>
                <a:gd name="connsiteY32" fmla="*/ 1285015 h 1375313"/>
                <a:gd name="connsiteX33" fmla="*/ 146752 w 1299792"/>
                <a:gd name="connsiteY33" fmla="*/ 1239866 h 1375313"/>
                <a:gd name="connsiteX34" fmla="*/ 181482 w 1299792"/>
                <a:gd name="connsiteY34" fmla="*/ 1168669 h 1375313"/>
                <a:gd name="connsiteX35" fmla="*/ 186691 w 1299792"/>
                <a:gd name="connsiteY35" fmla="*/ 1166933 h 1375313"/>
                <a:gd name="connsiteX36" fmla="*/ 216212 w 1299792"/>
                <a:gd name="connsiteY36" fmla="*/ 1166933 h 1375313"/>
                <a:gd name="connsiteX37" fmla="*/ 219685 w 1299792"/>
                <a:gd name="connsiteY37" fmla="*/ 1168669 h 1375313"/>
                <a:gd name="connsiteX38" fmla="*/ 263098 w 1299792"/>
                <a:gd name="connsiteY38" fmla="*/ 1210346 h 1375313"/>
                <a:gd name="connsiteX39" fmla="*/ 214475 w 1299792"/>
                <a:gd name="connsiteY39" fmla="*/ 1285015 h 1375313"/>
                <a:gd name="connsiteX40" fmla="*/ 834409 w 1299792"/>
                <a:gd name="connsiteY40" fmla="*/ 215327 h 1375313"/>
                <a:gd name="connsiteX41" fmla="*/ 978539 w 1299792"/>
                <a:gd name="connsiteY41" fmla="*/ 375086 h 1375313"/>
                <a:gd name="connsiteX42" fmla="*/ 978539 w 1299792"/>
                <a:gd name="connsiteY42" fmla="*/ 423708 h 1375313"/>
                <a:gd name="connsiteX43" fmla="*/ 770158 w 1299792"/>
                <a:gd name="connsiteY43" fmla="*/ 632089 h 1375313"/>
                <a:gd name="connsiteX44" fmla="*/ 561777 w 1299792"/>
                <a:gd name="connsiteY44" fmla="*/ 423708 h 1375313"/>
                <a:gd name="connsiteX45" fmla="*/ 561777 w 1299792"/>
                <a:gd name="connsiteY45" fmla="*/ 357721 h 1375313"/>
                <a:gd name="connsiteX46" fmla="*/ 834409 w 1299792"/>
                <a:gd name="connsiteY46" fmla="*/ 215327 h 1375313"/>
                <a:gd name="connsiteX47" fmla="*/ 665967 w 1299792"/>
                <a:gd name="connsiteY47" fmla="*/ 684184 h 1375313"/>
                <a:gd name="connsiteX48" fmla="*/ 665967 w 1299792"/>
                <a:gd name="connsiteY48" fmla="*/ 680711 h 1375313"/>
                <a:gd name="connsiteX49" fmla="*/ 874348 w 1299792"/>
                <a:gd name="connsiteY49" fmla="*/ 680711 h 1375313"/>
                <a:gd name="connsiteX50" fmla="*/ 874348 w 1299792"/>
                <a:gd name="connsiteY50" fmla="*/ 684184 h 1375313"/>
                <a:gd name="connsiteX51" fmla="*/ 905605 w 1299792"/>
                <a:gd name="connsiteY51" fmla="*/ 751908 h 1375313"/>
                <a:gd name="connsiteX52" fmla="*/ 770158 w 1299792"/>
                <a:gd name="connsiteY52" fmla="*/ 771009 h 1375313"/>
                <a:gd name="connsiteX53" fmla="*/ 634710 w 1299792"/>
                <a:gd name="connsiteY53" fmla="*/ 751908 h 1375313"/>
                <a:gd name="connsiteX54" fmla="*/ 665967 w 1299792"/>
                <a:gd name="connsiteY54" fmla="*/ 684184 h 1375313"/>
                <a:gd name="connsiteX0" fmla="*/ 621479 w 1284825"/>
                <a:gd name="connsiteY0" fmla="*/ 824841 h 1375314"/>
                <a:gd name="connsiteX1" fmla="*/ 888901 w 1284825"/>
                <a:gd name="connsiteY1" fmla="*/ 824841 h 1375314"/>
                <a:gd name="connsiteX2" fmla="*/ 883691 w 1284825"/>
                <a:gd name="connsiteY2" fmla="*/ 927295 h 1375314"/>
                <a:gd name="connsiteX3" fmla="*/ 1284825 w 1284825"/>
                <a:gd name="connsiteY3" fmla="*/ 927295 h 1375314"/>
                <a:gd name="connsiteX4" fmla="*/ 1229256 w 1284825"/>
                <a:gd name="connsiteY4" fmla="*/ 849152 h 1375314"/>
                <a:gd name="connsiteX5" fmla="*/ 994828 w 1284825"/>
                <a:gd name="connsiteY5" fmla="*/ 724124 h 1375314"/>
                <a:gd name="connsiteX6" fmla="*/ 939260 w 1284825"/>
                <a:gd name="connsiteY6" fmla="*/ 701549 h 1375314"/>
                <a:gd name="connsiteX7" fmla="*/ 928841 w 1284825"/>
                <a:gd name="connsiteY7" fmla="*/ 684184 h 1375314"/>
                <a:gd name="connsiteX8" fmla="*/ 928841 w 1284825"/>
                <a:gd name="connsiteY8" fmla="*/ 658136 h 1375314"/>
                <a:gd name="connsiteX9" fmla="*/ 1069498 w 1284825"/>
                <a:gd name="connsiteY9" fmla="*/ 548736 h 1375314"/>
                <a:gd name="connsiteX10" fmla="*/ 760399 w 1284825"/>
                <a:gd name="connsiteY10" fmla="*/ 0 h 1375314"/>
                <a:gd name="connsiteX11" fmla="*/ 751717 w 1284825"/>
                <a:gd name="connsiteY11" fmla="*/ 0 h 1375314"/>
                <a:gd name="connsiteX12" fmla="*/ 440882 w 1284825"/>
                <a:gd name="connsiteY12" fmla="*/ 548736 h 1375314"/>
                <a:gd name="connsiteX13" fmla="*/ 581539 w 1284825"/>
                <a:gd name="connsiteY13" fmla="*/ 658136 h 1375314"/>
                <a:gd name="connsiteX14" fmla="*/ 581539 w 1284825"/>
                <a:gd name="connsiteY14" fmla="*/ 684184 h 1375314"/>
                <a:gd name="connsiteX15" fmla="*/ 571120 w 1284825"/>
                <a:gd name="connsiteY15" fmla="*/ 699812 h 1375314"/>
                <a:gd name="connsiteX16" fmla="*/ 517288 w 1284825"/>
                <a:gd name="connsiteY16" fmla="*/ 722387 h 1375314"/>
                <a:gd name="connsiteX17" fmla="*/ 517288 w 1284825"/>
                <a:gd name="connsiteY17" fmla="*/ 722387 h 1375314"/>
                <a:gd name="connsiteX18" fmla="*/ 282860 w 1284825"/>
                <a:gd name="connsiteY18" fmla="*/ 847416 h 1375314"/>
                <a:gd name="connsiteX19" fmla="*/ 218609 w 1284825"/>
                <a:gd name="connsiteY19" fmla="*/ 977654 h 1375314"/>
                <a:gd name="connsiteX20" fmla="*/ 218609 w 1284825"/>
                <a:gd name="connsiteY20" fmla="*/ 1095736 h 1375314"/>
                <a:gd name="connsiteX21" fmla="*/ 178669 w 1284825"/>
                <a:gd name="connsiteY21" fmla="*/ 1094000 h 1375314"/>
                <a:gd name="connsiteX22" fmla="*/ 36276 w 1284825"/>
                <a:gd name="connsiteY22" fmla="*/ 625143 h 1375314"/>
                <a:gd name="connsiteX23" fmla="*/ 3282 w 1284825"/>
                <a:gd name="connsiteY23" fmla="*/ 607778 h 1375314"/>
                <a:gd name="connsiteX24" fmla="*/ 128311 w 1284825"/>
                <a:gd name="connsiteY24" fmla="*/ 1104419 h 1375314"/>
                <a:gd name="connsiteX25" fmla="*/ 67533 w 1284825"/>
                <a:gd name="connsiteY25" fmla="*/ 1253758 h 1375314"/>
                <a:gd name="connsiteX26" fmla="*/ 163041 w 1284825"/>
                <a:gd name="connsiteY26" fmla="*/ 1357949 h 1375314"/>
                <a:gd name="connsiteX27" fmla="*/ 218609 w 1284825"/>
                <a:gd name="connsiteY27" fmla="*/ 1349266 h 1375314"/>
                <a:gd name="connsiteX28" fmla="*/ 281123 w 1284825"/>
                <a:gd name="connsiteY28" fmla="*/ 1316273 h 1375314"/>
                <a:gd name="connsiteX29" fmla="*/ 649263 w 1284825"/>
                <a:gd name="connsiteY29" fmla="*/ 1375314 h 1375314"/>
                <a:gd name="connsiteX30" fmla="*/ 621479 w 1284825"/>
                <a:gd name="connsiteY30" fmla="*/ 824841 h 1375314"/>
                <a:gd name="connsiteX31" fmla="*/ 199507 w 1284825"/>
                <a:gd name="connsiteY31" fmla="*/ 1285015 h 1375314"/>
                <a:gd name="connsiteX32" fmla="*/ 131784 w 1284825"/>
                <a:gd name="connsiteY32" fmla="*/ 1239866 h 1375314"/>
                <a:gd name="connsiteX33" fmla="*/ 166514 w 1284825"/>
                <a:gd name="connsiteY33" fmla="*/ 1168669 h 1375314"/>
                <a:gd name="connsiteX34" fmla="*/ 171723 w 1284825"/>
                <a:gd name="connsiteY34" fmla="*/ 1166933 h 1375314"/>
                <a:gd name="connsiteX35" fmla="*/ 201244 w 1284825"/>
                <a:gd name="connsiteY35" fmla="*/ 1166933 h 1375314"/>
                <a:gd name="connsiteX36" fmla="*/ 204717 w 1284825"/>
                <a:gd name="connsiteY36" fmla="*/ 1168669 h 1375314"/>
                <a:gd name="connsiteX37" fmla="*/ 248130 w 1284825"/>
                <a:gd name="connsiteY37" fmla="*/ 1210346 h 1375314"/>
                <a:gd name="connsiteX38" fmla="*/ 199507 w 1284825"/>
                <a:gd name="connsiteY38" fmla="*/ 1285015 h 1375314"/>
                <a:gd name="connsiteX39" fmla="*/ 819441 w 1284825"/>
                <a:gd name="connsiteY39" fmla="*/ 215327 h 1375314"/>
                <a:gd name="connsiteX40" fmla="*/ 963571 w 1284825"/>
                <a:gd name="connsiteY40" fmla="*/ 375086 h 1375314"/>
                <a:gd name="connsiteX41" fmla="*/ 963571 w 1284825"/>
                <a:gd name="connsiteY41" fmla="*/ 423708 h 1375314"/>
                <a:gd name="connsiteX42" fmla="*/ 755190 w 1284825"/>
                <a:gd name="connsiteY42" fmla="*/ 632089 h 1375314"/>
                <a:gd name="connsiteX43" fmla="*/ 546809 w 1284825"/>
                <a:gd name="connsiteY43" fmla="*/ 423708 h 1375314"/>
                <a:gd name="connsiteX44" fmla="*/ 546809 w 1284825"/>
                <a:gd name="connsiteY44" fmla="*/ 357721 h 1375314"/>
                <a:gd name="connsiteX45" fmla="*/ 819441 w 1284825"/>
                <a:gd name="connsiteY45" fmla="*/ 215327 h 1375314"/>
                <a:gd name="connsiteX46" fmla="*/ 650999 w 1284825"/>
                <a:gd name="connsiteY46" fmla="*/ 684184 h 1375314"/>
                <a:gd name="connsiteX47" fmla="*/ 650999 w 1284825"/>
                <a:gd name="connsiteY47" fmla="*/ 680711 h 1375314"/>
                <a:gd name="connsiteX48" fmla="*/ 859380 w 1284825"/>
                <a:gd name="connsiteY48" fmla="*/ 680711 h 1375314"/>
                <a:gd name="connsiteX49" fmla="*/ 859380 w 1284825"/>
                <a:gd name="connsiteY49" fmla="*/ 684184 h 1375314"/>
                <a:gd name="connsiteX50" fmla="*/ 890637 w 1284825"/>
                <a:gd name="connsiteY50" fmla="*/ 751908 h 1375314"/>
                <a:gd name="connsiteX51" fmla="*/ 755190 w 1284825"/>
                <a:gd name="connsiteY51" fmla="*/ 771009 h 1375314"/>
                <a:gd name="connsiteX52" fmla="*/ 619742 w 1284825"/>
                <a:gd name="connsiteY52" fmla="*/ 751908 h 1375314"/>
                <a:gd name="connsiteX53" fmla="*/ 650999 w 1284825"/>
                <a:gd name="connsiteY53" fmla="*/ 684184 h 1375314"/>
                <a:gd name="connsiteX0" fmla="*/ 585727 w 1249073"/>
                <a:gd name="connsiteY0" fmla="*/ 824841 h 1375314"/>
                <a:gd name="connsiteX1" fmla="*/ 853149 w 1249073"/>
                <a:gd name="connsiteY1" fmla="*/ 824841 h 1375314"/>
                <a:gd name="connsiteX2" fmla="*/ 847939 w 1249073"/>
                <a:gd name="connsiteY2" fmla="*/ 927295 h 1375314"/>
                <a:gd name="connsiteX3" fmla="*/ 1249073 w 1249073"/>
                <a:gd name="connsiteY3" fmla="*/ 927295 h 1375314"/>
                <a:gd name="connsiteX4" fmla="*/ 1193504 w 1249073"/>
                <a:gd name="connsiteY4" fmla="*/ 849152 h 1375314"/>
                <a:gd name="connsiteX5" fmla="*/ 959076 w 1249073"/>
                <a:gd name="connsiteY5" fmla="*/ 724124 h 1375314"/>
                <a:gd name="connsiteX6" fmla="*/ 903508 w 1249073"/>
                <a:gd name="connsiteY6" fmla="*/ 701549 h 1375314"/>
                <a:gd name="connsiteX7" fmla="*/ 893089 w 1249073"/>
                <a:gd name="connsiteY7" fmla="*/ 684184 h 1375314"/>
                <a:gd name="connsiteX8" fmla="*/ 893089 w 1249073"/>
                <a:gd name="connsiteY8" fmla="*/ 658136 h 1375314"/>
                <a:gd name="connsiteX9" fmla="*/ 1033746 w 1249073"/>
                <a:gd name="connsiteY9" fmla="*/ 548736 h 1375314"/>
                <a:gd name="connsiteX10" fmla="*/ 724647 w 1249073"/>
                <a:gd name="connsiteY10" fmla="*/ 0 h 1375314"/>
                <a:gd name="connsiteX11" fmla="*/ 715965 w 1249073"/>
                <a:gd name="connsiteY11" fmla="*/ 0 h 1375314"/>
                <a:gd name="connsiteX12" fmla="*/ 405130 w 1249073"/>
                <a:gd name="connsiteY12" fmla="*/ 548736 h 1375314"/>
                <a:gd name="connsiteX13" fmla="*/ 545787 w 1249073"/>
                <a:gd name="connsiteY13" fmla="*/ 658136 h 1375314"/>
                <a:gd name="connsiteX14" fmla="*/ 545787 w 1249073"/>
                <a:gd name="connsiteY14" fmla="*/ 684184 h 1375314"/>
                <a:gd name="connsiteX15" fmla="*/ 535368 w 1249073"/>
                <a:gd name="connsiteY15" fmla="*/ 699812 h 1375314"/>
                <a:gd name="connsiteX16" fmla="*/ 481536 w 1249073"/>
                <a:gd name="connsiteY16" fmla="*/ 722387 h 1375314"/>
                <a:gd name="connsiteX17" fmla="*/ 481536 w 1249073"/>
                <a:gd name="connsiteY17" fmla="*/ 722387 h 1375314"/>
                <a:gd name="connsiteX18" fmla="*/ 247108 w 1249073"/>
                <a:gd name="connsiteY18" fmla="*/ 847416 h 1375314"/>
                <a:gd name="connsiteX19" fmla="*/ 182857 w 1249073"/>
                <a:gd name="connsiteY19" fmla="*/ 977654 h 1375314"/>
                <a:gd name="connsiteX20" fmla="*/ 182857 w 1249073"/>
                <a:gd name="connsiteY20" fmla="*/ 1095736 h 1375314"/>
                <a:gd name="connsiteX21" fmla="*/ 142917 w 1249073"/>
                <a:gd name="connsiteY21" fmla="*/ 1094000 h 1375314"/>
                <a:gd name="connsiteX22" fmla="*/ 524 w 1249073"/>
                <a:gd name="connsiteY22" fmla="*/ 625143 h 1375314"/>
                <a:gd name="connsiteX23" fmla="*/ 92559 w 1249073"/>
                <a:gd name="connsiteY23" fmla="*/ 1104419 h 1375314"/>
                <a:gd name="connsiteX24" fmla="*/ 31781 w 1249073"/>
                <a:gd name="connsiteY24" fmla="*/ 1253758 h 1375314"/>
                <a:gd name="connsiteX25" fmla="*/ 127289 w 1249073"/>
                <a:gd name="connsiteY25" fmla="*/ 1357949 h 1375314"/>
                <a:gd name="connsiteX26" fmla="*/ 182857 w 1249073"/>
                <a:gd name="connsiteY26" fmla="*/ 1349266 h 1375314"/>
                <a:gd name="connsiteX27" fmla="*/ 245371 w 1249073"/>
                <a:gd name="connsiteY27" fmla="*/ 1316273 h 1375314"/>
                <a:gd name="connsiteX28" fmla="*/ 613511 w 1249073"/>
                <a:gd name="connsiteY28" fmla="*/ 1375314 h 1375314"/>
                <a:gd name="connsiteX29" fmla="*/ 585727 w 1249073"/>
                <a:gd name="connsiteY29" fmla="*/ 824841 h 1375314"/>
                <a:gd name="connsiteX30" fmla="*/ 163755 w 1249073"/>
                <a:gd name="connsiteY30" fmla="*/ 1285015 h 1375314"/>
                <a:gd name="connsiteX31" fmla="*/ 96032 w 1249073"/>
                <a:gd name="connsiteY31" fmla="*/ 1239866 h 1375314"/>
                <a:gd name="connsiteX32" fmla="*/ 130762 w 1249073"/>
                <a:gd name="connsiteY32" fmla="*/ 1168669 h 1375314"/>
                <a:gd name="connsiteX33" fmla="*/ 135971 w 1249073"/>
                <a:gd name="connsiteY33" fmla="*/ 1166933 h 1375314"/>
                <a:gd name="connsiteX34" fmla="*/ 165492 w 1249073"/>
                <a:gd name="connsiteY34" fmla="*/ 1166933 h 1375314"/>
                <a:gd name="connsiteX35" fmla="*/ 168965 w 1249073"/>
                <a:gd name="connsiteY35" fmla="*/ 1168669 h 1375314"/>
                <a:gd name="connsiteX36" fmla="*/ 212378 w 1249073"/>
                <a:gd name="connsiteY36" fmla="*/ 1210346 h 1375314"/>
                <a:gd name="connsiteX37" fmla="*/ 163755 w 1249073"/>
                <a:gd name="connsiteY37" fmla="*/ 1285015 h 1375314"/>
                <a:gd name="connsiteX38" fmla="*/ 783689 w 1249073"/>
                <a:gd name="connsiteY38" fmla="*/ 215327 h 1375314"/>
                <a:gd name="connsiteX39" fmla="*/ 927819 w 1249073"/>
                <a:gd name="connsiteY39" fmla="*/ 375086 h 1375314"/>
                <a:gd name="connsiteX40" fmla="*/ 927819 w 1249073"/>
                <a:gd name="connsiteY40" fmla="*/ 423708 h 1375314"/>
                <a:gd name="connsiteX41" fmla="*/ 719438 w 1249073"/>
                <a:gd name="connsiteY41" fmla="*/ 632089 h 1375314"/>
                <a:gd name="connsiteX42" fmla="*/ 511057 w 1249073"/>
                <a:gd name="connsiteY42" fmla="*/ 423708 h 1375314"/>
                <a:gd name="connsiteX43" fmla="*/ 511057 w 1249073"/>
                <a:gd name="connsiteY43" fmla="*/ 357721 h 1375314"/>
                <a:gd name="connsiteX44" fmla="*/ 783689 w 1249073"/>
                <a:gd name="connsiteY44" fmla="*/ 215327 h 1375314"/>
                <a:gd name="connsiteX45" fmla="*/ 615247 w 1249073"/>
                <a:gd name="connsiteY45" fmla="*/ 684184 h 1375314"/>
                <a:gd name="connsiteX46" fmla="*/ 615247 w 1249073"/>
                <a:gd name="connsiteY46" fmla="*/ 680711 h 1375314"/>
                <a:gd name="connsiteX47" fmla="*/ 823628 w 1249073"/>
                <a:gd name="connsiteY47" fmla="*/ 680711 h 1375314"/>
                <a:gd name="connsiteX48" fmla="*/ 823628 w 1249073"/>
                <a:gd name="connsiteY48" fmla="*/ 684184 h 1375314"/>
                <a:gd name="connsiteX49" fmla="*/ 854885 w 1249073"/>
                <a:gd name="connsiteY49" fmla="*/ 751908 h 1375314"/>
                <a:gd name="connsiteX50" fmla="*/ 719438 w 1249073"/>
                <a:gd name="connsiteY50" fmla="*/ 771009 h 1375314"/>
                <a:gd name="connsiteX51" fmla="*/ 583990 w 1249073"/>
                <a:gd name="connsiteY51" fmla="*/ 751908 h 1375314"/>
                <a:gd name="connsiteX52" fmla="*/ 615247 w 1249073"/>
                <a:gd name="connsiteY52" fmla="*/ 684184 h 1375314"/>
                <a:gd name="connsiteX0" fmla="*/ 563027 w 1226373"/>
                <a:gd name="connsiteY0" fmla="*/ 824841 h 1375314"/>
                <a:gd name="connsiteX1" fmla="*/ 830449 w 1226373"/>
                <a:gd name="connsiteY1" fmla="*/ 824841 h 1375314"/>
                <a:gd name="connsiteX2" fmla="*/ 825239 w 1226373"/>
                <a:gd name="connsiteY2" fmla="*/ 927295 h 1375314"/>
                <a:gd name="connsiteX3" fmla="*/ 1226373 w 1226373"/>
                <a:gd name="connsiteY3" fmla="*/ 927295 h 1375314"/>
                <a:gd name="connsiteX4" fmla="*/ 1170804 w 1226373"/>
                <a:gd name="connsiteY4" fmla="*/ 849152 h 1375314"/>
                <a:gd name="connsiteX5" fmla="*/ 936376 w 1226373"/>
                <a:gd name="connsiteY5" fmla="*/ 724124 h 1375314"/>
                <a:gd name="connsiteX6" fmla="*/ 880808 w 1226373"/>
                <a:gd name="connsiteY6" fmla="*/ 701549 h 1375314"/>
                <a:gd name="connsiteX7" fmla="*/ 870389 w 1226373"/>
                <a:gd name="connsiteY7" fmla="*/ 684184 h 1375314"/>
                <a:gd name="connsiteX8" fmla="*/ 870389 w 1226373"/>
                <a:gd name="connsiteY8" fmla="*/ 658136 h 1375314"/>
                <a:gd name="connsiteX9" fmla="*/ 1011046 w 1226373"/>
                <a:gd name="connsiteY9" fmla="*/ 548736 h 1375314"/>
                <a:gd name="connsiteX10" fmla="*/ 701947 w 1226373"/>
                <a:gd name="connsiteY10" fmla="*/ 0 h 1375314"/>
                <a:gd name="connsiteX11" fmla="*/ 693265 w 1226373"/>
                <a:gd name="connsiteY11" fmla="*/ 0 h 1375314"/>
                <a:gd name="connsiteX12" fmla="*/ 382430 w 1226373"/>
                <a:gd name="connsiteY12" fmla="*/ 548736 h 1375314"/>
                <a:gd name="connsiteX13" fmla="*/ 523087 w 1226373"/>
                <a:gd name="connsiteY13" fmla="*/ 658136 h 1375314"/>
                <a:gd name="connsiteX14" fmla="*/ 523087 w 1226373"/>
                <a:gd name="connsiteY14" fmla="*/ 684184 h 1375314"/>
                <a:gd name="connsiteX15" fmla="*/ 512668 w 1226373"/>
                <a:gd name="connsiteY15" fmla="*/ 699812 h 1375314"/>
                <a:gd name="connsiteX16" fmla="*/ 458836 w 1226373"/>
                <a:gd name="connsiteY16" fmla="*/ 722387 h 1375314"/>
                <a:gd name="connsiteX17" fmla="*/ 458836 w 1226373"/>
                <a:gd name="connsiteY17" fmla="*/ 722387 h 1375314"/>
                <a:gd name="connsiteX18" fmla="*/ 224408 w 1226373"/>
                <a:gd name="connsiteY18" fmla="*/ 847416 h 1375314"/>
                <a:gd name="connsiteX19" fmla="*/ 160157 w 1226373"/>
                <a:gd name="connsiteY19" fmla="*/ 977654 h 1375314"/>
                <a:gd name="connsiteX20" fmla="*/ 160157 w 1226373"/>
                <a:gd name="connsiteY20" fmla="*/ 1095736 h 1375314"/>
                <a:gd name="connsiteX21" fmla="*/ 120217 w 1226373"/>
                <a:gd name="connsiteY21" fmla="*/ 1094000 h 1375314"/>
                <a:gd name="connsiteX22" fmla="*/ 69859 w 1226373"/>
                <a:gd name="connsiteY22" fmla="*/ 1104419 h 1375314"/>
                <a:gd name="connsiteX23" fmla="*/ 9081 w 1226373"/>
                <a:gd name="connsiteY23" fmla="*/ 1253758 h 1375314"/>
                <a:gd name="connsiteX24" fmla="*/ 104589 w 1226373"/>
                <a:gd name="connsiteY24" fmla="*/ 1357949 h 1375314"/>
                <a:gd name="connsiteX25" fmla="*/ 160157 w 1226373"/>
                <a:gd name="connsiteY25" fmla="*/ 1349266 h 1375314"/>
                <a:gd name="connsiteX26" fmla="*/ 222671 w 1226373"/>
                <a:gd name="connsiteY26" fmla="*/ 1316273 h 1375314"/>
                <a:gd name="connsiteX27" fmla="*/ 590811 w 1226373"/>
                <a:gd name="connsiteY27" fmla="*/ 1375314 h 1375314"/>
                <a:gd name="connsiteX28" fmla="*/ 563027 w 1226373"/>
                <a:gd name="connsiteY28" fmla="*/ 824841 h 1375314"/>
                <a:gd name="connsiteX29" fmla="*/ 141055 w 1226373"/>
                <a:gd name="connsiteY29" fmla="*/ 1285015 h 1375314"/>
                <a:gd name="connsiteX30" fmla="*/ 73332 w 1226373"/>
                <a:gd name="connsiteY30" fmla="*/ 1239866 h 1375314"/>
                <a:gd name="connsiteX31" fmla="*/ 108062 w 1226373"/>
                <a:gd name="connsiteY31" fmla="*/ 1168669 h 1375314"/>
                <a:gd name="connsiteX32" fmla="*/ 113271 w 1226373"/>
                <a:gd name="connsiteY32" fmla="*/ 1166933 h 1375314"/>
                <a:gd name="connsiteX33" fmla="*/ 142792 w 1226373"/>
                <a:gd name="connsiteY33" fmla="*/ 1166933 h 1375314"/>
                <a:gd name="connsiteX34" fmla="*/ 146265 w 1226373"/>
                <a:gd name="connsiteY34" fmla="*/ 1168669 h 1375314"/>
                <a:gd name="connsiteX35" fmla="*/ 189678 w 1226373"/>
                <a:gd name="connsiteY35" fmla="*/ 1210346 h 1375314"/>
                <a:gd name="connsiteX36" fmla="*/ 141055 w 1226373"/>
                <a:gd name="connsiteY36" fmla="*/ 1285015 h 1375314"/>
                <a:gd name="connsiteX37" fmla="*/ 760989 w 1226373"/>
                <a:gd name="connsiteY37" fmla="*/ 215327 h 1375314"/>
                <a:gd name="connsiteX38" fmla="*/ 905119 w 1226373"/>
                <a:gd name="connsiteY38" fmla="*/ 375086 h 1375314"/>
                <a:gd name="connsiteX39" fmla="*/ 905119 w 1226373"/>
                <a:gd name="connsiteY39" fmla="*/ 423708 h 1375314"/>
                <a:gd name="connsiteX40" fmla="*/ 696738 w 1226373"/>
                <a:gd name="connsiteY40" fmla="*/ 632089 h 1375314"/>
                <a:gd name="connsiteX41" fmla="*/ 488357 w 1226373"/>
                <a:gd name="connsiteY41" fmla="*/ 423708 h 1375314"/>
                <a:gd name="connsiteX42" fmla="*/ 488357 w 1226373"/>
                <a:gd name="connsiteY42" fmla="*/ 357721 h 1375314"/>
                <a:gd name="connsiteX43" fmla="*/ 760989 w 1226373"/>
                <a:gd name="connsiteY43" fmla="*/ 215327 h 1375314"/>
                <a:gd name="connsiteX44" fmla="*/ 592547 w 1226373"/>
                <a:gd name="connsiteY44" fmla="*/ 684184 h 1375314"/>
                <a:gd name="connsiteX45" fmla="*/ 592547 w 1226373"/>
                <a:gd name="connsiteY45" fmla="*/ 680711 h 1375314"/>
                <a:gd name="connsiteX46" fmla="*/ 800928 w 1226373"/>
                <a:gd name="connsiteY46" fmla="*/ 680711 h 1375314"/>
                <a:gd name="connsiteX47" fmla="*/ 800928 w 1226373"/>
                <a:gd name="connsiteY47" fmla="*/ 684184 h 1375314"/>
                <a:gd name="connsiteX48" fmla="*/ 832185 w 1226373"/>
                <a:gd name="connsiteY48" fmla="*/ 751908 h 1375314"/>
                <a:gd name="connsiteX49" fmla="*/ 696738 w 1226373"/>
                <a:gd name="connsiteY49" fmla="*/ 771009 h 1375314"/>
                <a:gd name="connsiteX50" fmla="*/ 561290 w 1226373"/>
                <a:gd name="connsiteY50" fmla="*/ 751908 h 1375314"/>
                <a:gd name="connsiteX51" fmla="*/ 592547 w 1226373"/>
                <a:gd name="connsiteY51" fmla="*/ 684184 h 137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26373" h="1375314">
                  <a:moveTo>
                    <a:pt x="563027" y="824841"/>
                  </a:moveTo>
                  <a:cubicBezTo>
                    <a:pt x="651589" y="845679"/>
                    <a:pt x="743624" y="845679"/>
                    <a:pt x="830449" y="824841"/>
                  </a:cubicBezTo>
                  <a:lnTo>
                    <a:pt x="825239" y="927295"/>
                  </a:lnTo>
                  <a:lnTo>
                    <a:pt x="1226373" y="927295"/>
                  </a:lnTo>
                  <a:cubicBezTo>
                    <a:pt x="1215954" y="896038"/>
                    <a:pt x="1196852" y="869990"/>
                    <a:pt x="1170804" y="849152"/>
                  </a:cubicBezTo>
                  <a:cubicBezTo>
                    <a:pt x="1116973" y="802266"/>
                    <a:pt x="1040566" y="762327"/>
                    <a:pt x="936376" y="724124"/>
                  </a:cubicBezTo>
                  <a:lnTo>
                    <a:pt x="880808" y="701549"/>
                  </a:lnTo>
                  <a:cubicBezTo>
                    <a:pt x="875598" y="698076"/>
                    <a:pt x="870389" y="692866"/>
                    <a:pt x="870389" y="684184"/>
                  </a:cubicBezTo>
                  <a:lnTo>
                    <a:pt x="870389" y="658136"/>
                  </a:lnTo>
                  <a:cubicBezTo>
                    <a:pt x="922484" y="639035"/>
                    <a:pt x="986734" y="604305"/>
                    <a:pt x="1011046" y="548736"/>
                  </a:cubicBezTo>
                  <a:cubicBezTo>
                    <a:pt x="1057931" y="448019"/>
                    <a:pt x="1011046" y="8683"/>
                    <a:pt x="701947" y="0"/>
                  </a:cubicBezTo>
                  <a:lnTo>
                    <a:pt x="693265" y="0"/>
                  </a:lnTo>
                  <a:cubicBezTo>
                    <a:pt x="382430" y="8683"/>
                    <a:pt x="337281" y="449755"/>
                    <a:pt x="382430" y="548736"/>
                  </a:cubicBezTo>
                  <a:cubicBezTo>
                    <a:pt x="408478" y="602568"/>
                    <a:pt x="470992" y="637298"/>
                    <a:pt x="523087" y="658136"/>
                  </a:cubicBezTo>
                  <a:lnTo>
                    <a:pt x="523087" y="684184"/>
                  </a:lnTo>
                  <a:cubicBezTo>
                    <a:pt x="523087" y="691130"/>
                    <a:pt x="519614" y="698076"/>
                    <a:pt x="512668" y="699812"/>
                  </a:cubicBezTo>
                  <a:lnTo>
                    <a:pt x="458836" y="722387"/>
                  </a:lnTo>
                  <a:lnTo>
                    <a:pt x="458836" y="722387"/>
                  </a:lnTo>
                  <a:cubicBezTo>
                    <a:pt x="352909" y="760590"/>
                    <a:pt x="278240" y="800530"/>
                    <a:pt x="224408" y="847416"/>
                  </a:cubicBezTo>
                  <a:cubicBezTo>
                    <a:pt x="184468" y="880409"/>
                    <a:pt x="161894" y="927295"/>
                    <a:pt x="160157" y="977654"/>
                  </a:cubicBezTo>
                  <a:lnTo>
                    <a:pt x="160157" y="1095736"/>
                  </a:lnTo>
                  <a:cubicBezTo>
                    <a:pt x="146265" y="1092263"/>
                    <a:pt x="132373" y="1092263"/>
                    <a:pt x="120217" y="1094000"/>
                  </a:cubicBezTo>
                  <a:lnTo>
                    <a:pt x="69859" y="1104419"/>
                  </a:lnTo>
                  <a:cubicBezTo>
                    <a:pt x="16027" y="1121784"/>
                    <a:pt x="-16967" y="1153041"/>
                    <a:pt x="9081" y="1253758"/>
                  </a:cubicBezTo>
                  <a:cubicBezTo>
                    <a:pt x="29919" y="1335374"/>
                    <a:pt x="62913" y="1357949"/>
                    <a:pt x="104589" y="1357949"/>
                  </a:cubicBezTo>
                  <a:cubicBezTo>
                    <a:pt x="123690" y="1357949"/>
                    <a:pt x="141055" y="1354476"/>
                    <a:pt x="160157" y="1349266"/>
                  </a:cubicBezTo>
                  <a:cubicBezTo>
                    <a:pt x="184468" y="1344057"/>
                    <a:pt x="205306" y="1331901"/>
                    <a:pt x="222671" y="1316273"/>
                  </a:cubicBezTo>
                  <a:cubicBezTo>
                    <a:pt x="306024" y="1349266"/>
                    <a:pt x="443208" y="1368368"/>
                    <a:pt x="590811" y="1375314"/>
                  </a:cubicBezTo>
                  <a:lnTo>
                    <a:pt x="563027" y="824841"/>
                  </a:lnTo>
                  <a:close/>
                  <a:moveTo>
                    <a:pt x="141055" y="1285015"/>
                  </a:moveTo>
                  <a:cubicBezTo>
                    <a:pt x="88960" y="1298908"/>
                    <a:pt x="88960" y="1298908"/>
                    <a:pt x="73332" y="1239866"/>
                  </a:cubicBezTo>
                  <a:cubicBezTo>
                    <a:pt x="57703" y="1180825"/>
                    <a:pt x="57703" y="1180825"/>
                    <a:pt x="108062" y="1168669"/>
                  </a:cubicBezTo>
                  <a:lnTo>
                    <a:pt x="113271" y="1166933"/>
                  </a:lnTo>
                  <a:cubicBezTo>
                    <a:pt x="123690" y="1165196"/>
                    <a:pt x="134109" y="1165196"/>
                    <a:pt x="142792" y="1166933"/>
                  </a:cubicBezTo>
                  <a:lnTo>
                    <a:pt x="146265" y="1168669"/>
                  </a:lnTo>
                  <a:cubicBezTo>
                    <a:pt x="167103" y="1173879"/>
                    <a:pt x="184468" y="1189508"/>
                    <a:pt x="189678" y="1210346"/>
                  </a:cubicBezTo>
                  <a:cubicBezTo>
                    <a:pt x="198360" y="1243339"/>
                    <a:pt x="175786" y="1278069"/>
                    <a:pt x="141055" y="1285015"/>
                  </a:cubicBezTo>
                  <a:close/>
                  <a:moveTo>
                    <a:pt x="760989" y="215327"/>
                  </a:moveTo>
                  <a:cubicBezTo>
                    <a:pt x="793982" y="274368"/>
                    <a:pt x="879071" y="291733"/>
                    <a:pt x="905119" y="375086"/>
                  </a:cubicBezTo>
                  <a:lnTo>
                    <a:pt x="905119" y="423708"/>
                  </a:lnTo>
                  <a:cubicBezTo>
                    <a:pt x="905119" y="538317"/>
                    <a:pt x="811347" y="632089"/>
                    <a:pt x="696738" y="632089"/>
                  </a:cubicBezTo>
                  <a:cubicBezTo>
                    <a:pt x="582128" y="632089"/>
                    <a:pt x="488357" y="538317"/>
                    <a:pt x="488357" y="423708"/>
                  </a:cubicBezTo>
                  <a:lnTo>
                    <a:pt x="488357" y="357721"/>
                  </a:lnTo>
                  <a:cubicBezTo>
                    <a:pt x="530033" y="283051"/>
                    <a:pt x="733204" y="296943"/>
                    <a:pt x="760989" y="215327"/>
                  </a:cubicBezTo>
                  <a:close/>
                  <a:moveTo>
                    <a:pt x="592547" y="684184"/>
                  </a:moveTo>
                  <a:lnTo>
                    <a:pt x="592547" y="680711"/>
                  </a:lnTo>
                  <a:cubicBezTo>
                    <a:pt x="658535" y="708495"/>
                    <a:pt x="734941" y="708495"/>
                    <a:pt x="800928" y="680711"/>
                  </a:cubicBezTo>
                  <a:lnTo>
                    <a:pt x="800928" y="684184"/>
                  </a:lnTo>
                  <a:cubicBezTo>
                    <a:pt x="800928" y="710232"/>
                    <a:pt x="813084" y="734543"/>
                    <a:pt x="832185" y="751908"/>
                  </a:cubicBezTo>
                  <a:cubicBezTo>
                    <a:pt x="788773" y="765800"/>
                    <a:pt x="743624" y="771009"/>
                    <a:pt x="696738" y="771009"/>
                  </a:cubicBezTo>
                  <a:cubicBezTo>
                    <a:pt x="651589" y="771009"/>
                    <a:pt x="604703" y="765800"/>
                    <a:pt x="561290" y="751908"/>
                  </a:cubicBezTo>
                  <a:cubicBezTo>
                    <a:pt x="580392" y="736279"/>
                    <a:pt x="592547" y="710232"/>
                    <a:pt x="592547" y="684184"/>
                  </a:cubicBezTo>
                  <a:close/>
                </a:path>
              </a:pathLst>
            </a:custGeom>
            <a:grpFill/>
            <a:ln w="17363" cap="flat">
              <a:noFill/>
              <a:prstDash val="solid"/>
              <a:miter/>
            </a:ln>
          </p:spPr>
          <p:txBody>
            <a:bodyPr rtlCol="0" anchor="ctr"/>
            <a:lstStyle/>
            <a:p>
              <a:endParaRPr lang="en-US" dirty="0">
                <a:solidFill>
                  <a:srgbClr val="FFFFFF"/>
                </a:solidFill>
              </a:endParaRPr>
            </a:p>
          </p:txBody>
        </p:sp>
      </p:grpSp>
      <p:sp>
        <p:nvSpPr>
          <p:cNvPr id="63" name="LXD">
            <a:extLst>
              <a:ext uri="{FF2B5EF4-FFF2-40B4-BE49-F238E27FC236}">
                <a16:creationId xmlns:a16="http://schemas.microsoft.com/office/drawing/2014/main" id="{5BAC1B65-594E-877B-49D6-6BB2A8B55E5F}"/>
              </a:ext>
            </a:extLst>
          </p:cNvPr>
          <p:cNvSpPr/>
          <p:nvPr/>
        </p:nvSpPr>
        <p:spPr>
          <a:xfrm>
            <a:off x="7784476" y="1507610"/>
            <a:ext cx="1139498" cy="1519301"/>
          </a:xfrm>
          <a:custGeom>
            <a:avLst/>
            <a:gdLst>
              <a:gd name="connsiteX0" fmla="*/ 590417 w 590473"/>
              <a:gd name="connsiteY0" fmla="*/ 571152 h 791179"/>
              <a:gd name="connsiteX1" fmla="*/ 555174 w 590473"/>
              <a:gd name="connsiteY1" fmla="*/ 499886 h 791179"/>
              <a:gd name="connsiteX2" fmla="*/ 487823 w 590473"/>
              <a:gd name="connsiteY2" fmla="*/ 457147 h 791179"/>
              <a:gd name="connsiteX3" fmla="*/ 493062 w 590473"/>
              <a:gd name="connsiteY3" fmla="*/ 457233 h 791179"/>
              <a:gd name="connsiteX4" fmla="*/ 567482 w 590473"/>
              <a:gd name="connsiteY4" fmla="*/ 382816 h 791179"/>
              <a:gd name="connsiteX5" fmla="*/ 522694 w 590473"/>
              <a:gd name="connsiteY5" fmla="*/ 314548 h 791179"/>
              <a:gd name="connsiteX6" fmla="*/ 499452 w 590473"/>
              <a:gd name="connsiteY6" fmla="*/ 204443 h 791179"/>
              <a:gd name="connsiteX7" fmla="*/ 484384 w 590473"/>
              <a:gd name="connsiteY7" fmla="*/ 196772 h 791179"/>
              <a:gd name="connsiteX8" fmla="*/ 445640 w 590473"/>
              <a:gd name="connsiteY8" fmla="*/ 83318 h 791179"/>
              <a:gd name="connsiteX9" fmla="*/ 430663 w 590473"/>
              <a:gd name="connsiteY9" fmla="*/ 77652 h 791179"/>
              <a:gd name="connsiteX10" fmla="*/ 215801 w 590473"/>
              <a:gd name="connsiteY10" fmla="*/ 21576 h 791179"/>
              <a:gd name="connsiteX11" fmla="*/ 159725 w 590473"/>
              <a:gd name="connsiteY11" fmla="*/ 77652 h 791179"/>
              <a:gd name="connsiteX12" fmla="*/ 100407 w 590473"/>
              <a:gd name="connsiteY12" fmla="*/ 181836 h 791179"/>
              <a:gd name="connsiteX13" fmla="*/ 106061 w 590473"/>
              <a:gd name="connsiteY13" fmla="*/ 196762 h 791179"/>
              <a:gd name="connsiteX14" fmla="*/ 60052 w 590473"/>
              <a:gd name="connsiteY14" fmla="*/ 299459 h 791179"/>
              <a:gd name="connsiteX15" fmla="*/ 67732 w 590473"/>
              <a:gd name="connsiteY15" fmla="*/ 314548 h 791179"/>
              <a:gd name="connsiteX16" fmla="*/ 29097 w 590473"/>
              <a:gd name="connsiteY16" fmla="*/ 412444 h 791179"/>
              <a:gd name="connsiteX17" fmla="*/ 97365 w 590473"/>
              <a:gd name="connsiteY17" fmla="*/ 457233 h 791179"/>
              <a:gd name="connsiteX18" fmla="*/ 102832 w 590473"/>
              <a:gd name="connsiteY18" fmla="*/ 457033 h 791179"/>
              <a:gd name="connsiteX19" fmla="*/ 39510 w 590473"/>
              <a:gd name="connsiteY19" fmla="*/ 496447 h 791179"/>
              <a:gd name="connsiteX20" fmla="*/ 63008 w 590473"/>
              <a:gd name="connsiteY20" fmla="*/ 519974 h 791179"/>
              <a:gd name="connsiteX21" fmla="*/ 76229 w 590473"/>
              <a:gd name="connsiteY21" fmla="*/ 533214 h 791179"/>
              <a:gd name="connsiteX22" fmla="*/ 63227 w 590473"/>
              <a:gd name="connsiteY22" fmla="*/ 546673 h 791179"/>
              <a:gd name="connsiteX23" fmla="*/ 49606 w 590473"/>
              <a:gd name="connsiteY23" fmla="*/ 560770 h 791179"/>
              <a:gd name="connsiteX24" fmla="*/ 49425 w 590473"/>
              <a:gd name="connsiteY24" fmla="*/ 560951 h 791179"/>
              <a:gd name="connsiteX25" fmla="*/ 49244 w 590473"/>
              <a:gd name="connsiteY25" fmla="*/ 561132 h 791179"/>
              <a:gd name="connsiteX26" fmla="*/ 28575 w 590473"/>
              <a:gd name="connsiteY26" fmla="*/ 569571 h 791179"/>
              <a:gd name="connsiteX27" fmla="*/ 26222 w 590473"/>
              <a:gd name="connsiteY27" fmla="*/ 569485 h 791179"/>
              <a:gd name="connsiteX28" fmla="*/ 19555 w 590473"/>
              <a:gd name="connsiteY28" fmla="*/ 576152 h 791179"/>
              <a:gd name="connsiteX29" fmla="*/ 110900 w 590473"/>
              <a:gd name="connsiteY29" fmla="*/ 667992 h 791179"/>
              <a:gd name="connsiteX30" fmla="*/ 110923 w 590473"/>
              <a:gd name="connsiteY30" fmla="*/ 716365 h 791179"/>
              <a:gd name="connsiteX31" fmla="*/ 62551 w 590473"/>
              <a:gd name="connsiteY31" fmla="*/ 716389 h 791179"/>
              <a:gd name="connsiteX32" fmla="*/ 0 w 590473"/>
              <a:gd name="connsiteY32" fmla="*/ 654057 h 791179"/>
              <a:gd name="connsiteX33" fmla="*/ 0 w 590473"/>
              <a:gd name="connsiteY33" fmla="*/ 738925 h 791179"/>
              <a:gd name="connsiteX34" fmla="*/ 8477 w 590473"/>
              <a:gd name="connsiteY34" fmla="*/ 744583 h 791179"/>
              <a:gd name="connsiteX35" fmla="*/ 297971 w 590473"/>
              <a:gd name="connsiteY35" fmla="*/ 791179 h 791179"/>
              <a:gd name="connsiteX36" fmla="*/ 582854 w 590473"/>
              <a:gd name="connsiteY36" fmla="*/ 743973 h 791179"/>
              <a:gd name="connsiteX37" fmla="*/ 590474 w 590473"/>
              <a:gd name="connsiteY37" fmla="*/ 738258 h 791179"/>
              <a:gd name="connsiteX38" fmla="*/ 180927 w 590473"/>
              <a:gd name="connsiteY38" fmla="*/ 266733 h 791179"/>
              <a:gd name="connsiteX39" fmla="*/ 180927 w 590473"/>
              <a:gd name="connsiteY39" fmla="*/ 238158 h 791179"/>
              <a:gd name="connsiteX40" fmla="*/ 181156 w 590473"/>
              <a:gd name="connsiteY40" fmla="*/ 233672 h 791179"/>
              <a:gd name="connsiteX41" fmla="*/ 295142 w 590473"/>
              <a:gd name="connsiteY41" fmla="*/ 142908 h 791179"/>
              <a:gd name="connsiteX42" fmla="*/ 409337 w 590473"/>
              <a:gd name="connsiteY42" fmla="*/ 235005 h 791179"/>
              <a:gd name="connsiteX43" fmla="*/ 409499 w 590473"/>
              <a:gd name="connsiteY43" fmla="*/ 238177 h 791179"/>
              <a:gd name="connsiteX44" fmla="*/ 409499 w 590473"/>
              <a:gd name="connsiteY44" fmla="*/ 266752 h 791179"/>
              <a:gd name="connsiteX45" fmla="*/ 295199 w 590473"/>
              <a:gd name="connsiteY45" fmla="*/ 381052 h 791179"/>
              <a:gd name="connsiteX46" fmla="*/ 295199 w 590473"/>
              <a:gd name="connsiteY46" fmla="*/ 381052 h 791179"/>
              <a:gd name="connsiteX47" fmla="*/ 180927 w 590473"/>
              <a:gd name="connsiteY47" fmla="*/ 266733 h 791179"/>
              <a:gd name="connsiteX48" fmla="*/ 257042 w 590473"/>
              <a:gd name="connsiteY48" fmla="*/ 639313 h 791179"/>
              <a:gd name="connsiteX49" fmla="*/ 160763 w 590473"/>
              <a:gd name="connsiteY49" fmla="*/ 473368 h 791179"/>
              <a:gd name="connsiteX50" fmla="*/ 191395 w 590473"/>
              <a:gd name="connsiteY50" fmla="*/ 460986 h 791179"/>
              <a:gd name="connsiteX51" fmla="*/ 257042 w 590473"/>
              <a:gd name="connsiteY51" fmla="*/ 487275 h 791179"/>
              <a:gd name="connsiteX52" fmla="*/ 295142 w 590473"/>
              <a:gd name="connsiteY52" fmla="*/ 461481 h 791179"/>
              <a:gd name="connsiteX53" fmla="*/ 230486 w 590473"/>
              <a:gd name="connsiteY53" fmla="*/ 435621 h 791179"/>
              <a:gd name="connsiteX54" fmla="*/ 237992 w 590473"/>
              <a:gd name="connsiteY54" fmla="*/ 410055 h 791179"/>
              <a:gd name="connsiteX55" fmla="*/ 237992 w 590473"/>
              <a:gd name="connsiteY55" fmla="*/ 407912 h 791179"/>
              <a:gd name="connsiteX56" fmla="*/ 352349 w 590473"/>
              <a:gd name="connsiteY56" fmla="*/ 407912 h 791179"/>
              <a:gd name="connsiteX57" fmla="*/ 352349 w 590473"/>
              <a:gd name="connsiteY57" fmla="*/ 410027 h 791179"/>
              <a:gd name="connsiteX58" fmla="*/ 359835 w 590473"/>
              <a:gd name="connsiteY58" fmla="*/ 435582 h 791179"/>
              <a:gd name="connsiteX59" fmla="*/ 333242 w 590473"/>
              <a:gd name="connsiteY59" fmla="*/ 639398 h 791179"/>
              <a:gd name="connsiteX60" fmla="*/ 333242 w 590473"/>
              <a:gd name="connsiteY60" fmla="*/ 487275 h 791179"/>
              <a:gd name="connsiteX61" fmla="*/ 398964 w 590473"/>
              <a:gd name="connsiteY61" fmla="*/ 461043 h 791179"/>
              <a:gd name="connsiteX62" fmla="*/ 429587 w 590473"/>
              <a:gd name="connsiteY62" fmla="*/ 473425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62551 w 590474"/>
              <a:gd name="connsiteY30" fmla="*/ 716389 h 791179"/>
              <a:gd name="connsiteX31" fmla="*/ 0 w 590474"/>
              <a:gd name="connsiteY31" fmla="*/ 654057 h 791179"/>
              <a:gd name="connsiteX32" fmla="*/ 0 w 590474"/>
              <a:gd name="connsiteY32" fmla="*/ 738925 h 791179"/>
              <a:gd name="connsiteX33" fmla="*/ 8477 w 590474"/>
              <a:gd name="connsiteY33" fmla="*/ 744583 h 791179"/>
              <a:gd name="connsiteX34" fmla="*/ 297971 w 590474"/>
              <a:gd name="connsiteY34" fmla="*/ 791179 h 791179"/>
              <a:gd name="connsiteX35" fmla="*/ 582854 w 590474"/>
              <a:gd name="connsiteY35" fmla="*/ 743973 h 791179"/>
              <a:gd name="connsiteX36" fmla="*/ 590474 w 590474"/>
              <a:gd name="connsiteY36" fmla="*/ 738258 h 791179"/>
              <a:gd name="connsiteX37" fmla="*/ 590417 w 590474"/>
              <a:gd name="connsiteY37" fmla="*/ 571152 h 791179"/>
              <a:gd name="connsiteX38" fmla="*/ 180927 w 590474"/>
              <a:gd name="connsiteY38" fmla="*/ 266733 h 791179"/>
              <a:gd name="connsiteX39" fmla="*/ 180927 w 590474"/>
              <a:gd name="connsiteY39" fmla="*/ 238158 h 791179"/>
              <a:gd name="connsiteX40" fmla="*/ 181156 w 590474"/>
              <a:gd name="connsiteY40" fmla="*/ 233672 h 791179"/>
              <a:gd name="connsiteX41" fmla="*/ 295142 w 590474"/>
              <a:gd name="connsiteY41" fmla="*/ 142908 h 791179"/>
              <a:gd name="connsiteX42" fmla="*/ 409337 w 590474"/>
              <a:gd name="connsiteY42" fmla="*/ 235005 h 791179"/>
              <a:gd name="connsiteX43" fmla="*/ 409499 w 590474"/>
              <a:gd name="connsiteY43" fmla="*/ 238177 h 791179"/>
              <a:gd name="connsiteX44" fmla="*/ 409499 w 590474"/>
              <a:gd name="connsiteY44" fmla="*/ 266752 h 791179"/>
              <a:gd name="connsiteX45" fmla="*/ 295199 w 590474"/>
              <a:gd name="connsiteY45" fmla="*/ 381052 h 791179"/>
              <a:gd name="connsiteX46" fmla="*/ 295199 w 590474"/>
              <a:gd name="connsiteY46" fmla="*/ 381052 h 791179"/>
              <a:gd name="connsiteX47" fmla="*/ 180927 w 590474"/>
              <a:gd name="connsiteY47" fmla="*/ 266733 h 791179"/>
              <a:gd name="connsiteX48" fmla="*/ 257042 w 590474"/>
              <a:gd name="connsiteY48" fmla="*/ 639313 h 791179"/>
              <a:gd name="connsiteX49" fmla="*/ 160763 w 590474"/>
              <a:gd name="connsiteY49" fmla="*/ 473368 h 791179"/>
              <a:gd name="connsiteX50" fmla="*/ 191395 w 590474"/>
              <a:gd name="connsiteY50" fmla="*/ 460986 h 791179"/>
              <a:gd name="connsiteX51" fmla="*/ 257042 w 590474"/>
              <a:gd name="connsiteY51" fmla="*/ 487275 h 791179"/>
              <a:gd name="connsiteX52" fmla="*/ 257042 w 590474"/>
              <a:gd name="connsiteY52" fmla="*/ 639313 h 791179"/>
              <a:gd name="connsiteX53" fmla="*/ 295142 w 590474"/>
              <a:gd name="connsiteY53" fmla="*/ 461481 h 791179"/>
              <a:gd name="connsiteX54" fmla="*/ 230486 w 590474"/>
              <a:gd name="connsiteY54" fmla="*/ 435621 h 791179"/>
              <a:gd name="connsiteX55" fmla="*/ 237992 w 590474"/>
              <a:gd name="connsiteY55" fmla="*/ 410055 h 791179"/>
              <a:gd name="connsiteX56" fmla="*/ 237992 w 590474"/>
              <a:gd name="connsiteY56" fmla="*/ 407912 h 791179"/>
              <a:gd name="connsiteX57" fmla="*/ 352349 w 590474"/>
              <a:gd name="connsiteY57" fmla="*/ 407912 h 791179"/>
              <a:gd name="connsiteX58" fmla="*/ 352349 w 590474"/>
              <a:gd name="connsiteY58" fmla="*/ 410027 h 791179"/>
              <a:gd name="connsiteX59" fmla="*/ 359835 w 590474"/>
              <a:gd name="connsiteY59" fmla="*/ 435582 h 791179"/>
              <a:gd name="connsiteX60" fmla="*/ 295142 w 590474"/>
              <a:gd name="connsiteY60" fmla="*/ 461481 h 791179"/>
              <a:gd name="connsiteX61" fmla="*/ 333242 w 590474"/>
              <a:gd name="connsiteY61" fmla="*/ 639398 h 791179"/>
              <a:gd name="connsiteX62" fmla="*/ 333242 w 590474"/>
              <a:gd name="connsiteY62" fmla="*/ 487275 h 791179"/>
              <a:gd name="connsiteX63" fmla="*/ 398964 w 590474"/>
              <a:gd name="connsiteY63" fmla="*/ 461043 h 791179"/>
              <a:gd name="connsiteX64" fmla="*/ 429587 w 590474"/>
              <a:gd name="connsiteY64" fmla="*/ 473425 h 791179"/>
              <a:gd name="connsiteX65" fmla="*/ 333242 w 590474"/>
              <a:gd name="connsiteY6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0 w 590474"/>
              <a:gd name="connsiteY30" fmla="*/ 654057 h 791179"/>
              <a:gd name="connsiteX31" fmla="*/ 0 w 590474"/>
              <a:gd name="connsiteY31" fmla="*/ 738925 h 791179"/>
              <a:gd name="connsiteX32" fmla="*/ 8477 w 590474"/>
              <a:gd name="connsiteY32" fmla="*/ 744583 h 791179"/>
              <a:gd name="connsiteX33" fmla="*/ 297971 w 590474"/>
              <a:gd name="connsiteY33" fmla="*/ 791179 h 791179"/>
              <a:gd name="connsiteX34" fmla="*/ 582854 w 590474"/>
              <a:gd name="connsiteY34" fmla="*/ 743973 h 791179"/>
              <a:gd name="connsiteX35" fmla="*/ 590474 w 590474"/>
              <a:gd name="connsiteY35" fmla="*/ 738258 h 791179"/>
              <a:gd name="connsiteX36" fmla="*/ 590417 w 590474"/>
              <a:gd name="connsiteY36" fmla="*/ 571152 h 791179"/>
              <a:gd name="connsiteX37" fmla="*/ 180927 w 590474"/>
              <a:gd name="connsiteY37" fmla="*/ 266733 h 791179"/>
              <a:gd name="connsiteX38" fmla="*/ 180927 w 590474"/>
              <a:gd name="connsiteY38" fmla="*/ 238158 h 791179"/>
              <a:gd name="connsiteX39" fmla="*/ 181156 w 590474"/>
              <a:gd name="connsiteY39" fmla="*/ 233672 h 791179"/>
              <a:gd name="connsiteX40" fmla="*/ 295142 w 590474"/>
              <a:gd name="connsiteY40" fmla="*/ 142908 h 791179"/>
              <a:gd name="connsiteX41" fmla="*/ 409337 w 590474"/>
              <a:gd name="connsiteY41" fmla="*/ 235005 h 791179"/>
              <a:gd name="connsiteX42" fmla="*/ 409499 w 590474"/>
              <a:gd name="connsiteY42" fmla="*/ 238177 h 791179"/>
              <a:gd name="connsiteX43" fmla="*/ 409499 w 590474"/>
              <a:gd name="connsiteY43" fmla="*/ 266752 h 791179"/>
              <a:gd name="connsiteX44" fmla="*/ 295199 w 590474"/>
              <a:gd name="connsiteY44" fmla="*/ 381052 h 791179"/>
              <a:gd name="connsiteX45" fmla="*/ 295199 w 590474"/>
              <a:gd name="connsiteY45" fmla="*/ 381052 h 791179"/>
              <a:gd name="connsiteX46" fmla="*/ 180927 w 590474"/>
              <a:gd name="connsiteY46" fmla="*/ 266733 h 791179"/>
              <a:gd name="connsiteX47" fmla="*/ 257042 w 590474"/>
              <a:gd name="connsiteY47" fmla="*/ 639313 h 791179"/>
              <a:gd name="connsiteX48" fmla="*/ 160763 w 590474"/>
              <a:gd name="connsiteY48" fmla="*/ 473368 h 791179"/>
              <a:gd name="connsiteX49" fmla="*/ 191395 w 590474"/>
              <a:gd name="connsiteY49" fmla="*/ 460986 h 791179"/>
              <a:gd name="connsiteX50" fmla="*/ 257042 w 590474"/>
              <a:gd name="connsiteY50" fmla="*/ 487275 h 791179"/>
              <a:gd name="connsiteX51" fmla="*/ 257042 w 590474"/>
              <a:gd name="connsiteY51" fmla="*/ 639313 h 791179"/>
              <a:gd name="connsiteX52" fmla="*/ 295142 w 590474"/>
              <a:gd name="connsiteY52" fmla="*/ 461481 h 791179"/>
              <a:gd name="connsiteX53" fmla="*/ 230486 w 590474"/>
              <a:gd name="connsiteY53" fmla="*/ 435621 h 791179"/>
              <a:gd name="connsiteX54" fmla="*/ 237992 w 590474"/>
              <a:gd name="connsiteY54" fmla="*/ 410055 h 791179"/>
              <a:gd name="connsiteX55" fmla="*/ 237992 w 590474"/>
              <a:gd name="connsiteY55" fmla="*/ 407912 h 791179"/>
              <a:gd name="connsiteX56" fmla="*/ 352349 w 590474"/>
              <a:gd name="connsiteY56" fmla="*/ 407912 h 791179"/>
              <a:gd name="connsiteX57" fmla="*/ 352349 w 590474"/>
              <a:gd name="connsiteY57" fmla="*/ 410027 h 791179"/>
              <a:gd name="connsiteX58" fmla="*/ 359835 w 590474"/>
              <a:gd name="connsiteY58" fmla="*/ 435582 h 791179"/>
              <a:gd name="connsiteX59" fmla="*/ 295142 w 590474"/>
              <a:gd name="connsiteY59" fmla="*/ 461481 h 791179"/>
              <a:gd name="connsiteX60" fmla="*/ 333242 w 590474"/>
              <a:gd name="connsiteY60" fmla="*/ 639398 h 791179"/>
              <a:gd name="connsiteX61" fmla="*/ 333242 w 590474"/>
              <a:gd name="connsiteY61" fmla="*/ 487275 h 791179"/>
              <a:gd name="connsiteX62" fmla="*/ 398964 w 590474"/>
              <a:gd name="connsiteY62" fmla="*/ 461043 h 791179"/>
              <a:gd name="connsiteX63" fmla="*/ 429587 w 590474"/>
              <a:gd name="connsiteY63" fmla="*/ 473425 h 791179"/>
              <a:gd name="connsiteX64" fmla="*/ 333242 w 590474"/>
              <a:gd name="connsiteY6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0 w 590474"/>
              <a:gd name="connsiteY29" fmla="*/ 654057 h 791179"/>
              <a:gd name="connsiteX30" fmla="*/ 0 w 590474"/>
              <a:gd name="connsiteY30" fmla="*/ 738925 h 791179"/>
              <a:gd name="connsiteX31" fmla="*/ 8477 w 590474"/>
              <a:gd name="connsiteY31" fmla="*/ 744583 h 791179"/>
              <a:gd name="connsiteX32" fmla="*/ 297971 w 590474"/>
              <a:gd name="connsiteY32" fmla="*/ 791179 h 791179"/>
              <a:gd name="connsiteX33" fmla="*/ 582854 w 590474"/>
              <a:gd name="connsiteY33" fmla="*/ 743973 h 791179"/>
              <a:gd name="connsiteX34" fmla="*/ 590474 w 590474"/>
              <a:gd name="connsiteY34" fmla="*/ 738258 h 791179"/>
              <a:gd name="connsiteX35" fmla="*/ 590417 w 590474"/>
              <a:gd name="connsiteY35" fmla="*/ 571152 h 791179"/>
              <a:gd name="connsiteX36" fmla="*/ 180927 w 590474"/>
              <a:gd name="connsiteY36" fmla="*/ 266733 h 791179"/>
              <a:gd name="connsiteX37" fmla="*/ 180927 w 590474"/>
              <a:gd name="connsiteY37" fmla="*/ 238158 h 791179"/>
              <a:gd name="connsiteX38" fmla="*/ 181156 w 590474"/>
              <a:gd name="connsiteY38" fmla="*/ 233672 h 791179"/>
              <a:gd name="connsiteX39" fmla="*/ 295142 w 590474"/>
              <a:gd name="connsiteY39" fmla="*/ 142908 h 791179"/>
              <a:gd name="connsiteX40" fmla="*/ 409337 w 590474"/>
              <a:gd name="connsiteY40" fmla="*/ 235005 h 791179"/>
              <a:gd name="connsiteX41" fmla="*/ 409499 w 590474"/>
              <a:gd name="connsiteY41" fmla="*/ 238177 h 791179"/>
              <a:gd name="connsiteX42" fmla="*/ 409499 w 590474"/>
              <a:gd name="connsiteY42" fmla="*/ 266752 h 791179"/>
              <a:gd name="connsiteX43" fmla="*/ 295199 w 590474"/>
              <a:gd name="connsiteY43" fmla="*/ 381052 h 791179"/>
              <a:gd name="connsiteX44" fmla="*/ 295199 w 590474"/>
              <a:gd name="connsiteY44" fmla="*/ 381052 h 791179"/>
              <a:gd name="connsiteX45" fmla="*/ 180927 w 590474"/>
              <a:gd name="connsiteY45" fmla="*/ 266733 h 791179"/>
              <a:gd name="connsiteX46" fmla="*/ 257042 w 590474"/>
              <a:gd name="connsiteY46" fmla="*/ 639313 h 791179"/>
              <a:gd name="connsiteX47" fmla="*/ 160763 w 590474"/>
              <a:gd name="connsiteY47" fmla="*/ 473368 h 791179"/>
              <a:gd name="connsiteX48" fmla="*/ 191395 w 590474"/>
              <a:gd name="connsiteY48" fmla="*/ 460986 h 791179"/>
              <a:gd name="connsiteX49" fmla="*/ 257042 w 590474"/>
              <a:gd name="connsiteY49" fmla="*/ 487275 h 791179"/>
              <a:gd name="connsiteX50" fmla="*/ 257042 w 590474"/>
              <a:gd name="connsiteY50" fmla="*/ 639313 h 791179"/>
              <a:gd name="connsiteX51" fmla="*/ 295142 w 590474"/>
              <a:gd name="connsiteY51" fmla="*/ 461481 h 791179"/>
              <a:gd name="connsiteX52" fmla="*/ 230486 w 590474"/>
              <a:gd name="connsiteY52" fmla="*/ 435621 h 791179"/>
              <a:gd name="connsiteX53" fmla="*/ 237992 w 590474"/>
              <a:gd name="connsiteY53" fmla="*/ 410055 h 791179"/>
              <a:gd name="connsiteX54" fmla="*/ 237992 w 590474"/>
              <a:gd name="connsiteY54" fmla="*/ 407912 h 791179"/>
              <a:gd name="connsiteX55" fmla="*/ 352349 w 590474"/>
              <a:gd name="connsiteY55" fmla="*/ 407912 h 791179"/>
              <a:gd name="connsiteX56" fmla="*/ 352349 w 590474"/>
              <a:gd name="connsiteY56" fmla="*/ 410027 h 791179"/>
              <a:gd name="connsiteX57" fmla="*/ 359835 w 590474"/>
              <a:gd name="connsiteY57" fmla="*/ 435582 h 791179"/>
              <a:gd name="connsiteX58" fmla="*/ 295142 w 590474"/>
              <a:gd name="connsiteY58" fmla="*/ 461481 h 791179"/>
              <a:gd name="connsiteX59" fmla="*/ 333242 w 590474"/>
              <a:gd name="connsiteY59" fmla="*/ 639398 h 791179"/>
              <a:gd name="connsiteX60" fmla="*/ 333242 w 590474"/>
              <a:gd name="connsiteY60" fmla="*/ 487275 h 791179"/>
              <a:gd name="connsiteX61" fmla="*/ 398964 w 590474"/>
              <a:gd name="connsiteY61" fmla="*/ 461043 h 791179"/>
              <a:gd name="connsiteX62" fmla="*/ 429587 w 590474"/>
              <a:gd name="connsiteY62" fmla="*/ 473425 h 791179"/>
              <a:gd name="connsiteX63" fmla="*/ 333242 w 590474"/>
              <a:gd name="connsiteY63"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0 w 590474"/>
              <a:gd name="connsiteY28" fmla="*/ 654057 h 791179"/>
              <a:gd name="connsiteX29" fmla="*/ 0 w 590474"/>
              <a:gd name="connsiteY29" fmla="*/ 738925 h 791179"/>
              <a:gd name="connsiteX30" fmla="*/ 8477 w 590474"/>
              <a:gd name="connsiteY30" fmla="*/ 744583 h 791179"/>
              <a:gd name="connsiteX31" fmla="*/ 297971 w 590474"/>
              <a:gd name="connsiteY31" fmla="*/ 791179 h 791179"/>
              <a:gd name="connsiteX32" fmla="*/ 582854 w 590474"/>
              <a:gd name="connsiteY32" fmla="*/ 743973 h 791179"/>
              <a:gd name="connsiteX33" fmla="*/ 590474 w 590474"/>
              <a:gd name="connsiteY33" fmla="*/ 738258 h 791179"/>
              <a:gd name="connsiteX34" fmla="*/ 590417 w 590474"/>
              <a:gd name="connsiteY34" fmla="*/ 571152 h 791179"/>
              <a:gd name="connsiteX35" fmla="*/ 180927 w 590474"/>
              <a:gd name="connsiteY35" fmla="*/ 266733 h 791179"/>
              <a:gd name="connsiteX36" fmla="*/ 180927 w 590474"/>
              <a:gd name="connsiteY36" fmla="*/ 238158 h 791179"/>
              <a:gd name="connsiteX37" fmla="*/ 181156 w 590474"/>
              <a:gd name="connsiteY37" fmla="*/ 233672 h 791179"/>
              <a:gd name="connsiteX38" fmla="*/ 295142 w 590474"/>
              <a:gd name="connsiteY38" fmla="*/ 142908 h 791179"/>
              <a:gd name="connsiteX39" fmla="*/ 409337 w 590474"/>
              <a:gd name="connsiteY39" fmla="*/ 235005 h 791179"/>
              <a:gd name="connsiteX40" fmla="*/ 409499 w 590474"/>
              <a:gd name="connsiteY40" fmla="*/ 238177 h 791179"/>
              <a:gd name="connsiteX41" fmla="*/ 409499 w 590474"/>
              <a:gd name="connsiteY41" fmla="*/ 266752 h 791179"/>
              <a:gd name="connsiteX42" fmla="*/ 295199 w 590474"/>
              <a:gd name="connsiteY42" fmla="*/ 381052 h 791179"/>
              <a:gd name="connsiteX43" fmla="*/ 295199 w 590474"/>
              <a:gd name="connsiteY43" fmla="*/ 381052 h 791179"/>
              <a:gd name="connsiteX44" fmla="*/ 180927 w 590474"/>
              <a:gd name="connsiteY44" fmla="*/ 266733 h 791179"/>
              <a:gd name="connsiteX45" fmla="*/ 257042 w 590474"/>
              <a:gd name="connsiteY45" fmla="*/ 639313 h 791179"/>
              <a:gd name="connsiteX46" fmla="*/ 160763 w 590474"/>
              <a:gd name="connsiteY46" fmla="*/ 473368 h 791179"/>
              <a:gd name="connsiteX47" fmla="*/ 191395 w 590474"/>
              <a:gd name="connsiteY47" fmla="*/ 460986 h 791179"/>
              <a:gd name="connsiteX48" fmla="*/ 257042 w 590474"/>
              <a:gd name="connsiteY48" fmla="*/ 487275 h 791179"/>
              <a:gd name="connsiteX49" fmla="*/ 257042 w 590474"/>
              <a:gd name="connsiteY49" fmla="*/ 639313 h 791179"/>
              <a:gd name="connsiteX50" fmla="*/ 295142 w 590474"/>
              <a:gd name="connsiteY50" fmla="*/ 461481 h 791179"/>
              <a:gd name="connsiteX51" fmla="*/ 230486 w 590474"/>
              <a:gd name="connsiteY51" fmla="*/ 435621 h 791179"/>
              <a:gd name="connsiteX52" fmla="*/ 237992 w 590474"/>
              <a:gd name="connsiteY52" fmla="*/ 410055 h 791179"/>
              <a:gd name="connsiteX53" fmla="*/ 237992 w 590474"/>
              <a:gd name="connsiteY53" fmla="*/ 407912 h 791179"/>
              <a:gd name="connsiteX54" fmla="*/ 352349 w 590474"/>
              <a:gd name="connsiteY54" fmla="*/ 407912 h 791179"/>
              <a:gd name="connsiteX55" fmla="*/ 352349 w 590474"/>
              <a:gd name="connsiteY55" fmla="*/ 410027 h 791179"/>
              <a:gd name="connsiteX56" fmla="*/ 359835 w 590474"/>
              <a:gd name="connsiteY56" fmla="*/ 435582 h 791179"/>
              <a:gd name="connsiteX57" fmla="*/ 295142 w 590474"/>
              <a:gd name="connsiteY57" fmla="*/ 461481 h 791179"/>
              <a:gd name="connsiteX58" fmla="*/ 333242 w 590474"/>
              <a:gd name="connsiteY58" fmla="*/ 639398 h 791179"/>
              <a:gd name="connsiteX59" fmla="*/ 333242 w 590474"/>
              <a:gd name="connsiteY59" fmla="*/ 487275 h 791179"/>
              <a:gd name="connsiteX60" fmla="*/ 398964 w 590474"/>
              <a:gd name="connsiteY60" fmla="*/ 461043 h 791179"/>
              <a:gd name="connsiteX61" fmla="*/ 429587 w 590474"/>
              <a:gd name="connsiteY61" fmla="*/ 473425 h 791179"/>
              <a:gd name="connsiteX62" fmla="*/ 333242 w 590474"/>
              <a:gd name="connsiteY62"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63227 w 590474"/>
              <a:gd name="connsiteY21" fmla="*/ 546673 h 791179"/>
              <a:gd name="connsiteX22" fmla="*/ 49606 w 590474"/>
              <a:gd name="connsiteY22" fmla="*/ 560770 h 791179"/>
              <a:gd name="connsiteX23" fmla="*/ 49425 w 590474"/>
              <a:gd name="connsiteY23" fmla="*/ 560951 h 791179"/>
              <a:gd name="connsiteX24" fmla="*/ 49244 w 590474"/>
              <a:gd name="connsiteY24" fmla="*/ 561132 h 791179"/>
              <a:gd name="connsiteX25" fmla="*/ 28575 w 590474"/>
              <a:gd name="connsiteY25" fmla="*/ 569571 h 791179"/>
              <a:gd name="connsiteX26" fmla="*/ 26222 w 590474"/>
              <a:gd name="connsiteY26" fmla="*/ 569485 h 791179"/>
              <a:gd name="connsiteX27" fmla="*/ 0 w 590474"/>
              <a:gd name="connsiteY27" fmla="*/ 654057 h 791179"/>
              <a:gd name="connsiteX28" fmla="*/ 0 w 590474"/>
              <a:gd name="connsiteY28" fmla="*/ 738925 h 791179"/>
              <a:gd name="connsiteX29" fmla="*/ 8477 w 590474"/>
              <a:gd name="connsiteY29" fmla="*/ 744583 h 791179"/>
              <a:gd name="connsiteX30" fmla="*/ 297971 w 590474"/>
              <a:gd name="connsiteY30" fmla="*/ 791179 h 791179"/>
              <a:gd name="connsiteX31" fmla="*/ 582854 w 590474"/>
              <a:gd name="connsiteY31" fmla="*/ 743973 h 791179"/>
              <a:gd name="connsiteX32" fmla="*/ 590474 w 590474"/>
              <a:gd name="connsiteY32" fmla="*/ 738258 h 791179"/>
              <a:gd name="connsiteX33" fmla="*/ 590417 w 590474"/>
              <a:gd name="connsiteY33" fmla="*/ 571152 h 791179"/>
              <a:gd name="connsiteX34" fmla="*/ 180927 w 590474"/>
              <a:gd name="connsiteY34" fmla="*/ 266733 h 791179"/>
              <a:gd name="connsiteX35" fmla="*/ 180927 w 590474"/>
              <a:gd name="connsiteY35" fmla="*/ 238158 h 791179"/>
              <a:gd name="connsiteX36" fmla="*/ 181156 w 590474"/>
              <a:gd name="connsiteY36" fmla="*/ 233672 h 791179"/>
              <a:gd name="connsiteX37" fmla="*/ 295142 w 590474"/>
              <a:gd name="connsiteY37" fmla="*/ 142908 h 791179"/>
              <a:gd name="connsiteX38" fmla="*/ 409337 w 590474"/>
              <a:gd name="connsiteY38" fmla="*/ 235005 h 791179"/>
              <a:gd name="connsiteX39" fmla="*/ 409499 w 590474"/>
              <a:gd name="connsiteY39" fmla="*/ 238177 h 791179"/>
              <a:gd name="connsiteX40" fmla="*/ 409499 w 590474"/>
              <a:gd name="connsiteY40" fmla="*/ 266752 h 791179"/>
              <a:gd name="connsiteX41" fmla="*/ 295199 w 590474"/>
              <a:gd name="connsiteY41" fmla="*/ 381052 h 791179"/>
              <a:gd name="connsiteX42" fmla="*/ 295199 w 590474"/>
              <a:gd name="connsiteY42" fmla="*/ 381052 h 791179"/>
              <a:gd name="connsiteX43" fmla="*/ 180927 w 590474"/>
              <a:gd name="connsiteY43" fmla="*/ 266733 h 791179"/>
              <a:gd name="connsiteX44" fmla="*/ 257042 w 590474"/>
              <a:gd name="connsiteY44" fmla="*/ 639313 h 791179"/>
              <a:gd name="connsiteX45" fmla="*/ 160763 w 590474"/>
              <a:gd name="connsiteY45" fmla="*/ 473368 h 791179"/>
              <a:gd name="connsiteX46" fmla="*/ 191395 w 590474"/>
              <a:gd name="connsiteY46" fmla="*/ 460986 h 791179"/>
              <a:gd name="connsiteX47" fmla="*/ 257042 w 590474"/>
              <a:gd name="connsiteY47" fmla="*/ 487275 h 791179"/>
              <a:gd name="connsiteX48" fmla="*/ 257042 w 590474"/>
              <a:gd name="connsiteY48" fmla="*/ 639313 h 791179"/>
              <a:gd name="connsiteX49" fmla="*/ 295142 w 590474"/>
              <a:gd name="connsiteY49" fmla="*/ 461481 h 791179"/>
              <a:gd name="connsiteX50" fmla="*/ 230486 w 590474"/>
              <a:gd name="connsiteY50" fmla="*/ 435621 h 791179"/>
              <a:gd name="connsiteX51" fmla="*/ 237992 w 590474"/>
              <a:gd name="connsiteY51" fmla="*/ 410055 h 791179"/>
              <a:gd name="connsiteX52" fmla="*/ 237992 w 590474"/>
              <a:gd name="connsiteY52" fmla="*/ 407912 h 791179"/>
              <a:gd name="connsiteX53" fmla="*/ 352349 w 590474"/>
              <a:gd name="connsiteY53" fmla="*/ 407912 h 791179"/>
              <a:gd name="connsiteX54" fmla="*/ 352349 w 590474"/>
              <a:gd name="connsiteY54" fmla="*/ 410027 h 791179"/>
              <a:gd name="connsiteX55" fmla="*/ 359835 w 590474"/>
              <a:gd name="connsiteY55" fmla="*/ 435582 h 791179"/>
              <a:gd name="connsiteX56" fmla="*/ 295142 w 590474"/>
              <a:gd name="connsiteY56" fmla="*/ 461481 h 791179"/>
              <a:gd name="connsiteX57" fmla="*/ 333242 w 590474"/>
              <a:gd name="connsiteY57" fmla="*/ 639398 h 791179"/>
              <a:gd name="connsiteX58" fmla="*/ 333242 w 590474"/>
              <a:gd name="connsiteY58" fmla="*/ 487275 h 791179"/>
              <a:gd name="connsiteX59" fmla="*/ 398964 w 590474"/>
              <a:gd name="connsiteY59" fmla="*/ 461043 h 791179"/>
              <a:gd name="connsiteX60" fmla="*/ 429587 w 590474"/>
              <a:gd name="connsiteY60" fmla="*/ 473425 h 791179"/>
              <a:gd name="connsiteX61" fmla="*/ 333242 w 590474"/>
              <a:gd name="connsiteY61"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49244 w 590474"/>
              <a:gd name="connsiteY23" fmla="*/ 561132 h 791179"/>
              <a:gd name="connsiteX24" fmla="*/ 28575 w 590474"/>
              <a:gd name="connsiteY24" fmla="*/ 569571 h 791179"/>
              <a:gd name="connsiteX25" fmla="*/ 26222 w 590474"/>
              <a:gd name="connsiteY25" fmla="*/ 569485 h 791179"/>
              <a:gd name="connsiteX26" fmla="*/ 0 w 590474"/>
              <a:gd name="connsiteY26" fmla="*/ 654057 h 791179"/>
              <a:gd name="connsiteX27" fmla="*/ 0 w 590474"/>
              <a:gd name="connsiteY27" fmla="*/ 738925 h 791179"/>
              <a:gd name="connsiteX28" fmla="*/ 8477 w 590474"/>
              <a:gd name="connsiteY28" fmla="*/ 744583 h 791179"/>
              <a:gd name="connsiteX29" fmla="*/ 297971 w 590474"/>
              <a:gd name="connsiteY29" fmla="*/ 791179 h 791179"/>
              <a:gd name="connsiteX30" fmla="*/ 582854 w 590474"/>
              <a:gd name="connsiteY30" fmla="*/ 743973 h 791179"/>
              <a:gd name="connsiteX31" fmla="*/ 590474 w 590474"/>
              <a:gd name="connsiteY31" fmla="*/ 738258 h 791179"/>
              <a:gd name="connsiteX32" fmla="*/ 590417 w 590474"/>
              <a:gd name="connsiteY32" fmla="*/ 571152 h 791179"/>
              <a:gd name="connsiteX33" fmla="*/ 180927 w 590474"/>
              <a:gd name="connsiteY33" fmla="*/ 266733 h 791179"/>
              <a:gd name="connsiteX34" fmla="*/ 180927 w 590474"/>
              <a:gd name="connsiteY34" fmla="*/ 238158 h 791179"/>
              <a:gd name="connsiteX35" fmla="*/ 181156 w 590474"/>
              <a:gd name="connsiteY35" fmla="*/ 233672 h 791179"/>
              <a:gd name="connsiteX36" fmla="*/ 295142 w 590474"/>
              <a:gd name="connsiteY36" fmla="*/ 142908 h 791179"/>
              <a:gd name="connsiteX37" fmla="*/ 409337 w 590474"/>
              <a:gd name="connsiteY37" fmla="*/ 235005 h 791179"/>
              <a:gd name="connsiteX38" fmla="*/ 409499 w 590474"/>
              <a:gd name="connsiteY38" fmla="*/ 238177 h 791179"/>
              <a:gd name="connsiteX39" fmla="*/ 409499 w 590474"/>
              <a:gd name="connsiteY39" fmla="*/ 266752 h 791179"/>
              <a:gd name="connsiteX40" fmla="*/ 295199 w 590474"/>
              <a:gd name="connsiteY40" fmla="*/ 381052 h 791179"/>
              <a:gd name="connsiteX41" fmla="*/ 295199 w 590474"/>
              <a:gd name="connsiteY41" fmla="*/ 381052 h 791179"/>
              <a:gd name="connsiteX42" fmla="*/ 180927 w 590474"/>
              <a:gd name="connsiteY42" fmla="*/ 266733 h 791179"/>
              <a:gd name="connsiteX43" fmla="*/ 257042 w 590474"/>
              <a:gd name="connsiteY43" fmla="*/ 639313 h 791179"/>
              <a:gd name="connsiteX44" fmla="*/ 160763 w 590474"/>
              <a:gd name="connsiteY44" fmla="*/ 473368 h 791179"/>
              <a:gd name="connsiteX45" fmla="*/ 191395 w 590474"/>
              <a:gd name="connsiteY45" fmla="*/ 460986 h 791179"/>
              <a:gd name="connsiteX46" fmla="*/ 257042 w 590474"/>
              <a:gd name="connsiteY46" fmla="*/ 487275 h 791179"/>
              <a:gd name="connsiteX47" fmla="*/ 257042 w 590474"/>
              <a:gd name="connsiteY47" fmla="*/ 639313 h 791179"/>
              <a:gd name="connsiteX48" fmla="*/ 295142 w 590474"/>
              <a:gd name="connsiteY48" fmla="*/ 461481 h 791179"/>
              <a:gd name="connsiteX49" fmla="*/ 230486 w 590474"/>
              <a:gd name="connsiteY49" fmla="*/ 435621 h 791179"/>
              <a:gd name="connsiteX50" fmla="*/ 237992 w 590474"/>
              <a:gd name="connsiteY50" fmla="*/ 410055 h 791179"/>
              <a:gd name="connsiteX51" fmla="*/ 237992 w 590474"/>
              <a:gd name="connsiteY51" fmla="*/ 407912 h 791179"/>
              <a:gd name="connsiteX52" fmla="*/ 352349 w 590474"/>
              <a:gd name="connsiteY52" fmla="*/ 407912 h 791179"/>
              <a:gd name="connsiteX53" fmla="*/ 352349 w 590474"/>
              <a:gd name="connsiteY53" fmla="*/ 410027 h 791179"/>
              <a:gd name="connsiteX54" fmla="*/ 359835 w 590474"/>
              <a:gd name="connsiteY54" fmla="*/ 435582 h 791179"/>
              <a:gd name="connsiteX55" fmla="*/ 295142 w 590474"/>
              <a:gd name="connsiteY55" fmla="*/ 461481 h 791179"/>
              <a:gd name="connsiteX56" fmla="*/ 333242 w 590474"/>
              <a:gd name="connsiteY56" fmla="*/ 639398 h 791179"/>
              <a:gd name="connsiteX57" fmla="*/ 333242 w 590474"/>
              <a:gd name="connsiteY57" fmla="*/ 487275 h 791179"/>
              <a:gd name="connsiteX58" fmla="*/ 398964 w 590474"/>
              <a:gd name="connsiteY58" fmla="*/ 461043 h 791179"/>
              <a:gd name="connsiteX59" fmla="*/ 429587 w 590474"/>
              <a:gd name="connsiteY59" fmla="*/ 473425 h 791179"/>
              <a:gd name="connsiteX60" fmla="*/ 333242 w 590474"/>
              <a:gd name="connsiteY60"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26222 w 590474"/>
              <a:gd name="connsiteY24" fmla="*/ 569485 h 791179"/>
              <a:gd name="connsiteX25" fmla="*/ 0 w 590474"/>
              <a:gd name="connsiteY25" fmla="*/ 654057 h 791179"/>
              <a:gd name="connsiteX26" fmla="*/ 0 w 590474"/>
              <a:gd name="connsiteY26" fmla="*/ 738925 h 791179"/>
              <a:gd name="connsiteX27" fmla="*/ 8477 w 590474"/>
              <a:gd name="connsiteY27" fmla="*/ 744583 h 791179"/>
              <a:gd name="connsiteX28" fmla="*/ 297971 w 590474"/>
              <a:gd name="connsiteY28" fmla="*/ 791179 h 791179"/>
              <a:gd name="connsiteX29" fmla="*/ 582854 w 590474"/>
              <a:gd name="connsiteY29" fmla="*/ 743973 h 791179"/>
              <a:gd name="connsiteX30" fmla="*/ 590474 w 590474"/>
              <a:gd name="connsiteY30" fmla="*/ 738258 h 791179"/>
              <a:gd name="connsiteX31" fmla="*/ 590417 w 590474"/>
              <a:gd name="connsiteY31" fmla="*/ 571152 h 791179"/>
              <a:gd name="connsiteX32" fmla="*/ 180927 w 590474"/>
              <a:gd name="connsiteY32" fmla="*/ 266733 h 791179"/>
              <a:gd name="connsiteX33" fmla="*/ 180927 w 590474"/>
              <a:gd name="connsiteY33" fmla="*/ 238158 h 791179"/>
              <a:gd name="connsiteX34" fmla="*/ 181156 w 590474"/>
              <a:gd name="connsiteY34" fmla="*/ 233672 h 791179"/>
              <a:gd name="connsiteX35" fmla="*/ 295142 w 590474"/>
              <a:gd name="connsiteY35" fmla="*/ 142908 h 791179"/>
              <a:gd name="connsiteX36" fmla="*/ 409337 w 590474"/>
              <a:gd name="connsiteY36" fmla="*/ 235005 h 791179"/>
              <a:gd name="connsiteX37" fmla="*/ 409499 w 590474"/>
              <a:gd name="connsiteY37" fmla="*/ 238177 h 791179"/>
              <a:gd name="connsiteX38" fmla="*/ 409499 w 590474"/>
              <a:gd name="connsiteY38" fmla="*/ 266752 h 791179"/>
              <a:gd name="connsiteX39" fmla="*/ 295199 w 590474"/>
              <a:gd name="connsiteY39" fmla="*/ 381052 h 791179"/>
              <a:gd name="connsiteX40" fmla="*/ 295199 w 590474"/>
              <a:gd name="connsiteY40" fmla="*/ 381052 h 791179"/>
              <a:gd name="connsiteX41" fmla="*/ 180927 w 590474"/>
              <a:gd name="connsiteY41" fmla="*/ 266733 h 791179"/>
              <a:gd name="connsiteX42" fmla="*/ 257042 w 590474"/>
              <a:gd name="connsiteY42" fmla="*/ 639313 h 791179"/>
              <a:gd name="connsiteX43" fmla="*/ 160763 w 590474"/>
              <a:gd name="connsiteY43" fmla="*/ 473368 h 791179"/>
              <a:gd name="connsiteX44" fmla="*/ 191395 w 590474"/>
              <a:gd name="connsiteY44" fmla="*/ 460986 h 791179"/>
              <a:gd name="connsiteX45" fmla="*/ 257042 w 590474"/>
              <a:gd name="connsiteY45" fmla="*/ 487275 h 791179"/>
              <a:gd name="connsiteX46" fmla="*/ 257042 w 590474"/>
              <a:gd name="connsiteY46" fmla="*/ 639313 h 791179"/>
              <a:gd name="connsiteX47" fmla="*/ 295142 w 590474"/>
              <a:gd name="connsiteY47" fmla="*/ 461481 h 791179"/>
              <a:gd name="connsiteX48" fmla="*/ 230486 w 590474"/>
              <a:gd name="connsiteY48" fmla="*/ 435621 h 791179"/>
              <a:gd name="connsiteX49" fmla="*/ 237992 w 590474"/>
              <a:gd name="connsiteY49" fmla="*/ 410055 h 791179"/>
              <a:gd name="connsiteX50" fmla="*/ 237992 w 590474"/>
              <a:gd name="connsiteY50" fmla="*/ 407912 h 791179"/>
              <a:gd name="connsiteX51" fmla="*/ 352349 w 590474"/>
              <a:gd name="connsiteY51" fmla="*/ 407912 h 791179"/>
              <a:gd name="connsiteX52" fmla="*/ 352349 w 590474"/>
              <a:gd name="connsiteY52" fmla="*/ 410027 h 791179"/>
              <a:gd name="connsiteX53" fmla="*/ 359835 w 590474"/>
              <a:gd name="connsiteY53" fmla="*/ 435582 h 791179"/>
              <a:gd name="connsiteX54" fmla="*/ 295142 w 590474"/>
              <a:gd name="connsiteY54" fmla="*/ 461481 h 791179"/>
              <a:gd name="connsiteX55" fmla="*/ 333242 w 590474"/>
              <a:gd name="connsiteY55" fmla="*/ 639398 h 791179"/>
              <a:gd name="connsiteX56" fmla="*/ 333242 w 590474"/>
              <a:gd name="connsiteY56" fmla="*/ 487275 h 791179"/>
              <a:gd name="connsiteX57" fmla="*/ 398964 w 590474"/>
              <a:gd name="connsiteY57" fmla="*/ 461043 h 791179"/>
              <a:gd name="connsiteX58" fmla="*/ 429587 w 590474"/>
              <a:gd name="connsiteY58" fmla="*/ 473425 h 791179"/>
              <a:gd name="connsiteX59" fmla="*/ 333242 w 590474"/>
              <a:gd name="connsiteY59"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0 w 590474"/>
              <a:gd name="connsiteY24" fmla="*/ 654057 h 791179"/>
              <a:gd name="connsiteX25" fmla="*/ 0 w 590474"/>
              <a:gd name="connsiteY25" fmla="*/ 738925 h 791179"/>
              <a:gd name="connsiteX26" fmla="*/ 8477 w 590474"/>
              <a:gd name="connsiteY26" fmla="*/ 744583 h 791179"/>
              <a:gd name="connsiteX27" fmla="*/ 297971 w 590474"/>
              <a:gd name="connsiteY27" fmla="*/ 791179 h 791179"/>
              <a:gd name="connsiteX28" fmla="*/ 582854 w 590474"/>
              <a:gd name="connsiteY28" fmla="*/ 743973 h 791179"/>
              <a:gd name="connsiteX29" fmla="*/ 590474 w 590474"/>
              <a:gd name="connsiteY29" fmla="*/ 738258 h 791179"/>
              <a:gd name="connsiteX30" fmla="*/ 590417 w 590474"/>
              <a:gd name="connsiteY30" fmla="*/ 571152 h 791179"/>
              <a:gd name="connsiteX31" fmla="*/ 180927 w 590474"/>
              <a:gd name="connsiteY31" fmla="*/ 266733 h 791179"/>
              <a:gd name="connsiteX32" fmla="*/ 180927 w 590474"/>
              <a:gd name="connsiteY32" fmla="*/ 238158 h 791179"/>
              <a:gd name="connsiteX33" fmla="*/ 181156 w 590474"/>
              <a:gd name="connsiteY33" fmla="*/ 233672 h 791179"/>
              <a:gd name="connsiteX34" fmla="*/ 295142 w 590474"/>
              <a:gd name="connsiteY34" fmla="*/ 142908 h 791179"/>
              <a:gd name="connsiteX35" fmla="*/ 409337 w 590474"/>
              <a:gd name="connsiteY35" fmla="*/ 235005 h 791179"/>
              <a:gd name="connsiteX36" fmla="*/ 409499 w 590474"/>
              <a:gd name="connsiteY36" fmla="*/ 238177 h 791179"/>
              <a:gd name="connsiteX37" fmla="*/ 409499 w 590474"/>
              <a:gd name="connsiteY37" fmla="*/ 266752 h 791179"/>
              <a:gd name="connsiteX38" fmla="*/ 295199 w 590474"/>
              <a:gd name="connsiteY38" fmla="*/ 381052 h 791179"/>
              <a:gd name="connsiteX39" fmla="*/ 295199 w 590474"/>
              <a:gd name="connsiteY39" fmla="*/ 381052 h 791179"/>
              <a:gd name="connsiteX40" fmla="*/ 180927 w 590474"/>
              <a:gd name="connsiteY40" fmla="*/ 266733 h 791179"/>
              <a:gd name="connsiteX41" fmla="*/ 257042 w 590474"/>
              <a:gd name="connsiteY41" fmla="*/ 639313 h 791179"/>
              <a:gd name="connsiteX42" fmla="*/ 160763 w 590474"/>
              <a:gd name="connsiteY42" fmla="*/ 473368 h 791179"/>
              <a:gd name="connsiteX43" fmla="*/ 191395 w 590474"/>
              <a:gd name="connsiteY43" fmla="*/ 460986 h 791179"/>
              <a:gd name="connsiteX44" fmla="*/ 257042 w 590474"/>
              <a:gd name="connsiteY44" fmla="*/ 487275 h 791179"/>
              <a:gd name="connsiteX45" fmla="*/ 257042 w 590474"/>
              <a:gd name="connsiteY45" fmla="*/ 639313 h 791179"/>
              <a:gd name="connsiteX46" fmla="*/ 295142 w 590474"/>
              <a:gd name="connsiteY46" fmla="*/ 461481 h 791179"/>
              <a:gd name="connsiteX47" fmla="*/ 230486 w 590474"/>
              <a:gd name="connsiteY47" fmla="*/ 435621 h 791179"/>
              <a:gd name="connsiteX48" fmla="*/ 237992 w 590474"/>
              <a:gd name="connsiteY48" fmla="*/ 410055 h 791179"/>
              <a:gd name="connsiteX49" fmla="*/ 237992 w 590474"/>
              <a:gd name="connsiteY49" fmla="*/ 407912 h 791179"/>
              <a:gd name="connsiteX50" fmla="*/ 352349 w 590474"/>
              <a:gd name="connsiteY50" fmla="*/ 407912 h 791179"/>
              <a:gd name="connsiteX51" fmla="*/ 352349 w 590474"/>
              <a:gd name="connsiteY51" fmla="*/ 410027 h 791179"/>
              <a:gd name="connsiteX52" fmla="*/ 359835 w 590474"/>
              <a:gd name="connsiteY52" fmla="*/ 435582 h 791179"/>
              <a:gd name="connsiteX53" fmla="*/ 295142 w 590474"/>
              <a:gd name="connsiteY53" fmla="*/ 461481 h 791179"/>
              <a:gd name="connsiteX54" fmla="*/ 333242 w 590474"/>
              <a:gd name="connsiteY54" fmla="*/ 639398 h 791179"/>
              <a:gd name="connsiteX55" fmla="*/ 333242 w 590474"/>
              <a:gd name="connsiteY55" fmla="*/ 487275 h 791179"/>
              <a:gd name="connsiteX56" fmla="*/ 398964 w 590474"/>
              <a:gd name="connsiteY56" fmla="*/ 461043 h 791179"/>
              <a:gd name="connsiteX57" fmla="*/ 429587 w 590474"/>
              <a:gd name="connsiteY57" fmla="*/ 473425 h 791179"/>
              <a:gd name="connsiteX58" fmla="*/ 333242 w 590474"/>
              <a:gd name="connsiteY58"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28575 w 590474"/>
              <a:gd name="connsiteY22" fmla="*/ 569571 h 791179"/>
              <a:gd name="connsiteX23" fmla="*/ 0 w 590474"/>
              <a:gd name="connsiteY23" fmla="*/ 654057 h 791179"/>
              <a:gd name="connsiteX24" fmla="*/ 0 w 590474"/>
              <a:gd name="connsiteY24" fmla="*/ 738925 h 791179"/>
              <a:gd name="connsiteX25" fmla="*/ 8477 w 590474"/>
              <a:gd name="connsiteY25" fmla="*/ 744583 h 791179"/>
              <a:gd name="connsiteX26" fmla="*/ 297971 w 590474"/>
              <a:gd name="connsiteY26" fmla="*/ 791179 h 791179"/>
              <a:gd name="connsiteX27" fmla="*/ 582854 w 590474"/>
              <a:gd name="connsiteY27" fmla="*/ 743973 h 791179"/>
              <a:gd name="connsiteX28" fmla="*/ 590474 w 590474"/>
              <a:gd name="connsiteY28" fmla="*/ 738258 h 791179"/>
              <a:gd name="connsiteX29" fmla="*/ 590417 w 590474"/>
              <a:gd name="connsiteY29" fmla="*/ 571152 h 791179"/>
              <a:gd name="connsiteX30" fmla="*/ 180927 w 590474"/>
              <a:gd name="connsiteY30" fmla="*/ 266733 h 791179"/>
              <a:gd name="connsiteX31" fmla="*/ 180927 w 590474"/>
              <a:gd name="connsiteY31" fmla="*/ 238158 h 791179"/>
              <a:gd name="connsiteX32" fmla="*/ 181156 w 590474"/>
              <a:gd name="connsiteY32" fmla="*/ 233672 h 791179"/>
              <a:gd name="connsiteX33" fmla="*/ 295142 w 590474"/>
              <a:gd name="connsiteY33" fmla="*/ 142908 h 791179"/>
              <a:gd name="connsiteX34" fmla="*/ 409337 w 590474"/>
              <a:gd name="connsiteY34" fmla="*/ 235005 h 791179"/>
              <a:gd name="connsiteX35" fmla="*/ 409499 w 590474"/>
              <a:gd name="connsiteY35" fmla="*/ 238177 h 791179"/>
              <a:gd name="connsiteX36" fmla="*/ 409499 w 590474"/>
              <a:gd name="connsiteY36" fmla="*/ 266752 h 791179"/>
              <a:gd name="connsiteX37" fmla="*/ 295199 w 590474"/>
              <a:gd name="connsiteY37" fmla="*/ 381052 h 791179"/>
              <a:gd name="connsiteX38" fmla="*/ 295199 w 590474"/>
              <a:gd name="connsiteY38" fmla="*/ 381052 h 791179"/>
              <a:gd name="connsiteX39" fmla="*/ 180927 w 590474"/>
              <a:gd name="connsiteY39" fmla="*/ 266733 h 791179"/>
              <a:gd name="connsiteX40" fmla="*/ 257042 w 590474"/>
              <a:gd name="connsiteY40" fmla="*/ 639313 h 791179"/>
              <a:gd name="connsiteX41" fmla="*/ 160763 w 590474"/>
              <a:gd name="connsiteY41" fmla="*/ 473368 h 791179"/>
              <a:gd name="connsiteX42" fmla="*/ 191395 w 590474"/>
              <a:gd name="connsiteY42" fmla="*/ 460986 h 791179"/>
              <a:gd name="connsiteX43" fmla="*/ 257042 w 590474"/>
              <a:gd name="connsiteY43" fmla="*/ 487275 h 791179"/>
              <a:gd name="connsiteX44" fmla="*/ 257042 w 590474"/>
              <a:gd name="connsiteY44" fmla="*/ 639313 h 791179"/>
              <a:gd name="connsiteX45" fmla="*/ 295142 w 590474"/>
              <a:gd name="connsiteY45" fmla="*/ 461481 h 791179"/>
              <a:gd name="connsiteX46" fmla="*/ 230486 w 590474"/>
              <a:gd name="connsiteY46" fmla="*/ 435621 h 791179"/>
              <a:gd name="connsiteX47" fmla="*/ 237992 w 590474"/>
              <a:gd name="connsiteY47" fmla="*/ 410055 h 791179"/>
              <a:gd name="connsiteX48" fmla="*/ 237992 w 590474"/>
              <a:gd name="connsiteY48" fmla="*/ 407912 h 791179"/>
              <a:gd name="connsiteX49" fmla="*/ 352349 w 590474"/>
              <a:gd name="connsiteY49" fmla="*/ 407912 h 791179"/>
              <a:gd name="connsiteX50" fmla="*/ 352349 w 590474"/>
              <a:gd name="connsiteY50" fmla="*/ 410027 h 791179"/>
              <a:gd name="connsiteX51" fmla="*/ 359835 w 590474"/>
              <a:gd name="connsiteY51" fmla="*/ 435582 h 791179"/>
              <a:gd name="connsiteX52" fmla="*/ 295142 w 590474"/>
              <a:gd name="connsiteY52" fmla="*/ 461481 h 791179"/>
              <a:gd name="connsiteX53" fmla="*/ 333242 w 590474"/>
              <a:gd name="connsiteY53" fmla="*/ 639398 h 791179"/>
              <a:gd name="connsiteX54" fmla="*/ 333242 w 590474"/>
              <a:gd name="connsiteY54" fmla="*/ 487275 h 791179"/>
              <a:gd name="connsiteX55" fmla="*/ 398964 w 590474"/>
              <a:gd name="connsiteY55" fmla="*/ 461043 h 791179"/>
              <a:gd name="connsiteX56" fmla="*/ 429587 w 590474"/>
              <a:gd name="connsiteY56" fmla="*/ 473425 h 791179"/>
              <a:gd name="connsiteX57" fmla="*/ 333242 w 590474"/>
              <a:gd name="connsiteY57"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0 w 590474"/>
              <a:gd name="connsiteY22" fmla="*/ 654057 h 791179"/>
              <a:gd name="connsiteX23" fmla="*/ 0 w 590474"/>
              <a:gd name="connsiteY23" fmla="*/ 738925 h 791179"/>
              <a:gd name="connsiteX24" fmla="*/ 8477 w 590474"/>
              <a:gd name="connsiteY24" fmla="*/ 744583 h 791179"/>
              <a:gd name="connsiteX25" fmla="*/ 297971 w 590474"/>
              <a:gd name="connsiteY25" fmla="*/ 791179 h 791179"/>
              <a:gd name="connsiteX26" fmla="*/ 582854 w 590474"/>
              <a:gd name="connsiteY26" fmla="*/ 743973 h 791179"/>
              <a:gd name="connsiteX27" fmla="*/ 590474 w 590474"/>
              <a:gd name="connsiteY27" fmla="*/ 738258 h 791179"/>
              <a:gd name="connsiteX28" fmla="*/ 590417 w 590474"/>
              <a:gd name="connsiteY28" fmla="*/ 571152 h 791179"/>
              <a:gd name="connsiteX29" fmla="*/ 180927 w 590474"/>
              <a:gd name="connsiteY29" fmla="*/ 266733 h 791179"/>
              <a:gd name="connsiteX30" fmla="*/ 180927 w 590474"/>
              <a:gd name="connsiteY30" fmla="*/ 238158 h 791179"/>
              <a:gd name="connsiteX31" fmla="*/ 181156 w 590474"/>
              <a:gd name="connsiteY31" fmla="*/ 233672 h 791179"/>
              <a:gd name="connsiteX32" fmla="*/ 295142 w 590474"/>
              <a:gd name="connsiteY32" fmla="*/ 142908 h 791179"/>
              <a:gd name="connsiteX33" fmla="*/ 409337 w 590474"/>
              <a:gd name="connsiteY33" fmla="*/ 235005 h 791179"/>
              <a:gd name="connsiteX34" fmla="*/ 409499 w 590474"/>
              <a:gd name="connsiteY34" fmla="*/ 238177 h 791179"/>
              <a:gd name="connsiteX35" fmla="*/ 409499 w 590474"/>
              <a:gd name="connsiteY35" fmla="*/ 266752 h 791179"/>
              <a:gd name="connsiteX36" fmla="*/ 295199 w 590474"/>
              <a:gd name="connsiteY36" fmla="*/ 381052 h 791179"/>
              <a:gd name="connsiteX37" fmla="*/ 295199 w 590474"/>
              <a:gd name="connsiteY37" fmla="*/ 381052 h 791179"/>
              <a:gd name="connsiteX38" fmla="*/ 180927 w 590474"/>
              <a:gd name="connsiteY38" fmla="*/ 266733 h 791179"/>
              <a:gd name="connsiteX39" fmla="*/ 257042 w 590474"/>
              <a:gd name="connsiteY39" fmla="*/ 639313 h 791179"/>
              <a:gd name="connsiteX40" fmla="*/ 160763 w 590474"/>
              <a:gd name="connsiteY40" fmla="*/ 473368 h 791179"/>
              <a:gd name="connsiteX41" fmla="*/ 191395 w 590474"/>
              <a:gd name="connsiteY41" fmla="*/ 460986 h 791179"/>
              <a:gd name="connsiteX42" fmla="*/ 257042 w 590474"/>
              <a:gd name="connsiteY42" fmla="*/ 487275 h 791179"/>
              <a:gd name="connsiteX43" fmla="*/ 257042 w 590474"/>
              <a:gd name="connsiteY43" fmla="*/ 639313 h 791179"/>
              <a:gd name="connsiteX44" fmla="*/ 295142 w 590474"/>
              <a:gd name="connsiteY44" fmla="*/ 461481 h 791179"/>
              <a:gd name="connsiteX45" fmla="*/ 230486 w 590474"/>
              <a:gd name="connsiteY45" fmla="*/ 435621 h 791179"/>
              <a:gd name="connsiteX46" fmla="*/ 237992 w 590474"/>
              <a:gd name="connsiteY46" fmla="*/ 410055 h 791179"/>
              <a:gd name="connsiteX47" fmla="*/ 237992 w 590474"/>
              <a:gd name="connsiteY47" fmla="*/ 407912 h 791179"/>
              <a:gd name="connsiteX48" fmla="*/ 352349 w 590474"/>
              <a:gd name="connsiteY48" fmla="*/ 407912 h 791179"/>
              <a:gd name="connsiteX49" fmla="*/ 352349 w 590474"/>
              <a:gd name="connsiteY49" fmla="*/ 410027 h 791179"/>
              <a:gd name="connsiteX50" fmla="*/ 359835 w 590474"/>
              <a:gd name="connsiteY50" fmla="*/ 435582 h 791179"/>
              <a:gd name="connsiteX51" fmla="*/ 295142 w 590474"/>
              <a:gd name="connsiteY51" fmla="*/ 461481 h 791179"/>
              <a:gd name="connsiteX52" fmla="*/ 333242 w 590474"/>
              <a:gd name="connsiteY52" fmla="*/ 639398 h 791179"/>
              <a:gd name="connsiteX53" fmla="*/ 333242 w 590474"/>
              <a:gd name="connsiteY53" fmla="*/ 487275 h 791179"/>
              <a:gd name="connsiteX54" fmla="*/ 398964 w 590474"/>
              <a:gd name="connsiteY54" fmla="*/ 461043 h 791179"/>
              <a:gd name="connsiteX55" fmla="*/ 429587 w 590474"/>
              <a:gd name="connsiteY55" fmla="*/ 473425 h 791179"/>
              <a:gd name="connsiteX56" fmla="*/ 333242 w 590474"/>
              <a:gd name="connsiteY56"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0 w 590474"/>
              <a:gd name="connsiteY21" fmla="*/ 654057 h 791179"/>
              <a:gd name="connsiteX22" fmla="*/ 0 w 590474"/>
              <a:gd name="connsiteY22" fmla="*/ 738925 h 791179"/>
              <a:gd name="connsiteX23" fmla="*/ 8477 w 590474"/>
              <a:gd name="connsiteY23" fmla="*/ 744583 h 791179"/>
              <a:gd name="connsiteX24" fmla="*/ 297971 w 590474"/>
              <a:gd name="connsiteY24" fmla="*/ 791179 h 791179"/>
              <a:gd name="connsiteX25" fmla="*/ 582854 w 590474"/>
              <a:gd name="connsiteY25" fmla="*/ 743973 h 791179"/>
              <a:gd name="connsiteX26" fmla="*/ 590474 w 590474"/>
              <a:gd name="connsiteY26" fmla="*/ 738258 h 791179"/>
              <a:gd name="connsiteX27" fmla="*/ 590417 w 590474"/>
              <a:gd name="connsiteY27" fmla="*/ 571152 h 791179"/>
              <a:gd name="connsiteX28" fmla="*/ 180927 w 590474"/>
              <a:gd name="connsiteY28" fmla="*/ 266733 h 791179"/>
              <a:gd name="connsiteX29" fmla="*/ 180927 w 590474"/>
              <a:gd name="connsiteY29" fmla="*/ 238158 h 791179"/>
              <a:gd name="connsiteX30" fmla="*/ 181156 w 590474"/>
              <a:gd name="connsiteY30" fmla="*/ 233672 h 791179"/>
              <a:gd name="connsiteX31" fmla="*/ 295142 w 590474"/>
              <a:gd name="connsiteY31" fmla="*/ 142908 h 791179"/>
              <a:gd name="connsiteX32" fmla="*/ 409337 w 590474"/>
              <a:gd name="connsiteY32" fmla="*/ 235005 h 791179"/>
              <a:gd name="connsiteX33" fmla="*/ 409499 w 590474"/>
              <a:gd name="connsiteY33" fmla="*/ 238177 h 791179"/>
              <a:gd name="connsiteX34" fmla="*/ 409499 w 590474"/>
              <a:gd name="connsiteY34" fmla="*/ 266752 h 791179"/>
              <a:gd name="connsiteX35" fmla="*/ 295199 w 590474"/>
              <a:gd name="connsiteY35" fmla="*/ 381052 h 791179"/>
              <a:gd name="connsiteX36" fmla="*/ 295199 w 590474"/>
              <a:gd name="connsiteY36" fmla="*/ 381052 h 791179"/>
              <a:gd name="connsiteX37" fmla="*/ 180927 w 590474"/>
              <a:gd name="connsiteY37" fmla="*/ 266733 h 791179"/>
              <a:gd name="connsiteX38" fmla="*/ 257042 w 590474"/>
              <a:gd name="connsiteY38" fmla="*/ 639313 h 791179"/>
              <a:gd name="connsiteX39" fmla="*/ 160763 w 590474"/>
              <a:gd name="connsiteY39" fmla="*/ 473368 h 791179"/>
              <a:gd name="connsiteX40" fmla="*/ 191395 w 590474"/>
              <a:gd name="connsiteY40" fmla="*/ 460986 h 791179"/>
              <a:gd name="connsiteX41" fmla="*/ 257042 w 590474"/>
              <a:gd name="connsiteY41" fmla="*/ 487275 h 791179"/>
              <a:gd name="connsiteX42" fmla="*/ 257042 w 590474"/>
              <a:gd name="connsiteY42" fmla="*/ 639313 h 791179"/>
              <a:gd name="connsiteX43" fmla="*/ 295142 w 590474"/>
              <a:gd name="connsiteY43" fmla="*/ 461481 h 791179"/>
              <a:gd name="connsiteX44" fmla="*/ 230486 w 590474"/>
              <a:gd name="connsiteY44" fmla="*/ 435621 h 791179"/>
              <a:gd name="connsiteX45" fmla="*/ 237992 w 590474"/>
              <a:gd name="connsiteY45" fmla="*/ 410055 h 791179"/>
              <a:gd name="connsiteX46" fmla="*/ 237992 w 590474"/>
              <a:gd name="connsiteY46" fmla="*/ 407912 h 791179"/>
              <a:gd name="connsiteX47" fmla="*/ 352349 w 590474"/>
              <a:gd name="connsiteY47" fmla="*/ 407912 h 791179"/>
              <a:gd name="connsiteX48" fmla="*/ 352349 w 590474"/>
              <a:gd name="connsiteY48" fmla="*/ 410027 h 791179"/>
              <a:gd name="connsiteX49" fmla="*/ 359835 w 590474"/>
              <a:gd name="connsiteY49" fmla="*/ 435582 h 791179"/>
              <a:gd name="connsiteX50" fmla="*/ 295142 w 590474"/>
              <a:gd name="connsiteY50" fmla="*/ 461481 h 791179"/>
              <a:gd name="connsiteX51" fmla="*/ 333242 w 590474"/>
              <a:gd name="connsiteY51" fmla="*/ 639398 h 791179"/>
              <a:gd name="connsiteX52" fmla="*/ 333242 w 590474"/>
              <a:gd name="connsiteY52" fmla="*/ 487275 h 791179"/>
              <a:gd name="connsiteX53" fmla="*/ 398964 w 590474"/>
              <a:gd name="connsiteY53" fmla="*/ 461043 h 791179"/>
              <a:gd name="connsiteX54" fmla="*/ 429587 w 590474"/>
              <a:gd name="connsiteY54" fmla="*/ 473425 h 791179"/>
              <a:gd name="connsiteX55" fmla="*/ 333242 w 590474"/>
              <a:gd name="connsiteY5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738925 h 791179"/>
              <a:gd name="connsiteX21" fmla="*/ 8477 w 590474"/>
              <a:gd name="connsiteY21" fmla="*/ 744583 h 791179"/>
              <a:gd name="connsiteX22" fmla="*/ 297971 w 590474"/>
              <a:gd name="connsiteY22" fmla="*/ 791179 h 791179"/>
              <a:gd name="connsiteX23" fmla="*/ 582854 w 590474"/>
              <a:gd name="connsiteY23" fmla="*/ 743973 h 791179"/>
              <a:gd name="connsiteX24" fmla="*/ 590474 w 590474"/>
              <a:gd name="connsiteY24" fmla="*/ 738258 h 791179"/>
              <a:gd name="connsiteX25" fmla="*/ 590417 w 590474"/>
              <a:gd name="connsiteY25" fmla="*/ 571152 h 791179"/>
              <a:gd name="connsiteX26" fmla="*/ 180927 w 590474"/>
              <a:gd name="connsiteY26" fmla="*/ 266733 h 791179"/>
              <a:gd name="connsiteX27" fmla="*/ 180927 w 590474"/>
              <a:gd name="connsiteY27" fmla="*/ 238158 h 791179"/>
              <a:gd name="connsiteX28" fmla="*/ 181156 w 590474"/>
              <a:gd name="connsiteY28" fmla="*/ 233672 h 791179"/>
              <a:gd name="connsiteX29" fmla="*/ 295142 w 590474"/>
              <a:gd name="connsiteY29" fmla="*/ 142908 h 791179"/>
              <a:gd name="connsiteX30" fmla="*/ 409337 w 590474"/>
              <a:gd name="connsiteY30" fmla="*/ 235005 h 791179"/>
              <a:gd name="connsiteX31" fmla="*/ 409499 w 590474"/>
              <a:gd name="connsiteY31" fmla="*/ 238177 h 791179"/>
              <a:gd name="connsiteX32" fmla="*/ 409499 w 590474"/>
              <a:gd name="connsiteY32" fmla="*/ 266752 h 791179"/>
              <a:gd name="connsiteX33" fmla="*/ 295199 w 590474"/>
              <a:gd name="connsiteY33" fmla="*/ 381052 h 791179"/>
              <a:gd name="connsiteX34" fmla="*/ 295199 w 590474"/>
              <a:gd name="connsiteY34" fmla="*/ 381052 h 791179"/>
              <a:gd name="connsiteX35" fmla="*/ 180927 w 590474"/>
              <a:gd name="connsiteY35" fmla="*/ 266733 h 791179"/>
              <a:gd name="connsiteX36" fmla="*/ 257042 w 590474"/>
              <a:gd name="connsiteY36" fmla="*/ 639313 h 791179"/>
              <a:gd name="connsiteX37" fmla="*/ 160763 w 590474"/>
              <a:gd name="connsiteY37" fmla="*/ 473368 h 791179"/>
              <a:gd name="connsiteX38" fmla="*/ 191395 w 590474"/>
              <a:gd name="connsiteY38" fmla="*/ 460986 h 791179"/>
              <a:gd name="connsiteX39" fmla="*/ 257042 w 590474"/>
              <a:gd name="connsiteY39" fmla="*/ 487275 h 791179"/>
              <a:gd name="connsiteX40" fmla="*/ 257042 w 590474"/>
              <a:gd name="connsiteY40" fmla="*/ 639313 h 791179"/>
              <a:gd name="connsiteX41" fmla="*/ 295142 w 590474"/>
              <a:gd name="connsiteY41" fmla="*/ 461481 h 791179"/>
              <a:gd name="connsiteX42" fmla="*/ 230486 w 590474"/>
              <a:gd name="connsiteY42" fmla="*/ 435621 h 791179"/>
              <a:gd name="connsiteX43" fmla="*/ 237992 w 590474"/>
              <a:gd name="connsiteY43" fmla="*/ 410055 h 791179"/>
              <a:gd name="connsiteX44" fmla="*/ 237992 w 590474"/>
              <a:gd name="connsiteY44" fmla="*/ 407912 h 791179"/>
              <a:gd name="connsiteX45" fmla="*/ 352349 w 590474"/>
              <a:gd name="connsiteY45" fmla="*/ 407912 h 791179"/>
              <a:gd name="connsiteX46" fmla="*/ 352349 w 590474"/>
              <a:gd name="connsiteY46" fmla="*/ 410027 h 791179"/>
              <a:gd name="connsiteX47" fmla="*/ 359835 w 590474"/>
              <a:gd name="connsiteY47" fmla="*/ 435582 h 791179"/>
              <a:gd name="connsiteX48" fmla="*/ 295142 w 590474"/>
              <a:gd name="connsiteY48" fmla="*/ 461481 h 791179"/>
              <a:gd name="connsiteX49" fmla="*/ 333242 w 590474"/>
              <a:gd name="connsiteY49" fmla="*/ 639398 h 791179"/>
              <a:gd name="connsiteX50" fmla="*/ 333242 w 590474"/>
              <a:gd name="connsiteY50" fmla="*/ 487275 h 791179"/>
              <a:gd name="connsiteX51" fmla="*/ 398964 w 590474"/>
              <a:gd name="connsiteY51" fmla="*/ 461043 h 791179"/>
              <a:gd name="connsiteX52" fmla="*/ 429587 w 590474"/>
              <a:gd name="connsiteY52" fmla="*/ 473425 h 791179"/>
              <a:gd name="connsiteX53" fmla="*/ 333242 w 590474"/>
              <a:gd name="connsiteY53" fmla="*/ 639398 h 791179"/>
              <a:gd name="connsiteX0" fmla="*/ 593339 w 593396"/>
              <a:gd name="connsiteY0" fmla="*/ 571152 h 791179"/>
              <a:gd name="connsiteX1" fmla="*/ 558096 w 593396"/>
              <a:gd name="connsiteY1" fmla="*/ 499886 h 791179"/>
              <a:gd name="connsiteX2" fmla="*/ 490745 w 593396"/>
              <a:gd name="connsiteY2" fmla="*/ 457147 h 791179"/>
              <a:gd name="connsiteX3" fmla="*/ 495984 w 593396"/>
              <a:gd name="connsiteY3" fmla="*/ 457233 h 791179"/>
              <a:gd name="connsiteX4" fmla="*/ 570404 w 593396"/>
              <a:gd name="connsiteY4" fmla="*/ 382816 h 791179"/>
              <a:gd name="connsiteX5" fmla="*/ 525616 w 593396"/>
              <a:gd name="connsiteY5" fmla="*/ 314548 h 791179"/>
              <a:gd name="connsiteX6" fmla="*/ 502374 w 593396"/>
              <a:gd name="connsiteY6" fmla="*/ 204443 h 791179"/>
              <a:gd name="connsiteX7" fmla="*/ 487306 w 593396"/>
              <a:gd name="connsiteY7" fmla="*/ 196772 h 791179"/>
              <a:gd name="connsiteX8" fmla="*/ 448562 w 593396"/>
              <a:gd name="connsiteY8" fmla="*/ 83318 h 791179"/>
              <a:gd name="connsiteX9" fmla="*/ 433585 w 593396"/>
              <a:gd name="connsiteY9" fmla="*/ 77652 h 791179"/>
              <a:gd name="connsiteX10" fmla="*/ 218723 w 593396"/>
              <a:gd name="connsiteY10" fmla="*/ 21576 h 791179"/>
              <a:gd name="connsiteX11" fmla="*/ 162647 w 593396"/>
              <a:gd name="connsiteY11" fmla="*/ 77652 h 791179"/>
              <a:gd name="connsiteX12" fmla="*/ 103329 w 593396"/>
              <a:gd name="connsiteY12" fmla="*/ 181836 h 791179"/>
              <a:gd name="connsiteX13" fmla="*/ 108983 w 593396"/>
              <a:gd name="connsiteY13" fmla="*/ 196762 h 791179"/>
              <a:gd name="connsiteX14" fmla="*/ 62974 w 593396"/>
              <a:gd name="connsiteY14" fmla="*/ 299459 h 791179"/>
              <a:gd name="connsiteX15" fmla="*/ 70654 w 593396"/>
              <a:gd name="connsiteY15" fmla="*/ 314548 h 791179"/>
              <a:gd name="connsiteX16" fmla="*/ 32019 w 593396"/>
              <a:gd name="connsiteY16" fmla="*/ 412444 h 791179"/>
              <a:gd name="connsiteX17" fmla="*/ 100287 w 593396"/>
              <a:gd name="connsiteY17" fmla="*/ 457233 h 791179"/>
              <a:gd name="connsiteX18" fmla="*/ 105754 w 593396"/>
              <a:gd name="connsiteY18" fmla="*/ 457033 h 791179"/>
              <a:gd name="connsiteX19" fmla="*/ 42432 w 593396"/>
              <a:gd name="connsiteY19" fmla="*/ 496447 h 791179"/>
              <a:gd name="connsiteX20" fmla="*/ 2922 w 593396"/>
              <a:gd name="connsiteY20" fmla="*/ 738925 h 791179"/>
              <a:gd name="connsiteX21" fmla="*/ 11399 w 593396"/>
              <a:gd name="connsiteY21" fmla="*/ 744583 h 791179"/>
              <a:gd name="connsiteX22" fmla="*/ 300893 w 593396"/>
              <a:gd name="connsiteY22" fmla="*/ 791179 h 791179"/>
              <a:gd name="connsiteX23" fmla="*/ 585776 w 593396"/>
              <a:gd name="connsiteY23" fmla="*/ 743973 h 791179"/>
              <a:gd name="connsiteX24" fmla="*/ 593396 w 593396"/>
              <a:gd name="connsiteY24" fmla="*/ 738258 h 791179"/>
              <a:gd name="connsiteX25" fmla="*/ 593339 w 593396"/>
              <a:gd name="connsiteY25" fmla="*/ 571152 h 791179"/>
              <a:gd name="connsiteX26" fmla="*/ 183849 w 593396"/>
              <a:gd name="connsiteY26" fmla="*/ 266733 h 791179"/>
              <a:gd name="connsiteX27" fmla="*/ 183849 w 593396"/>
              <a:gd name="connsiteY27" fmla="*/ 238158 h 791179"/>
              <a:gd name="connsiteX28" fmla="*/ 184078 w 593396"/>
              <a:gd name="connsiteY28" fmla="*/ 233672 h 791179"/>
              <a:gd name="connsiteX29" fmla="*/ 298064 w 593396"/>
              <a:gd name="connsiteY29" fmla="*/ 142908 h 791179"/>
              <a:gd name="connsiteX30" fmla="*/ 412259 w 593396"/>
              <a:gd name="connsiteY30" fmla="*/ 235005 h 791179"/>
              <a:gd name="connsiteX31" fmla="*/ 412421 w 593396"/>
              <a:gd name="connsiteY31" fmla="*/ 238177 h 791179"/>
              <a:gd name="connsiteX32" fmla="*/ 412421 w 593396"/>
              <a:gd name="connsiteY32" fmla="*/ 266752 h 791179"/>
              <a:gd name="connsiteX33" fmla="*/ 298121 w 593396"/>
              <a:gd name="connsiteY33" fmla="*/ 381052 h 791179"/>
              <a:gd name="connsiteX34" fmla="*/ 298121 w 593396"/>
              <a:gd name="connsiteY34" fmla="*/ 381052 h 791179"/>
              <a:gd name="connsiteX35" fmla="*/ 183849 w 593396"/>
              <a:gd name="connsiteY35" fmla="*/ 266733 h 791179"/>
              <a:gd name="connsiteX36" fmla="*/ 259964 w 593396"/>
              <a:gd name="connsiteY36" fmla="*/ 639313 h 791179"/>
              <a:gd name="connsiteX37" fmla="*/ 163685 w 593396"/>
              <a:gd name="connsiteY37" fmla="*/ 473368 h 791179"/>
              <a:gd name="connsiteX38" fmla="*/ 194317 w 593396"/>
              <a:gd name="connsiteY38" fmla="*/ 460986 h 791179"/>
              <a:gd name="connsiteX39" fmla="*/ 259964 w 593396"/>
              <a:gd name="connsiteY39" fmla="*/ 487275 h 791179"/>
              <a:gd name="connsiteX40" fmla="*/ 259964 w 593396"/>
              <a:gd name="connsiteY40" fmla="*/ 639313 h 791179"/>
              <a:gd name="connsiteX41" fmla="*/ 298064 w 593396"/>
              <a:gd name="connsiteY41" fmla="*/ 461481 h 791179"/>
              <a:gd name="connsiteX42" fmla="*/ 233408 w 593396"/>
              <a:gd name="connsiteY42" fmla="*/ 435621 h 791179"/>
              <a:gd name="connsiteX43" fmla="*/ 240914 w 593396"/>
              <a:gd name="connsiteY43" fmla="*/ 410055 h 791179"/>
              <a:gd name="connsiteX44" fmla="*/ 240914 w 593396"/>
              <a:gd name="connsiteY44" fmla="*/ 407912 h 791179"/>
              <a:gd name="connsiteX45" fmla="*/ 355271 w 593396"/>
              <a:gd name="connsiteY45" fmla="*/ 407912 h 791179"/>
              <a:gd name="connsiteX46" fmla="*/ 355271 w 593396"/>
              <a:gd name="connsiteY46" fmla="*/ 410027 h 791179"/>
              <a:gd name="connsiteX47" fmla="*/ 362757 w 593396"/>
              <a:gd name="connsiteY47" fmla="*/ 435582 h 791179"/>
              <a:gd name="connsiteX48" fmla="*/ 298064 w 593396"/>
              <a:gd name="connsiteY48" fmla="*/ 461481 h 791179"/>
              <a:gd name="connsiteX49" fmla="*/ 336164 w 593396"/>
              <a:gd name="connsiteY49" fmla="*/ 639398 h 791179"/>
              <a:gd name="connsiteX50" fmla="*/ 336164 w 593396"/>
              <a:gd name="connsiteY50" fmla="*/ 487275 h 791179"/>
              <a:gd name="connsiteX51" fmla="*/ 401886 w 593396"/>
              <a:gd name="connsiteY51" fmla="*/ 461043 h 791179"/>
              <a:gd name="connsiteX52" fmla="*/ 432509 w 593396"/>
              <a:gd name="connsiteY52" fmla="*/ 473425 h 791179"/>
              <a:gd name="connsiteX53" fmla="*/ 336164 w 593396"/>
              <a:gd name="connsiteY53" fmla="*/ 639398 h 79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3396" h="791179">
                <a:moveTo>
                  <a:pt x="593339" y="571152"/>
                </a:moveTo>
                <a:cubicBezTo>
                  <a:pt x="592300" y="543455"/>
                  <a:pt x="579476" y="517522"/>
                  <a:pt x="558096" y="499886"/>
                </a:cubicBezTo>
                <a:cubicBezTo>
                  <a:pt x="537486" y="482928"/>
                  <a:pt x="514865" y="468574"/>
                  <a:pt x="490745" y="457147"/>
                </a:cubicBezTo>
                <a:cubicBezTo>
                  <a:pt x="492517" y="457147"/>
                  <a:pt x="494326" y="457233"/>
                  <a:pt x="495984" y="457233"/>
                </a:cubicBezTo>
                <a:cubicBezTo>
                  <a:pt x="537084" y="457234"/>
                  <a:pt x="570403" y="423916"/>
                  <a:pt x="570404" y="382816"/>
                </a:cubicBezTo>
                <a:cubicBezTo>
                  <a:pt x="570405" y="353170"/>
                  <a:pt x="552811" y="326352"/>
                  <a:pt x="525616" y="314548"/>
                </a:cubicBezTo>
                <a:cubicBezTo>
                  <a:pt x="549603" y="277726"/>
                  <a:pt x="539197" y="228430"/>
                  <a:pt x="502374" y="204443"/>
                </a:cubicBezTo>
                <a:cubicBezTo>
                  <a:pt x="497638" y="201358"/>
                  <a:pt x="492587" y="198786"/>
                  <a:pt x="487306" y="196772"/>
                </a:cubicBezTo>
                <a:cubicBezTo>
                  <a:pt x="507937" y="154744"/>
                  <a:pt x="490590" y="103949"/>
                  <a:pt x="448562" y="83318"/>
                </a:cubicBezTo>
                <a:cubicBezTo>
                  <a:pt x="443759" y="80961"/>
                  <a:pt x="438745" y="79065"/>
                  <a:pt x="433585" y="77652"/>
                </a:cubicBezTo>
                <a:cubicBezTo>
                  <a:pt x="389738" y="2834"/>
                  <a:pt x="293541" y="-22272"/>
                  <a:pt x="218723" y="21576"/>
                </a:cubicBezTo>
                <a:cubicBezTo>
                  <a:pt x="195541" y="35162"/>
                  <a:pt x="176233" y="54470"/>
                  <a:pt x="162647" y="77652"/>
                </a:cubicBezTo>
                <a:cubicBezTo>
                  <a:pt x="117497" y="90041"/>
                  <a:pt x="90940" y="136685"/>
                  <a:pt x="103329" y="181836"/>
                </a:cubicBezTo>
                <a:cubicBezTo>
                  <a:pt x="104739" y="186977"/>
                  <a:pt x="106633" y="191976"/>
                  <a:pt x="108983" y="196762"/>
                </a:cubicBezTo>
                <a:cubicBezTo>
                  <a:pt x="67919" y="212416"/>
                  <a:pt x="47320" y="258395"/>
                  <a:pt x="62974" y="299459"/>
                </a:cubicBezTo>
                <a:cubicBezTo>
                  <a:pt x="64990" y="304747"/>
                  <a:pt x="67564" y="309806"/>
                  <a:pt x="70654" y="314548"/>
                </a:cubicBezTo>
                <a:cubicBezTo>
                  <a:pt x="32952" y="330912"/>
                  <a:pt x="15655" y="374742"/>
                  <a:pt x="32019" y="412444"/>
                </a:cubicBezTo>
                <a:cubicBezTo>
                  <a:pt x="43822" y="439639"/>
                  <a:pt x="70641" y="457234"/>
                  <a:pt x="100287" y="457233"/>
                </a:cubicBezTo>
                <a:cubicBezTo>
                  <a:pt x="102011" y="457233"/>
                  <a:pt x="103897" y="457128"/>
                  <a:pt x="105754" y="457033"/>
                </a:cubicBezTo>
                <a:cubicBezTo>
                  <a:pt x="83243" y="467770"/>
                  <a:pt x="62005" y="480990"/>
                  <a:pt x="42432" y="496447"/>
                </a:cubicBezTo>
                <a:cubicBezTo>
                  <a:pt x="-22895" y="545524"/>
                  <a:pt x="8094" y="697569"/>
                  <a:pt x="2922" y="738925"/>
                </a:cubicBezTo>
                <a:lnTo>
                  <a:pt x="11399" y="744583"/>
                </a:lnTo>
                <a:cubicBezTo>
                  <a:pt x="58072" y="775673"/>
                  <a:pt x="179916" y="791179"/>
                  <a:pt x="300893" y="791179"/>
                </a:cubicBezTo>
                <a:cubicBezTo>
                  <a:pt x="422813" y="791179"/>
                  <a:pt x="543856" y="775406"/>
                  <a:pt x="585776" y="743973"/>
                </a:cubicBezTo>
                <a:lnTo>
                  <a:pt x="593396" y="738258"/>
                </a:lnTo>
                <a:lnTo>
                  <a:pt x="593339" y="571152"/>
                </a:lnTo>
                <a:close/>
                <a:moveTo>
                  <a:pt x="183849" y="266733"/>
                </a:moveTo>
                <a:lnTo>
                  <a:pt x="183849" y="238158"/>
                </a:lnTo>
                <a:cubicBezTo>
                  <a:pt x="183849" y="236653"/>
                  <a:pt x="184011" y="235176"/>
                  <a:pt x="184078" y="233672"/>
                </a:cubicBezTo>
                <a:cubicBezTo>
                  <a:pt x="217482" y="224508"/>
                  <a:pt x="283967" y="199439"/>
                  <a:pt x="298064" y="142908"/>
                </a:cubicBezTo>
                <a:cubicBezTo>
                  <a:pt x="298064" y="142908"/>
                  <a:pt x="331068" y="216936"/>
                  <a:pt x="412259" y="235005"/>
                </a:cubicBezTo>
                <a:cubicBezTo>
                  <a:pt x="412259" y="236072"/>
                  <a:pt x="412421" y="237110"/>
                  <a:pt x="412421" y="238177"/>
                </a:cubicBezTo>
                <a:lnTo>
                  <a:pt x="412421" y="266752"/>
                </a:lnTo>
                <a:cubicBezTo>
                  <a:pt x="412352" y="329849"/>
                  <a:pt x="361218" y="380983"/>
                  <a:pt x="298121" y="381052"/>
                </a:cubicBezTo>
                <a:lnTo>
                  <a:pt x="298121" y="381052"/>
                </a:lnTo>
                <a:cubicBezTo>
                  <a:pt x="235026" y="380968"/>
                  <a:pt x="183907" y="329827"/>
                  <a:pt x="183849" y="266733"/>
                </a:cubicBezTo>
                <a:close/>
                <a:moveTo>
                  <a:pt x="259964" y="639313"/>
                </a:moveTo>
                <a:lnTo>
                  <a:pt x="163685" y="473368"/>
                </a:lnTo>
                <a:lnTo>
                  <a:pt x="194317" y="460986"/>
                </a:lnTo>
                <a:lnTo>
                  <a:pt x="259964" y="487275"/>
                </a:lnTo>
                <a:lnTo>
                  <a:pt x="259964" y="639313"/>
                </a:lnTo>
                <a:close/>
                <a:moveTo>
                  <a:pt x="298064" y="461481"/>
                </a:moveTo>
                <a:lnTo>
                  <a:pt x="233408" y="435621"/>
                </a:lnTo>
                <a:cubicBezTo>
                  <a:pt x="238299" y="427990"/>
                  <a:pt x="240903" y="419119"/>
                  <a:pt x="240914" y="410055"/>
                </a:cubicBezTo>
                <a:lnTo>
                  <a:pt x="240914" y="407912"/>
                </a:lnTo>
                <a:cubicBezTo>
                  <a:pt x="277564" y="422880"/>
                  <a:pt x="318621" y="422880"/>
                  <a:pt x="355271" y="407912"/>
                </a:cubicBezTo>
                <a:lnTo>
                  <a:pt x="355271" y="410027"/>
                </a:lnTo>
                <a:cubicBezTo>
                  <a:pt x="355277" y="419085"/>
                  <a:pt x="357874" y="427953"/>
                  <a:pt x="362757" y="435582"/>
                </a:cubicBezTo>
                <a:lnTo>
                  <a:pt x="298064" y="461481"/>
                </a:lnTo>
                <a:close/>
                <a:moveTo>
                  <a:pt x="336164" y="639398"/>
                </a:moveTo>
                <a:lnTo>
                  <a:pt x="336164" y="487275"/>
                </a:lnTo>
                <a:lnTo>
                  <a:pt x="401886" y="461043"/>
                </a:lnTo>
                <a:lnTo>
                  <a:pt x="432509" y="473425"/>
                </a:lnTo>
                <a:lnTo>
                  <a:pt x="336164" y="639398"/>
                </a:lnTo>
                <a:close/>
              </a:path>
            </a:pathLst>
          </a:custGeom>
          <a:solidFill>
            <a:srgbClr val="EB002D"/>
          </a:solidFill>
          <a:ln w="9525" cap="flat">
            <a:noFill/>
            <a:prstDash val="solid"/>
            <a:miter/>
          </a:ln>
        </p:spPr>
        <p:txBody>
          <a:bodyPr rtlCol="0" anchor="ctr"/>
          <a:lstStyle/>
          <a:p>
            <a:endParaRPr lang="en-US">
              <a:solidFill>
                <a:srgbClr val="FFFFFF"/>
              </a:solidFill>
            </a:endParaRPr>
          </a:p>
        </p:txBody>
      </p:sp>
      <p:grpSp>
        <p:nvGrpSpPr>
          <p:cNvPr id="71" name="Assessment">
            <a:extLst>
              <a:ext uri="{FF2B5EF4-FFF2-40B4-BE49-F238E27FC236}">
                <a16:creationId xmlns:a16="http://schemas.microsoft.com/office/drawing/2014/main" id="{7FD89E0F-7A8E-11FB-7B95-3D99FAB2DAA1}"/>
              </a:ext>
            </a:extLst>
          </p:cNvPr>
          <p:cNvGrpSpPr/>
          <p:nvPr/>
        </p:nvGrpSpPr>
        <p:grpSpPr>
          <a:xfrm>
            <a:off x="-89747" y="1507609"/>
            <a:ext cx="1691343" cy="1522289"/>
            <a:chOff x="10287184" y="1507609"/>
            <a:chExt cx="1691343" cy="1522289"/>
          </a:xfrm>
          <a:solidFill>
            <a:srgbClr val="1C75BC"/>
          </a:solidFill>
        </p:grpSpPr>
        <p:pic>
          <p:nvPicPr>
            <p:cNvPr id="57" name="Graphic 56" descr="Research with solid fill">
              <a:extLst>
                <a:ext uri="{FF2B5EF4-FFF2-40B4-BE49-F238E27FC236}">
                  <a16:creationId xmlns:a16="http://schemas.microsoft.com/office/drawing/2014/main" id="{1747BAC6-A504-5360-9E42-C353D29F39B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101225">
              <a:off x="10287184" y="2020020"/>
              <a:ext cx="723416" cy="723416"/>
            </a:xfrm>
            <a:prstGeom prst="rect">
              <a:avLst/>
            </a:prstGeom>
          </p:spPr>
        </p:pic>
        <p:grpSp>
          <p:nvGrpSpPr>
            <p:cNvPr id="67" name="Graphic 65" descr="Conductor male with solid fill">
              <a:extLst>
                <a:ext uri="{FF2B5EF4-FFF2-40B4-BE49-F238E27FC236}">
                  <a16:creationId xmlns:a16="http://schemas.microsoft.com/office/drawing/2014/main" id="{056B6F6C-9B45-C003-C3C9-6E7EC352A843}"/>
                </a:ext>
              </a:extLst>
            </p:cNvPr>
            <p:cNvGrpSpPr/>
            <p:nvPr/>
          </p:nvGrpSpPr>
          <p:grpSpPr>
            <a:xfrm>
              <a:off x="10583384" y="1507609"/>
              <a:ext cx="1395143" cy="1522289"/>
              <a:chOff x="5712999" y="3057525"/>
              <a:chExt cx="688754" cy="751523"/>
            </a:xfrm>
            <a:grpFill/>
          </p:grpSpPr>
          <p:sp>
            <p:nvSpPr>
              <p:cNvPr id="68" name="Freeform: Shape 67">
                <a:extLst>
                  <a:ext uri="{FF2B5EF4-FFF2-40B4-BE49-F238E27FC236}">
                    <a16:creationId xmlns:a16="http://schemas.microsoft.com/office/drawing/2014/main" id="{EE841FBF-A69A-DEA6-17C9-0C7448676181}"/>
                  </a:ext>
                </a:extLst>
              </p:cNvPr>
              <p:cNvSpPr/>
              <p:nvPr/>
            </p:nvSpPr>
            <p:spPr>
              <a:xfrm>
                <a:off x="5712999" y="3057525"/>
                <a:ext cx="688754" cy="751523"/>
              </a:xfrm>
              <a:custGeom>
                <a:avLst/>
                <a:gdLst>
                  <a:gd name="connsiteX0" fmla="*/ 351358 w 729500"/>
                  <a:gd name="connsiteY0" fmla="*/ 18097 h 751522"/>
                  <a:gd name="connsiteX1" fmla="*/ 251346 w 729500"/>
                  <a:gd name="connsiteY1" fmla="*/ 162878 h 751522"/>
                  <a:gd name="connsiteX2" fmla="*/ 255156 w 729500"/>
                  <a:gd name="connsiteY2" fmla="*/ 190500 h 751522"/>
                  <a:gd name="connsiteX3" fmla="*/ 270396 w 729500"/>
                  <a:gd name="connsiteY3" fmla="*/ 216218 h 751522"/>
                  <a:gd name="connsiteX4" fmla="*/ 270396 w 729500"/>
                  <a:gd name="connsiteY4" fmla="*/ 228600 h 751522"/>
                  <a:gd name="connsiteX5" fmla="*/ 327546 w 729500"/>
                  <a:gd name="connsiteY5" fmla="*/ 347663 h 751522"/>
                  <a:gd name="connsiteX6" fmla="*/ 327546 w 729500"/>
                  <a:gd name="connsiteY6" fmla="*/ 371475 h 751522"/>
                  <a:gd name="connsiteX7" fmla="*/ 322783 w 729500"/>
                  <a:gd name="connsiteY7" fmla="*/ 380048 h 751522"/>
                  <a:gd name="connsiteX8" fmla="*/ 276111 w 729500"/>
                  <a:gd name="connsiteY8" fmla="*/ 399098 h 751522"/>
                  <a:gd name="connsiteX9" fmla="*/ 155143 w 729500"/>
                  <a:gd name="connsiteY9" fmla="*/ 461963 h 751522"/>
                  <a:gd name="connsiteX10" fmla="*/ 118948 w 729500"/>
                  <a:gd name="connsiteY10" fmla="*/ 533400 h 751522"/>
                  <a:gd name="connsiteX11" fmla="*/ 118948 w 729500"/>
                  <a:gd name="connsiteY11" fmla="*/ 597218 h 751522"/>
                  <a:gd name="connsiteX12" fmla="*/ 106566 w 729500"/>
                  <a:gd name="connsiteY12" fmla="*/ 597218 h 751522"/>
                  <a:gd name="connsiteX13" fmla="*/ 28461 w 729500"/>
                  <a:gd name="connsiteY13" fmla="*/ 340043 h 751522"/>
                  <a:gd name="connsiteX14" fmla="*/ 10363 w 729500"/>
                  <a:gd name="connsiteY14" fmla="*/ 330518 h 751522"/>
                  <a:gd name="connsiteX15" fmla="*/ 838 w 729500"/>
                  <a:gd name="connsiteY15" fmla="*/ 348615 h 751522"/>
                  <a:gd name="connsiteX16" fmla="*/ 838 w 729500"/>
                  <a:gd name="connsiteY16" fmla="*/ 349568 h 751522"/>
                  <a:gd name="connsiteX17" fmla="*/ 78943 w 729500"/>
                  <a:gd name="connsiteY17" fmla="*/ 604838 h 751522"/>
                  <a:gd name="connsiteX18" fmla="*/ 45606 w 729500"/>
                  <a:gd name="connsiteY18" fmla="*/ 686753 h 751522"/>
                  <a:gd name="connsiteX19" fmla="*/ 97993 w 729500"/>
                  <a:gd name="connsiteY19" fmla="*/ 743903 h 751522"/>
                  <a:gd name="connsiteX20" fmla="*/ 128473 w 729500"/>
                  <a:gd name="connsiteY20" fmla="*/ 739140 h 751522"/>
                  <a:gd name="connsiteX21" fmla="*/ 160858 w 729500"/>
                  <a:gd name="connsiteY21" fmla="*/ 722948 h 751522"/>
                  <a:gd name="connsiteX22" fmla="*/ 329451 w 729500"/>
                  <a:gd name="connsiteY22" fmla="*/ 751523 h 751522"/>
                  <a:gd name="connsiteX23" fmla="*/ 329451 w 729500"/>
                  <a:gd name="connsiteY23" fmla="*/ 418148 h 751522"/>
                  <a:gd name="connsiteX24" fmla="*/ 338023 w 729500"/>
                  <a:gd name="connsiteY24" fmla="*/ 414338 h 751522"/>
                  <a:gd name="connsiteX25" fmla="*/ 367551 w 729500"/>
                  <a:gd name="connsiteY25" fmla="*/ 370523 h 751522"/>
                  <a:gd name="connsiteX26" fmla="*/ 367551 w 729500"/>
                  <a:gd name="connsiteY26" fmla="*/ 369570 h 751522"/>
                  <a:gd name="connsiteX27" fmla="*/ 481851 w 729500"/>
                  <a:gd name="connsiteY27" fmla="*/ 369570 h 751522"/>
                  <a:gd name="connsiteX28" fmla="*/ 481851 w 729500"/>
                  <a:gd name="connsiteY28" fmla="*/ 370523 h 751522"/>
                  <a:gd name="connsiteX29" fmla="*/ 511378 w 729500"/>
                  <a:gd name="connsiteY29" fmla="*/ 414338 h 751522"/>
                  <a:gd name="connsiteX30" fmla="*/ 519951 w 729500"/>
                  <a:gd name="connsiteY30" fmla="*/ 418148 h 751522"/>
                  <a:gd name="connsiteX31" fmla="*/ 519951 w 729500"/>
                  <a:gd name="connsiteY31" fmla="*/ 749618 h 751522"/>
                  <a:gd name="connsiteX32" fmla="*/ 721881 w 729500"/>
                  <a:gd name="connsiteY32" fmla="*/ 704850 h 751522"/>
                  <a:gd name="connsiteX33" fmla="*/ 729501 w 729500"/>
                  <a:gd name="connsiteY33" fmla="*/ 699135 h 751522"/>
                  <a:gd name="connsiteX34" fmla="*/ 728548 w 729500"/>
                  <a:gd name="connsiteY34" fmla="*/ 533400 h 751522"/>
                  <a:gd name="connsiteX35" fmla="*/ 693306 w 729500"/>
                  <a:gd name="connsiteY35" fmla="*/ 461963 h 751522"/>
                  <a:gd name="connsiteX36" fmla="*/ 571386 w 729500"/>
                  <a:gd name="connsiteY36" fmla="*/ 399098 h 751522"/>
                  <a:gd name="connsiteX37" fmla="*/ 524713 w 729500"/>
                  <a:gd name="connsiteY37" fmla="*/ 380048 h 751522"/>
                  <a:gd name="connsiteX38" fmla="*/ 518998 w 729500"/>
                  <a:gd name="connsiteY38" fmla="*/ 371475 h 751522"/>
                  <a:gd name="connsiteX39" fmla="*/ 518998 w 729500"/>
                  <a:gd name="connsiteY39" fmla="*/ 348615 h 751522"/>
                  <a:gd name="connsiteX40" fmla="*/ 576148 w 729500"/>
                  <a:gd name="connsiteY40" fmla="*/ 234315 h 751522"/>
                  <a:gd name="connsiteX41" fmla="*/ 600913 w 729500"/>
                  <a:gd name="connsiteY41" fmla="*/ 191453 h 751522"/>
                  <a:gd name="connsiteX42" fmla="*/ 604723 w 729500"/>
                  <a:gd name="connsiteY42" fmla="*/ 163830 h 751522"/>
                  <a:gd name="connsiteX43" fmla="*/ 504711 w 729500"/>
                  <a:gd name="connsiteY43" fmla="*/ 19050 h 751522"/>
                  <a:gd name="connsiteX44" fmla="*/ 490423 w 729500"/>
                  <a:gd name="connsiteY44" fmla="*/ 20003 h 751522"/>
                  <a:gd name="connsiteX45" fmla="*/ 480898 w 729500"/>
                  <a:gd name="connsiteY45" fmla="*/ 26670 h 751522"/>
                  <a:gd name="connsiteX46" fmla="*/ 471373 w 729500"/>
                  <a:gd name="connsiteY46" fmla="*/ 11430 h 751522"/>
                  <a:gd name="connsiteX47" fmla="*/ 458038 w 729500"/>
                  <a:gd name="connsiteY47" fmla="*/ 2858 h 751522"/>
                  <a:gd name="connsiteX48" fmla="*/ 427558 w 729500"/>
                  <a:gd name="connsiteY48" fmla="*/ 0 h 751522"/>
                  <a:gd name="connsiteX49" fmla="*/ 351358 w 729500"/>
                  <a:gd name="connsiteY49" fmla="*/ 18097 h 751522"/>
                  <a:gd name="connsiteX50" fmla="*/ 118948 w 729500"/>
                  <a:gd name="connsiteY50" fmla="*/ 701040 h 751522"/>
                  <a:gd name="connsiteX51" fmla="*/ 81801 w 729500"/>
                  <a:gd name="connsiteY51" fmla="*/ 676275 h 751522"/>
                  <a:gd name="connsiteX52" fmla="*/ 101803 w 729500"/>
                  <a:gd name="connsiteY52" fmla="*/ 637223 h 751522"/>
                  <a:gd name="connsiteX53" fmla="*/ 102756 w 729500"/>
                  <a:gd name="connsiteY53" fmla="*/ 637223 h 751522"/>
                  <a:gd name="connsiteX54" fmla="*/ 119901 w 729500"/>
                  <a:gd name="connsiteY54" fmla="*/ 637223 h 751522"/>
                  <a:gd name="connsiteX55" fmla="*/ 121806 w 729500"/>
                  <a:gd name="connsiteY55" fmla="*/ 638175 h 751522"/>
                  <a:gd name="connsiteX56" fmla="*/ 145618 w 729500"/>
                  <a:gd name="connsiteY56" fmla="*/ 661035 h 751522"/>
                  <a:gd name="connsiteX57" fmla="*/ 118948 w 729500"/>
                  <a:gd name="connsiteY57" fmla="*/ 701040 h 751522"/>
                  <a:gd name="connsiteX58" fmla="*/ 423748 w 729500"/>
                  <a:gd name="connsiteY58" fmla="*/ 342900 h 751522"/>
                  <a:gd name="connsiteX59" fmla="*/ 309448 w 729500"/>
                  <a:gd name="connsiteY59" fmla="*/ 228600 h 751522"/>
                  <a:gd name="connsiteX60" fmla="*/ 309448 w 729500"/>
                  <a:gd name="connsiteY60" fmla="*/ 176213 h 751522"/>
                  <a:gd name="connsiteX61" fmla="*/ 503758 w 729500"/>
                  <a:gd name="connsiteY61" fmla="*/ 108585 h 751522"/>
                  <a:gd name="connsiteX62" fmla="*/ 538048 w 729500"/>
                  <a:gd name="connsiteY62" fmla="*/ 147638 h 751522"/>
                  <a:gd name="connsiteX63" fmla="*/ 538048 w 729500"/>
                  <a:gd name="connsiteY63" fmla="*/ 228600 h 751522"/>
                  <a:gd name="connsiteX64" fmla="*/ 423748 w 729500"/>
                  <a:gd name="connsiteY64" fmla="*/ 342900 h 751522"/>
                  <a:gd name="connsiteX0" fmla="*/ 351358 w 729501"/>
                  <a:gd name="connsiteY0" fmla="*/ 18097 h 751523"/>
                  <a:gd name="connsiteX1" fmla="*/ 251346 w 729501"/>
                  <a:gd name="connsiteY1" fmla="*/ 162878 h 751523"/>
                  <a:gd name="connsiteX2" fmla="*/ 255156 w 729501"/>
                  <a:gd name="connsiteY2" fmla="*/ 190500 h 751523"/>
                  <a:gd name="connsiteX3" fmla="*/ 270396 w 729501"/>
                  <a:gd name="connsiteY3" fmla="*/ 216218 h 751523"/>
                  <a:gd name="connsiteX4" fmla="*/ 270396 w 729501"/>
                  <a:gd name="connsiteY4" fmla="*/ 228600 h 751523"/>
                  <a:gd name="connsiteX5" fmla="*/ 327546 w 729501"/>
                  <a:gd name="connsiteY5" fmla="*/ 347663 h 751523"/>
                  <a:gd name="connsiteX6" fmla="*/ 327546 w 729501"/>
                  <a:gd name="connsiteY6" fmla="*/ 371475 h 751523"/>
                  <a:gd name="connsiteX7" fmla="*/ 322783 w 729501"/>
                  <a:gd name="connsiteY7" fmla="*/ 380048 h 751523"/>
                  <a:gd name="connsiteX8" fmla="*/ 276111 w 729501"/>
                  <a:gd name="connsiteY8" fmla="*/ 399098 h 751523"/>
                  <a:gd name="connsiteX9" fmla="*/ 155143 w 729501"/>
                  <a:gd name="connsiteY9" fmla="*/ 461963 h 751523"/>
                  <a:gd name="connsiteX10" fmla="*/ 118948 w 729501"/>
                  <a:gd name="connsiteY10" fmla="*/ 533400 h 751523"/>
                  <a:gd name="connsiteX11" fmla="*/ 118948 w 729501"/>
                  <a:gd name="connsiteY11" fmla="*/ 597218 h 751523"/>
                  <a:gd name="connsiteX12" fmla="*/ 106566 w 729501"/>
                  <a:gd name="connsiteY12" fmla="*/ 597218 h 751523"/>
                  <a:gd name="connsiteX13" fmla="*/ 28461 w 729501"/>
                  <a:gd name="connsiteY13" fmla="*/ 340043 h 751523"/>
                  <a:gd name="connsiteX14" fmla="*/ 10363 w 729501"/>
                  <a:gd name="connsiteY14" fmla="*/ 330518 h 751523"/>
                  <a:gd name="connsiteX15" fmla="*/ 838 w 729501"/>
                  <a:gd name="connsiteY15" fmla="*/ 348615 h 751523"/>
                  <a:gd name="connsiteX16" fmla="*/ 78943 w 729501"/>
                  <a:gd name="connsiteY16" fmla="*/ 604838 h 751523"/>
                  <a:gd name="connsiteX17" fmla="*/ 45606 w 729501"/>
                  <a:gd name="connsiteY17" fmla="*/ 686753 h 751523"/>
                  <a:gd name="connsiteX18" fmla="*/ 97993 w 729501"/>
                  <a:gd name="connsiteY18" fmla="*/ 743903 h 751523"/>
                  <a:gd name="connsiteX19" fmla="*/ 128473 w 729501"/>
                  <a:gd name="connsiteY19" fmla="*/ 739140 h 751523"/>
                  <a:gd name="connsiteX20" fmla="*/ 160858 w 729501"/>
                  <a:gd name="connsiteY20" fmla="*/ 722948 h 751523"/>
                  <a:gd name="connsiteX21" fmla="*/ 329451 w 729501"/>
                  <a:gd name="connsiteY21" fmla="*/ 751523 h 751523"/>
                  <a:gd name="connsiteX22" fmla="*/ 329451 w 729501"/>
                  <a:gd name="connsiteY22" fmla="*/ 418148 h 751523"/>
                  <a:gd name="connsiteX23" fmla="*/ 338023 w 729501"/>
                  <a:gd name="connsiteY23" fmla="*/ 414338 h 751523"/>
                  <a:gd name="connsiteX24" fmla="*/ 367551 w 729501"/>
                  <a:gd name="connsiteY24" fmla="*/ 370523 h 751523"/>
                  <a:gd name="connsiteX25" fmla="*/ 367551 w 729501"/>
                  <a:gd name="connsiteY25" fmla="*/ 369570 h 751523"/>
                  <a:gd name="connsiteX26" fmla="*/ 481851 w 729501"/>
                  <a:gd name="connsiteY26" fmla="*/ 369570 h 751523"/>
                  <a:gd name="connsiteX27" fmla="*/ 481851 w 729501"/>
                  <a:gd name="connsiteY27" fmla="*/ 370523 h 751523"/>
                  <a:gd name="connsiteX28" fmla="*/ 511378 w 729501"/>
                  <a:gd name="connsiteY28" fmla="*/ 414338 h 751523"/>
                  <a:gd name="connsiteX29" fmla="*/ 519951 w 729501"/>
                  <a:gd name="connsiteY29" fmla="*/ 418148 h 751523"/>
                  <a:gd name="connsiteX30" fmla="*/ 519951 w 729501"/>
                  <a:gd name="connsiteY30" fmla="*/ 749618 h 751523"/>
                  <a:gd name="connsiteX31" fmla="*/ 721881 w 729501"/>
                  <a:gd name="connsiteY31" fmla="*/ 704850 h 751523"/>
                  <a:gd name="connsiteX32" fmla="*/ 729501 w 729501"/>
                  <a:gd name="connsiteY32" fmla="*/ 699135 h 751523"/>
                  <a:gd name="connsiteX33" fmla="*/ 728548 w 729501"/>
                  <a:gd name="connsiteY33" fmla="*/ 533400 h 751523"/>
                  <a:gd name="connsiteX34" fmla="*/ 693306 w 729501"/>
                  <a:gd name="connsiteY34" fmla="*/ 461963 h 751523"/>
                  <a:gd name="connsiteX35" fmla="*/ 571386 w 729501"/>
                  <a:gd name="connsiteY35" fmla="*/ 399098 h 751523"/>
                  <a:gd name="connsiteX36" fmla="*/ 524713 w 729501"/>
                  <a:gd name="connsiteY36" fmla="*/ 380048 h 751523"/>
                  <a:gd name="connsiteX37" fmla="*/ 518998 w 729501"/>
                  <a:gd name="connsiteY37" fmla="*/ 371475 h 751523"/>
                  <a:gd name="connsiteX38" fmla="*/ 518998 w 729501"/>
                  <a:gd name="connsiteY38" fmla="*/ 348615 h 751523"/>
                  <a:gd name="connsiteX39" fmla="*/ 576148 w 729501"/>
                  <a:gd name="connsiteY39" fmla="*/ 234315 h 751523"/>
                  <a:gd name="connsiteX40" fmla="*/ 600913 w 729501"/>
                  <a:gd name="connsiteY40" fmla="*/ 191453 h 751523"/>
                  <a:gd name="connsiteX41" fmla="*/ 604723 w 729501"/>
                  <a:gd name="connsiteY41" fmla="*/ 163830 h 751523"/>
                  <a:gd name="connsiteX42" fmla="*/ 504711 w 729501"/>
                  <a:gd name="connsiteY42" fmla="*/ 19050 h 751523"/>
                  <a:gd name="connsiteX43" fmla="*/ 490423 w 729501"/>
                  <a:gd name="connsiteY43" fmla="*/ 20003 h 751523"/>
                  <a:gd name="connsiteX44" fmla="*/ 480898 w 729501"/>
                  <a:gd name="connsiteY44" fmla="*/ 26670 h 751523"/>
                  <a:gd name="connsiteX45" fmla="*/ 471373 w 729501"/>
                  <a:gd name="connsiteY45" fmla="*/ 11430 h 751523"/>
                  <a:gd name="connsiteX46" fmla="*/ 458038 w 729501"/>
                  <a:gd name="connsiteY46" fmla="*/ 2858 h 751523"/>
                  <a:gd name="connsiteX47" fmla="*/ 427558 w 729501"/>
                  <a:gd name="connsiteY47" fmla="*/ 0 h 751523"/>
                  <a:gd name="connsiteX48" fmla="*/ 351358 w 729501"/>
                  <a:gd name="connsiteY48" fmla="*/ 18097 h 751523"/>
                  <a:gd name="connsiteX49" fmla="*/ 118948 w 729501"/>
                  <a:gd name="connsiteY49" fmla="*/ 701040 h 751523"/>
                  <a:gd name="connsiteX50" fmla="*/ 81801 w 729501"/>
                  <a:gd name="connsiteY50" fmla="*/ 676275 h 751523"/>
                  <a:gd name="connsiteX51" fmla="*/ 101803 w 729501"/>
                  <a:gd name="connsiteY51" fmla="*/ 637223 h 751523"/>
                  <a:gd name="connsiteX52" fmla="*/ 102756 w 729501"/>
                  <a:gd name="connsiteY52" fmla="*/ 637223 h 751523"/>
                  <a:gd name="connsiteX53" fmla="*/ 119901 w 729501"/>
                  <a:gd name="connsiteY53" fmla="*/ 637223 h 751523"/>
                  <a:gd name="connsiteX54" fmla="*/ 121806 w 729501"/>
                  <a:gd name="connsiteY54" fmla="*/ 638175 h 751523"/>
                  <a:gd name="connsiteX55" fmla="*/ 145618 w 729501"/>
                  <a:gd name="connsiteY55" fmla="*/ 661035 h 751523"/>
                  <a:gd name="connsiteX56" fmla="*/ 118948 w 729501"/>
                  <a:gd name="connsiteY56" fmla="*/ 701040 h 751523"/>
                  <a:gd name="connsiteX57" fmla="*/ 423748 w 729501"/>
                  <a:gd name="connsiteY57" fmla="*/ 342900 h 751523"/>
                  <a:gd name="connsiteX58" fmla="*/ 309448 w 729501"/>
                  <a:gd name="connsiteY58" fmla="*/ 228600 h 751523"/>
                  <a:gd name="connsiteX59" fmla="*/ 309448 w 729501"/>
                  <a:gd name="connsiteY59" fmla="*/ 176213 h 751523"/>
                  <a:gd name="connsiteX60" fmla="*/ 503758 w 729501"/>
                  <a:gd name="connsiteY60" fmla="*/ 108585 h 751523"/>
                  <a:gd name="connsiteX61" fmla="*/ 538048 w 729501"/>
                  <a:gd name="connsiteY61" fmla="*/ 147638 h 751523"/>
                  <a:gd name="connsiteX62" fmla="*/ 538048 w 729501"/>
                  <a:gd name="connsiteY62" fmla="*/ 228600 h 751523"/>
                  <a:gd name="connsiteX63" fmla="*/ 423748 w 729501"/>
                  <a:gd name="connsiteY63" fmla="*/ 342900 h 751523"/>
                  <a:gd name="connsiteX0" fmla="*/ 342743 w 720886"/>
                  <a:gd name="connsiteY0" fmla="*/ 18097 h 751523"/>
                  <a:gd name="connsiteX1" fmla="*/ 242731 w 720886"/>
                  <a:gd name="connsiteY1" fmla="*/ 162878 h 751523"/>
                  <a:gd name="connsiteX2" fmla="*/ 246541 w 720886"/>
                  <a:gd name="connsiteY2" fmla="*/ 190500 h 751523"/>
                  <a:gd name="connsiteX3" fmla="*/ 261781 w 720886"/>
                  <a:gd name="connsiteY3" fmla="*/ 216218 h 751523"/>
                  <a:gd name="connsiteX4" fmla="*/ 261781 w 720886"/>
                  <a:gd name="connsiteY4" fmla="*/ 228600 h 751523"/>
                  <a:gd name="connsiteX5" fmla="*/ 318931 w 720886"/>
                  <a:gd name="connsiteY5" fmla="*/ 347663 h 751523"/>
                  <a:gd name="connsiteX6" fmla="*/ 318931 w 720886"/>
                  <a:gd name="connsiteY6" fmla="*/ 371475 h 751523"/>
                  <a:gd name="connsiteX7" fmla="*/ 314168 w 720886"/>
                  <a:gd name="connsiteY7" fmla="*/ 380048 h 751523"/>
                  <a:gd name="connsiteX8" fmla="*/ 267496 w 720886"/>
                  <a:gd name="connsiteY8" fmla="*/ 399098 h 751523"/>
                  <a:gd name="connsiteX9" fmla="*/ 146528 w 720886"/>
                  <a:gd name="connsiteY9" fmla="*/ 461963 h 751523"/>
                  <a:gd name="connsiteX10" fmla="*/ 110333 w 720886"/>
                  <a:gd name="connsiteY10" fmla="*/ 533400 h 751523"/>
                  <a:gd name="connsiteX11" fmla="*/ 110333 w 720886"/>
                  <a:gd name="connsiteY11" fmla="*/ 597218 h 751523"/>
                  <a:gd name="connsiteX12" fmla="*/ 97951 w 720886"/>
                  <a:gd name="connsiteY12" fmla="*/ 597218 h 751523"/>
                  <a:gd name="connsiteX13" fmla="*/ 19846 w 720886"/>
                  <a:gd name="connsiteY13" fmla="*/ 340043 h 751523"/>
                  <a:gd name="connsiteX14" fmla="*/ 1748 w 720886"/>
                  <a:gd name="connsiteY14" fmla="*/ 330518 h 751523"/>
                  <a:gd name="connsiteX15" fmla="*/ 70328 w 720886"/>
                  <a:gd name="connsiteY15" fmla="*/ 604838 h 751523"/>
                  <a:gd name="connsiteX16" fmla="*/ 36991 w 720886"/>
                  <a:gd name="connsiteY16" fmla="*/ 686753 h 751523"/>
                  <a:gd name="connsiteX17" fmla="*/ 89378 w 720886"/>
                  <a:gd name="connsiteY17" fmla="*/ 743903 h 751523"/>
                  <a:gd name="connsiteX18" fmla="*/ 119858 w 720886"/>
                  <a:gd name="connsiteY18" fmla="*/ 739140 h 751523"/>
                  <a:gd name="connsiteX19" fmla="*/ 152243 w 720886"/>
                  <a:gd name="connsiteY19" fmla="*/ 722948 h 751523"/>
                  <a:gd name="connsiteX20" fmla="*/ 320836 w 720886"/>
                  <a:gd name="connsiteY20" fmla="*/ 751523 h 751523"/>
                  <a:gd name="connsiteX21" fmla="*/ 320836 w 720886"/>
                  <a:gd name="connsiteY21" fmla="*/ 418148 h 751523"/>
                  <a:gd name="connsiteX22" fmla="*/ 329408 w 720886"/>
                  <a:gd name="connsiteY22" fmla="*/ 414338 h 751523"/>
                  <a:gd name="connsiteX23" fmla="*/ 358936 w 720886"/>
                  <a:gd name="connsiteY23" fmla="*/ 370523 h 751523"/>
                  <a:gd name="connsiteX24" fmla="*/ 358936 w 720886"/>
                  <a:gd name="connsiteY24" fmla="*/ 369570 h 751523"/>
                  <a:gd name="connsiteX25" fmla="*/ 473236 w 720886"/>
                  <a:gd name="connsiteY25" fmla="*/ 369570 h 751523"/>
                  <a:gd name="connsiteX26" fmla="*/ 473236 w 720886"/>
                  <a:gd name="connsiteY26" fmla="*/ 370523 h 751523"/>
                  <a:gd name="connsiteX27" fmla="*/ 502763 w 720886"/>
                  <a:gd name="connsiteY27" fmla="*/ 414338 h 751523"/>
                  <a:gd name="connsiteX28" fmla="*/ 511336 w 720886"/>
                  <a:gd name="connsiteY28" fmla="*/ 418148 h 751523"/>
                  <a:gd name="connsiteX29" fmla="*/ 511336 w 720886"/>
                  <a:gd name="connsiteY29" fmla="*/ 749618 h 751523"/>
                  <a:gd name="connsiteX30" fmla="*/ 713266 w 720886"/>
                  <a:gd name="connsiteY30" fmla="*/ 704850 h 751523"/>
                  <a:gd name="connsiteX31" fmla="*/ 720886 w 720886"/>
                  <a:gd name="connsiteY31" fmla="*/ 699135 h 751523"/>
                  <a:gd name="connsiteX32" fmla="*/ 719933 w 720886"/>
                  <a:gd name="connsiteY32" fmla="*/ 533400 h 751523"/>
                  <a:gd name="connsiteX33" fmla="*/ 684691 w 720886"/>
                  <a:gd name="connsiteY33" fmla="*/ 461963 h 751523"/>
                  <a:gd name="connsiteX34" fmla="*/ 562771 w 720886"/>
                  <a:gd name="connsiteY34" fmla="*/ 399098 h 751523"/>
                  <a:gd name="connsiteX35" fmla="*/ 516098 w 720886"/>
                  <a:gd name="connsiteY35" fmla="*/ 380048 h 751523"/>
                  <a:gd name="connsiteX36" fmla="*/ 510383 w 720886"/>
                  <a:gd name="connsiteY36" fmla="*/ 371475 h 751523"/>
                  <a:gd name="connsiteX37" fmla="*/ 510383 w 720886"/>
                  <a:gd name="connsiteY37" fmla="*/ 348615 h 751523"/>
                  <a:gd name="connsiteX38" fmla="*/ 567533 w 720886"/>
                  <a:gd name="connsiteY38" fmla="*/ 234315 h 751523"/>
                  <a:gd name="connsiteX39" fmla="*/ 592298 w 720886"/>
                  <a:gd name="connsiteY39" fmla="*/ 191453 h 751523"/>
                  <a:gd name="connsiteX40" fmla="*/ 596108 w 720886"/>
                  <a:gd name="connsiteY40" fmla="*/ 163830 h 751523"/>
                  <a:gd name="connsiteX41" fmla="*/ 496096 w 720886"/>
                  <a:gd name="connsiteY41" fmla="*/ 19050 h 751523"/>
                  <a:gd name="connsiteX42" fmla="*/ 481808 w 720886"/>
                  <a:gd name="connsiteY42" fmla="*/ 20003 h 751523"/>
                  <a:gd name="connsiteX43" fmla="*/ 472283 w 720886"/>
                  <a:gd name="connsiteY43" fmla="*/ 26670 h 751523"/>
                  <a:gd name="connsiteX44" fmla="*/ 462758 w 720886"/>
                  <a:gd name="connsiteY44" fmla="*/ 11430 h 751523"/>
                  <a:gd name="connsiteX45" fmla="*/ 449423 w 720886"/>
                  <a:gd name="connsiteY45" fmla="*/ 2858 h 751523"/>
                  <a:gd name="connsiteX46" fmla="*/ 418943 w 720886"/>
                  <a:gd name="connsiteY46" fmla="*/ 0 h 751523"/>
                  <a:gd name="connsiteX47" fmla="*/ 342743 w 720886"/>
                  <a:gd name="connsiteY47" fmla="*/ 18097 h 751523"/>
                  <a:gd name="connsiteX48" fmla="*/ 110333 w 720886"/>
                  <a:gd name="connsiteY48" fmla="*/ 701040 h 751523"/>
                  <a:gd name="connsiteX49" fmla="*/ 73186 w 720886"/>
                  <a:gd name="connsiteY49" fmla="*/ 676275 h 751523"/>
                  <a:gd name="connsiteX50" fmla="*/ 93188 w 720886"/>
                  <a:gd name="connsiteY50" fmla="*/ 637223 h 751523"/>
                  <a:gd name="connsiteX51" fmla="*/ 94141 w 720886"/>
                  <a:gd name="connsiteY51" fmla="*/ 637223 h 751523"/>
                  <a:gd name="connsiteX52" fmla="*/ 111286 w 720886"/>
                  <a:gd name="connsiteY52" fmla="*/ 637223 h 751523"/>
                  <a:gd name="connsiteX53" fmla="*/ 113191 w 720886"/>
                  <a:gd name="connsiteY53" fmla="*/ 638175 h 751523"/>
                  <a:gd name="connsiteX54" fmla="*/ 137003 w 720886"/>
                  <a:gd name="connsiteY54" fmla="*/ 661035 h 751523"/>
                  <a:gd name="connsiteX55" fmla="*/ 110333 w 720886"/>
                  <a:gd name="connsiteY55" fmla="*/ 701040 h 751523"/>
                  <a:gd name="connsiteX56" fmla="*/ 415133 w 720886"/>
                  <a:gd name="connsiteY56" fmla="*/ 342900 h 751523"/>
                  <a:gd name="connsiteX57" fmla="*/ 300833 w 720886"/>
                  <a:gd name="connsiteY57" fmla="*/ 228600 h 751523"/>
                  <a:gd name="connsiteX58" fmla="*/ 300833 w 720886"/>
                  <a:gd name="connsiteY58" fmla="*/ 176213 h 751523"/>
                  <a:gd name="connsiteX59" fmla="*/ 495143 w 720886"/>
                  <a:gd name="connsiteY59" fmla="*/ 108585 h 751523"/>
                  <a:gd name="connsiteX60" fmla="*/ 529433 w 720886"/>
                  <a:gd name="connsiteY60" fmla="*/ 147638 h 751523"/>
                  <a:gd name="connsiteX61" fmla="*/ 529433 w 720886"/>
                  <a:gd name="connsiteY61" fmla="*/ 228600 h 751523"/>
                  <a:gd name="connsiteX62" fmla="*/ 415133 w 720886"/>
                  <a:gd name="connsiteY62" fmla="*/ 342900 h 751523"/>
                  <a:gd name="connsiteX0" fmla="*/ 323185 w 701328"/>
                  <a:gd name="connsiteY0" fmla="*/ 18097 h 751523"/>
                  <a:gd name="connsiteX1" fmla="*/ 223173 w 701328"/>
                  <a:gd name="connsiteY1" fmla="*/ 162878 h 751523"/>
                  <a:gd name="connsiteX2" fmla="*/ 226983 w 701328"/>
                  <a:gd name="connsiteY2" fmla="*/ 190500 h 751523"/>
                  <a:gd name="connsiteX3" fmla="*/ 242223 w 701328"/>
                  <a:gd name="connsiteY3" fmla="*/ 216218 h 751523"/>
                  <a:gd name="connsiteX4" fmla="*/ 242223 w 701328"/>
                  <a:gd name="connsiteY4" fmla="*/ 228600 h 751523"/>
                  <a:gd name="connsiteX5" fmla="*/ 299373 w 701328"/>
                  <a:gd name="connsiteY5" fmla="*/ 347663 h 751523"/>
                  <a:gd name="connsiteX6" fmla="*/ 299373 w 701328"/>
                  <a:gd name="connsiteY6" fmla="*/ 371475 h 751523"/>
                  <a:gd name="connsiteX7" fmla="*/ 294610 w 701328"/>
                  <a:gd name="connsiteY7" fmla="*/ 380048 h 751523"/>
                  <a:gd name="connsiteX8" fmla="*/ 247938 w 701328"/>
                  <a:gd name="connsiteY8" fmla="*/ 399098 h 751523"/>
                  <a:gd name="connsiteX9" fmla="*/ 126970 w 701328"/>
                  <a:gd name="connsiteY9" fmla="*/ 461963 h 751523"/>
                  <a:gd name="connsiteX10" fmla="*/ 90775 w 701328"/>
                  <a:gd name="connsiteY10" fmla="*/ 533400 h 751523"/>
                  <a:gd name="connsiteX11" fmla="*/ 90775 w 701328"/>
                  <a:gd name="connsiteY11" fmla="*/ 597218 h 751523"/>
                  <a:gd name="connsiteX12" fmla="*/ 78393 w 701328"/>
                  <a:gd name="connsiteY12" fmla="*/ 597218 h 751523"/>
                  <a:gd name="connsiteX13" fmla="*/ 288 w 701328"/>
                  <a:gd name="connsiteY13" fmla="*/ 340043 h 751523"/>
                  <a:gd name="connsiteX14" fmla="*/ 50770 w 701328"/>
                  <a:gd name="connsiteY14" fmla="*/ 604838 h 751523"/>
                  <a:gd name="connsiteX15" fmla="*/ 17433 w 701328"/>
                  <a:gd name="connsiteY15" fmla="*/ 686753 h 751523"/>
                  <a:gd name="connsiteX16" fmla="*/ 69820 w 701328"/>
                  <a:gd name="connsiteY16" fmla="*/ 743903 h 751523"/>
                  <a:gd name="connsiteX17" fmla="*/ 100300 w 701328"/>
                  <a:gd name="connsiteY17" fmla="*/ 739140 h 751523"/>
                  <a:gd name="connsiteX18" fmla="*/ 132685 w 701328"/>
                  <a:gd name="connsiteY18" fmla="*/ 722948 h 751523"/>
                  <a:gd name="connsiteX19" fmla="*/ 301278 w 701328"/>
                  <a:gd name="connsiteY19" fmla="*/ 751523 h 751523"/>
                  <a:gd name="connsiteX20" fmla="*/ 301278 w 701328"/>
                  <a:gd name="connsiteY20" fmla="*/ 418148 h 751523"/>
                  <a:gd name="connsiteX21" fmla="*/ 309850 w 701328"/>
                  <a:gd name="connsiteY21" fmla="*/ 414338 h 751523"/>
                  <a:gd name="connsiteX22" fmla="*/ 339378 w 701328"/>
                  <a:gd name="connsiteY22" fmla="*/ 370523 h 751523"/>
                  <a:gd name="connsiteX23" fmla="*/ 339378 w 701328"/>
                  <a:gd name="connsiteY23" fmla="*/ 369570 h 751523"/>
                  <a:gd name="connsiteX24" fmla="*/ 453678 w 701328"/>
                  <a:gd name="connsiteY24" fmla="*/ 369570 h 751523"/>
                  <a:gd name="connsiteX25" fmla="*/ 453678 w 701328"/>
                  <a:gd name="connsiteY25" fmla="*/ 370523 h 751523"/>
                  <a:gd name="connsiteX26" fmla="*/ 483205 w 701328"/>
                  <a:gd name="connsiteY26" fmla="*/ 414338 h 751523"/>
                  <a:gd name="connsiteX27" fmla="*/ 491778 w 701328"/>
                  <a:gd name="connsiteY27" fmla="*/ 418148 h 751523"/>
                  <a:gd name="connsiteX28" fmla="*/ 491778 w 701328"/>
                  <a:gd name="connsiteY28" fmla="*/ 749618 h 751523"/>
                  <a:gd name="connsiteX29" fmla="*/ 693708 w 701328"/>
                  <a:gd name="connsiteY29" fmla="*/ 704850 h 751523"/>
                  <a:gd name="connsiteX30" fmla="*/ 701328 w 701328"/>
                  <a:gd name="connsiteY30" fmla="*/ 699135 h 751523"/>
                  <a:gd name="connsiteX31" fmla="*/ 700375 w 701328"/>
                  <a:gd name="connsiteY31" fmla="*/ 533400 h 751523"/>
                  <a:gd name="connsiteX32" fmla="*/ 665133 w 701328"/>
                  <a:gd name="connsiteY32" fmla="*/ 461963 h 751523"/>
                  <a:gd name="connsiteX33" fmla="*/ 543213 w 701328"/>
                  <a:gd name="connsiteY33" fmla="*/ 399098 h 751523"/>
                  <a:gd name="connsiteX34" fmla="*/ 496540 w 701328"/>
                  <a:gd name="connsiteY34" fmla="*/ 380048 h 751523"/>
                  <a:gd name="connsiteX35" fmla="*/ 490825 w 701328"/>
                  <a:gd name="connsiteY35" fmla="*/ 371475 h 751523"/>
                  <a:gd name="connsiteX36" fmla="*/ 490825 w 701328"/>
                  <a:gd name="connsiteY36" fmla="*/ 348615 h 751523"/>
                  <a:gd name="connsiteX37" fmla="*/ 547975 w 701328"/>
                  <a:gd name="connsiteY37" fmla="*/ 234315 h 751523"/>
                  <a:gd name="connsiteX38" fmla="*/ 572740 w 701328"/>
                  <a:gd name="connsiteY38" fmla="*/ 191453 h 751523"/>
                  <a:gd name="connsiteX39" fmla="*/ 576550 w 701328"/>
                  <a:gd name="connsiteY39" fmla="*/ 163830 h 751523"/>
                  <a:gd name="connsiteX40" fmla="*/ 476538 w 701328"/>
                  <a:gd name="connsiteY40" fmla="*/ 19050 h 751523"/>
                  <a:gd name="connsiteX41" fmla="*/ 462250 w 701328"/>
                  <a:gd name="connsiteY41" fmla="*/ 20003 h 751523"/>
                  <a:gd name="connsiteX42" fmla="*/ 452725 w 701328"/>
                  <a:gd name="connsiteY42" fmla="*/ 26670 h 751523"/>
                  <a:gd name="connsiteX43" fmla="*/ 443200 w 701328"/>
                  <a:gd name="connsiteY43" fmla="*/ 11430 h 751523"/>
                  <a:gd name="connsiteX44" fmla="*/ 429865 w 701328"/>
                  <a:gd name="connsiteY44" fmla="*/ 2858 h 751523"/>
                  <a:gd name="connsiteX45" fmla="*/ 399385 w 701328"/>
                  <a:gd name="connsiteY45" fmla="*/ 0 h 751523"/>
                  <a:gd name="connsiteX46" fmla="*/ 323185 w 701328"/>
                  <a:gd name="connsiteY46" fmla="*/ 18097 h 751523"/>
                  <a:gd name="connsiteX47" fmla="*/ 90775 w 701328"/>
                  <a:gd name="connsiteY47" fmla="*/ 701040 h 751523"/>
                  <a:gd name="connsiteX48" fmla="*/ 53628 w 701328"/>
                  <a:gd name="connsiteY48" fmla="*/ 676275 h 751523"/>
                  <a:gd name="connsiteX49" fmla="*/ 73630 w 701328"/>
                  <a:gd name="connsiteY49" fmla="*/ 637223 h 751523"/>
                  <a:gd name="connsiteX50" fmla="*/ 74583 w 701328"/>
                  <a:gd name="connsiteY50" fmla="*/ 637223 h 751523"/>
                  <a:gd name="connsiteX51" fmla="*/ 91728 w 701328"/>
                  <a:gd name="connsiteY51" fmla="*/ 637223 h 751523"/>
                  <a:gd name="connsiteX52" fmla="*/ 93633 w 701328"/>
                  <a:gd name="connsiteY52" fmla="*/ 638175 h 751523"/>
                  <a:gd name="connsiteX53" fmla="*/ 117445 w 701328"/>
                  <a:gd name="connsiteY53" fmla="*/ 661035 h 751523"/>
                  <a:gd name="connsiteX54" fmla="*/ 90775 w 701328"/>
                  <a:gd name="connsiteY54" fmla="*/ 701040 h 751523"/>
                  <a:gd name="connsiteX55" fmla="*/ 395575 w 701328"/>
                  <a:gd name="connsiteY55" fmla="*/ 342900 h 751523"/>
                  <a:gd name="connsiteX56" fmla="*/ 281275 w 701328"/>
                  <a:gd name="connsiteY56" fmla="*/ 228600 h 751523"/>
                  <a:gd name="connsiteX57" fmla="*/ 281275 w 701328"/>
                  <a:gd name="connsiteY57" fmla="*/ 176213 h 751523"/>
                  <a:gd name="connsiteX58" fmla="*/ 475585 w 701328"/>
                  <a:gd name="connsiteY58" fmla="*/ 108585 h 751523"/>
                  <a:gd name="connsiteX59" fmla="*/ 509875 w 701328"/>
                  <a:gd name="connsiteY59" fmla="*/ 147638 h 751523"/>
                  <a:gd name="connsiteX60" fmla="*/ 509875 w 701328"/>
                  <a:gd name="connsiteY60" fmla="*/ 228600 h 751523"/>
                  <a:gd name="connsiteX61" fmla="*/ 395575 w 701328"/>
                  <a:gd name="connsiteY61" fmla="*/ 342900 h 751523"/>
                  <a:gd name="connsiteX0" fmla="*/ 310611 w 688754"/>
                  <a:gd name="connsiteY0" fmla="*/ 18097 h 751523"/>
                  <a:gd name="connsiteX1" fmla="*/ 210599 w 688754"/>
                  <a:gd name="connsiteY1" fmla="*/ 162878 h 751523"/>
                  <a:gd name="connsiteX2" fmla="*/ 214409 w 688754"/>
                  <a:gd name="connsiteY2" fmla="*/ 190500 h 751523"/>
                  <a:gd name="connsiteX3" fmla="*/ 229649 w 688754"/>
                  <a:gd name="connsiteY3" fmla="*/ 216218 h 751523"/>
                  <a:gd name="connsiteX4" fmla="*/ 229649 w 688754"/>
                  <a:gd name="connsiteY4" fmla="*/ 228600 h 751523"/>
                  <a:gd name="connsiteX5" fmla="*/ 286799 w 688754"/>
                  <a:gd name="connsiteY5" fmla="*/ 347663 h 751523"/>
                  <a:gd name="connsiteX6" fmla="*/ 286799 w 688754"/>
                  <a:gd name="connsiteY6" fmla="*/ 371475 h 751523"/>
                  <a:gd name="connsiteX7" fmla="*/ 282036 w 688754"/>
                  <a:gd name="connsiteY7" fmla="*/ 380048 h 751523"/>
                  <a:gd name="connsiteX8" fmla="*/ 235364 w 688754"/>
                  <a:gd name="connsiteY8" fmla="*/ 399098 h 751523"/>
                  <a:gd name="connsiteX9" fmla="*/ 114396 w 688754"/>
                  <a:gd name="connsiteY9" fmla="*/ 461963 h 751523"/>
                  <a:gd name="connsiteX10" fmla="*/ 78201 w 688754"/>
                  <a:gd name="connsiteY10" fmla="*/ 533400 h 751523"/>
                  <a:gd name="connsiteX11" fmla="*/ 78201 w 688754"/>
                  <a:gd name="connsiteY11" fmla="*/ 597218 h 751523"/>
                  <a:gd name="connsiteX12" fmla="*/ 65819 w 688754"/>
                  <a:gd name="connsiteY12" fmla="*/ 597218 h 751523"/>
                  <a:gd name="connsiteX13" fmla="*/ 38196 w 688754"/>
                  <a:gd name="connsiteY13" fmla="*/ 604838 h 751523"/>
                  <a:gd name="connsiteX14" fmla="*/ 4859 w 688754"/>
                  <a:gd name="connsiteY14" fmla="*/ 686753 h 751523"/>
                  <a:gd name="connsiteX15" fmla="*/ 57246 w 688754"/>
                  <a:gd name="connsiteY15" fmla="*/ 743903 h 751523"/>
                  <a:gd name="connsiteX16" fmla="*/ 87726 w 688754"/>
                  <a:gd name="connsiteY16" fmla="*/ 739140 h 751523"/>
                  <a:gd name="connsiteX17" fmla="*/ 120111 w 688754"/>
                  <a:gd name="connsiteY17" fmla="*/ 722948 h 751523"/>
                  <a:gd name="connsiteX18" fmla="*/ 288704 w 688754"/>
                  <a:gd name="connsiteY18" fmla="*/ 751523 h 751523"/>
                  <a:gd name="connsiteX19" fmla="*/ 288704 w 688754"/>
                  <a:gd name="connsiteY19" fmla="*/ 418148 h 751523"/>
                  <a:gd name="connsiteX20" fmla="*/ 297276 w 688754"/>
                  <a:gd name="connsiteY20" fmla="*/ 414338 h 751523"/>
                  <a:gd name="connsiteX21" fmla="*/ 326804 w 688754"/>
                  <a:gd name="connsiteY21" fmla="*/ 370523 h 751523"/>
                  <a:gd name="connsiteX22" fmla="*/ 326804 w 688754"/>
                  <a:gd name="connsiteY22" fmla="*/ 369570 h 751523"/>
                  <a:gd name="connsiteX23" fmla="*/ 441104 w 688754"/>
                  <a:gd name="connsiteY23" fmla="*/ 369570 h 751523"/>
                  <a:gd name="connsiteX24" fmla="*/ 441104 w 688754"/>
                  <a:gd name="connsiteY24" fmla="*/ 370523 h 751523"/>
                  <a:gd name="connsiteX25" fmla="*/ 470631 w 688754"/>
                  <a:gd name="connsiteY25" fmla="*/ 414338 h 751523"/>
                  <a:gd name="connsiteX26" fmla="*/ 479204 w 688754"/>
                  <a:gd name="connsiteY26" fmla="*/ 418148 h 751523"/>
                  <a:gd name="connsiteX27" fmla="*/ 479204 w 688754"/>
                  <a:gd name="connsiteY27" fmla="*/ 749618 h 751523"/>
                  <a:gd name="connsiteX28" fmla="*/ 681134 w 688754"/>
                  <a:gd name="connsiteY28" fmla="*/ 704850 h 751523"/>
                  <a:gd name="connsiteX29" fmla="*/ 688754 w 688754"/>
                  <a:gd name="connsiteY29" fmla="*/ 699135 h 751523"/>
                  <a:gd name="connsiteX30" fmla="*/ 687801 w 688754"/>
                  <a:gd name="connsiteY30" fmla="*/ 533400 h 751523"/>
                  <a:gd name="connsiteX31" fmla="*/ 652559 w 688754"/>
                  <a:gd name="connsiteY31" fmla="*/ 461963 h 751523"/>
                  <a:gd name="connsiteX32" fmla="*/ 530639 w 688754"/>
                  <a:gd name="connsiteY32" fmla="*/ 399098 h 751523"/>
                  <a:gd name="connsiteX33" fmla="*/ 483966 w 688754"/>
                  <a:gd name="connsiteY33" fmla="*/ 380048 h 751523"/>
                  <a:gd name="connsiteX34" fmla="*/ 478251 w 688754"/>
                  <a:gd name="connsiteY34" fmla="*/ 371475 h 751523"/>
                  <a:gd name="connsiteX35" fmla="*/ 478251 w 688754"/>
                  <a:gd name="connsiteY35" fmla="*/ 348615 h 751523"/>
                  <a:gd name="connsiteX36" fmla="*/ 535401 w 688754"/>
                  <a:gd name="connsiteY36" fmla="*/ 234315 h 751523"/>
                  <a:gd name="connsiteX37" fmla="*/ 560166 w 688754"/>
                  <a:gd name="connsiteY37" fmla="*/ 191453 h 751523"/>
                  <a:gd name="connsiteX38" fmla="*/ 563976 w 688754"/>
                  <a:gd name="connsiteY38" fmla="*/ 163830 h 751523"/>
                  <a:gd name="connsiteX39" fmla="*/ 463964 w 688754"/>
                  <a:gd name="connsiteY39" fmla="*/ 19050 h 751523"/>
                  <a:gd name="connsiteX40" fmla="*/ 449676 w 688754"/>
                  <a:gd name="connsiteY40" fmla="*/ 20003 h 751523"/>
                  <a:gd name="connsiteX41" fmla="*/ 440151 w 688754"/>
                  <a:gd name="connsiteY41" fmla="*/ 26670 h 751523"/>
                  <a:gd name="connsiteX42" fmla="*/ 430626 w 688754"/>
                  <a:gd name="connsiteY42" fmla="*/ 11430 h 751523"/>
                  <a:gd name="connsiteX43" fmla="*/ 417291 w 688754"/>
                  <a:gd name="connsiteY43" fmla="*/ 2858 h 751523"/>
                  <a:gd name="connsiteX44" fmla="*/ 386811 w 688754"/>
                  <a:gd name="connsiteY44" fmla="*/ 0 h 751523"/>
                  <a:gd name="connsiteX45" fmla="*/ 310611 w 688754"/>
                  <a:gd name="connsiteY45" fmla="*/ 18097 h 751523"/>
                  <a:gd name="connsiteX46" fmla="*/ 78201 w 688754"/>
                  <a:gd name="connsiteY46" fmla="*/ 701040 h 751523"/>
                  <a:gd name="connsiteX47" fmla="*/ 41054 w 688754"/>
                  <a:gd name="connsiteY47" fmla="*/ 676275 h 751523"/>
                  <a:gd name="connsiteX48" fmla="*/ 61056 w 688754"/>
                  <a:gd name="connsiteY48" fmla="*/ 637223 h 751523"/>
                  <a:gd name="connsiteX49" fmla="*/ 62009 w 688754"/>
                  <a:gd name="connsiteY49" fmla="*/ 637223 h 751523"/>
                  <a:gd name="connsiteX50" fmla="*/ 79154 w 688754"/>
                  <a:gd name="connsiteY50" fmla="*/ 637223 h 751523"/>
                  <a:gd name="connsiteX51" fmla="*/ 81059 w 688754"/>
                  <a:gd name="connsiteY51" fmla="*/ 638175 h 751523"/>
                  <a:gd name="connsiteX52" fmla="*/ 104871 w 688754"/>
                  <a:gd name="connsiteY52" fmla="*/ 661035 h 751523"/>
                  <a:gd name="connsiteX53" fmla="*/ 78201 w 688754"/>
                  <a:gd name="connsiteY53" fmla="*/ 701040 h 751523"/>
                  <a:gd name="connsiteX54" fmla="*/ 383001 w 688754"/>
                  <a:gd name="connsiteY54" fmla="*/ 342900 h 751523"/>
                  <a:gd name="connsiteX55" fmla="*/ 268701 w 688754"/>
                  <a:gd name="connsiteY55" fmla="*/ 228600 h 751523"/>
                  <a:gd name="connsiteX56" fmla="*/ 268701 w 688754"/>
                  <a:gd name="connsiteY56" fmla="*/ 176213 h 751523"/>
                  <a:gd name="connsiteX57" fmla="*/ 463011 w 688754"/>
                  <a:gd name="connsiteY57" fmla="*/ 108585 h 751523"/>
                  <a:gd name="connsiteX58" fmla="*/ 497301 w 688754"/>
                  <a:gd name="connsiteY58" fmla="*/ 147638 h 751523"/>
                  <a:gd name="connsiteX59" fmla="*/ 497301 w 688754"/>
                  <a:gd name="connsiteY59" fmla="*/ 228600 h 751523"/>
                  <a:gd name="connsiteX60" fmla="*/ 383001 w 688754"/>
                  <a:gd name="connsiteY60" fmla="*/ 342900 h 7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8754" h="751523">
                    <a:moveTo>
                      <a:pt x="310611" y="18097"/>
                    </a:moveTo>
                    <a:cubicBezTo>
                      <a:pt x="254414" y="45720"/>
                      <a:pt x="216314" y="100013"/>
                      <a:pt x="210599" y="162878"/>
                    </a:cubicBezTo>
                    <a:cubicBezTo>
                      <a:pt x="209646" y="172403"/>
                      <a:pt x="211551" y="181928"/>
                      <a:pt x="214409" y="190500"/>
                    </a:cubicBezTo>
                    <a:lnTo>
                      <a:pt x="229649" y="216218"/>
                    </a:lnTo>
                    <a:lnTo>
                      <a:pt x="229649" y="228600"/>
                    </a:lnTo>
                    <a:cubicBezTo>
                      <a:pt x="229649" y="274320"/>
                      <a:pt x="250604" y="318135"/>
                      <a:pt x="286799" y="347663"/>
                    </a:cubicBezTo>
                    <a:lnTo>
                      <a:pt x="286799" y="371475"/>
                    </a:lnTo>
                    <a:cubicBezTo>
                      <a:pt x="286799" y="375285"/>
                      <a:pt x="284894" y="378143"/>
                      <a:pt x="282036" y="380048"/>
                    </a:cubicBezTo>
                    <a:lnTo>
                      <a:pt x="235364" y="399098"/>
                    </a:lnTo>
                    <a:cubicBezTo>
                      <a:pt x="190596" y="415290"/>
                      <a:pt x="149639" y="433388"/>
                      <a:pt x="114396" y="461963"/>
                    </a:cubicBezTo>
                    <a:cubicBezTo>
                      <a:pt x="91536" y="479108"/>
                      <a:pt x="79154" y="504825"/>
                      <a:pt x="78201" y="533400"/>
                    </a:cubicBezTo>
                    <a:lnTo>
                      <a:pt x="78201" y="597218"/>
                    </a:lnTo>
                    <a:lnTo>
                      <a:pt x="65819" y="597218"/>
                    </a:lnTo>
                    <a:lnTo>
                      <a:pt x="38196" y="604838"/>
                    </a:lnTo>
                    <a:cubicBezTo>
                      <a:pt x="9621" y="614363"/>
                      <a:pt x="-9429" y="631508"/>
                      <a:pt x="4859" y="686753"/>
                    </a:cubicBezTo>
                    <a:cubicBezTo>
                      <a:pt x="16289" y="731520"/>
                      <a:pt x="34386" y="743903"/>
                      <a:pt x="57246" y="743903"/>
                    </a:cubicBezTo>
                    <a:cubicBezTo>
                      <a:pt x="67724" y="743903"/>
                      <a:pt x="77249" y="741998"/>
                      <a:pt x="87726" y="739140"/>
                    </a:cubicBezTo>
                    <a:cubicBezTo>
                      <a:pt x="99156" y="736283"/>
                      <a:pt x="110586" y="730568"/>
                      <a:pt x="120111" y="722948"/>
                    </a:cubicBezTo>
                    <a:cubicBezTo>
                      <a:pt x="161069" y="737235"/>
                      <a:pt x="221076" y="746760"/>
                      <a:pt x="288704" y="751523"/>
                    </a:cubicBezTo>
                    <a:lnTo>
                      <a:pt x="288704" y="418148"/>
                    </a:lnTo>
                    <a:lnTo>
                      <a:pt x="297276" y="414338"/>
                    </a:lnTo>
                    <a:cubicBezTo>
                      <a:pt x="315374" y="406718"/>
                      <a:pt x="326804" y="389573"/>
                      <a:pt x="326804" y="370523"/>
                    </a:cubicBezTo>
                    <a:lnTo>
                      <a:pt x="326804" y="369570"/>
                    </a:lnTo>
                    <a:cubicBezTo>
                      <a:pt x="362999" y="384810"/>
                      <a:pt x="404909" y="384810"/>
                      <a:pt x="441104" y="369570"/>
                    </a:cubicBezTo>
                    <a:lnTo>
                      <a:pt x="441104" y="370523"/>
                    </a:lnTo>
                    <a:cubicBezTo>
                      <a:pt x="441104" y="389573"/>
                      <a:pt x="452534" y="407670"/>
                      <a:pt x="470631" y="414338"/>
                    </a:cubicBezTo>
                    <a:lnTo>
                      <a:pt x="479204" y="418148"/>
                    </a:lnTo>
                    <a:lnTo>
                      <a:pt x="479204" y="749618"/>
                    </a:lnTo>
                    <a:cubicBezTo>
                      <a:pt x="570644" y="743903"/>
                      <a:pt x="649701" y="728663"/>
                      <a:pt x="681134" y="704850"/>
                    </a:cubicBezTo>
                    <a:lnTo>
                      <a:pt x="688754" y="699135"/>
                    </a:lnTo>
                    <a:cubicBezTo>
                      <a:pt x="688436" y="643890"/>
                      <a:pt x="688119" y="588645"/>
                      <a:pt x="687801" y="533400"/>
                    </a:cubicBezTo>
                    <a:cubicBezTo>
                      <a:pt x="686849" y="505778"/>
                      <a:pt x="674466" y="479108"/>
                      <a:pt x="652559" y="461963"/>
                    </a:cubicBezTo>
                    <a:cubicBezTo>
                      <a:pt x="617316" y="432435"/>
                      <a:pt x="575406" y="414338"/>
                      <a:pt x="530639" y="399098"/>
                    </a:cubicBezTo>
                    <a:lnTo>
                      <a:pt x="483966" y="380048"/>
                    </a:lnTo>
                    <a:cubicBezTo>
                      <a:pt x="480156" y="378143"/>
                      <a:pt x="478251" y="375285"/>
                      <a:pt x="478251" y="371475"/>
                    </a:cubicBezTo>
                    <a:lnTo>
                      <a:pt x="478251" y="348615"/>
                    </a:lnTo>
                    <a:cubicBezTo>
                      <a:pt x="513494" y="320993"/>
                      <a:pt x="533496" y="279083"/>
                      <a:pt x="535401" y="234315"/>
                    </a:cubicBezTo>
                    <a:lnTo>
                      <a:pt x="560166" y="191453"/>
                    </a:lnTo>
                    <a:cubicBezTo>
                      <a:pt x="563976" y="182880"/>
                      <a:pt x="564929" y="173355"/>
                      <a:pt x="563976" y="163830"/>
                    </a:cubicBezTo>
                    <a:cubicBezTo>
                      <a:pt x="558261" y="100965"/>
                      <a:pt x="520161" y="46672"/>
                      <a:pt x="463964" y="19050"/>
                    </a:cubicBezTo>
                    <a:cubicBezTo>
                      <a:pt x="459201" y="17145"/>
                      <a:pt x="454439" y="17145"/>
                      <a:pt x="449676" y="20003"/>
                    </a:cubicBezTo>
                    <a:lnTo>
                      <a:pt x="440151" y="26670"/>
                    </a:lnTo>
                    <a:lnTo>
                      <a:pt x="430626" y="11430"/>
                    </a:lnTo>
                    <a:cubicBezTo>
                      <a:pt x="427769" y="6667"/>
                      <a:pt x="422054" y="3810"/>
                      <a:pt x="417291" y="2858"/>
                    </a:cubicBezTo>
                    <a:cubicBezTo>
                      <a:pt x="407766" y="953"/>
                      <a:pt x="397289" y="0"/>
                      <a:pt x="386811" y="0"/>
                    </a:cubicBezTo>
                    <a:cubicBezTo>
                      <a:pt x="360141" y="0"/>
                      <a:pt x="334424" y="5715"/>
                      <a:pt x="310611" y="18097"/>
                    </a:cubicBezTo>
                    <a:close/>
                    <a:moveTo>
                      <a:pt x="78201" y="701040"/>
                    </a:moveTo>
                    <a:cubicBezTo>
                      <a:pt x="49626" y="708660"/>
                      <a:pt x="49626" y="708660"/>
                      <a:pt x="41054" y="676275"/>
                    </a:cubicBezTo>
                    <a:cubicBezTo>
                      <a:pt x="32481" y="643890"/>
                      <a:pt x="32481" y="643890"/>
                      <a:pt x="61056" y="637223"/>
                    </a:cubicBezTo>
                    <a:lnTo>
                      <a:pt x="62009" y="637223"/>
                    </a:lnTo>
                    <a:cubicBezTo>
                      <a:pt x="67724" y="635318"/>
                      <a:pt x="73439" y="635318"/>
                      <a:pt x="79154" y="637223"/>
                    </a:cubicBezTo>
                    <a:lnTo>
                      <a:pt x="81059" y="638175"/>
                    </a:lnTo>
                    <a:cubicBezTo>
                      <a:pt x="92489" y="641033"/>
                      <a:pt x="102014" y="649605"/>
                      <a:pt x="104871" y="661035"/>
                    </a:cubicBezTo>
                    <a:cubicBezTo>
                      <a:pt x="109634" y="678180"/>
                      <a:pt x="97251" y="697230"/>
                      <a:pt x="78201" y="701040"/>
                    </a:cubicBezTo>
                    <a:close/>
                    <a:moveTo>
                      <a:pt x="383001" y="342900"/>
                    </a:moveTo>
                    <a:cubicBezTo>
                      <a:pt x="320136" y="342900"/>
                      <a:pt x="268701" y="291465"/>
                      <a:pt x="268701" y="228600"/>
                    </a:cubicBezTo>
                    <a:lnTo>
                      <a:pt x="268701" y="176213"/>
                    </a:lnTo>
                    <a:cubicBezTo>
                      <a:pt x="296324" y="169545"/>
                      <a:pt x="403956" y="143828"/>
                      <a:pt x="463011" y="108585"/>
                    </a:cubicBezTo>
                    <a:cubicBezTo>
                      <a:pt x="472536" y="102870"/>
                      <a:pt x="484919" y="127635"/>
                      <a:pt x="497301" y="147638"/>
                    </a:cubicBezTo>
                    <a:lnTo>
                      <a:pt x="497301" y="228600"/>
                    </a:lnTo>
                    <a:cubicBezTo>
                      <a:pt x="497301" y="291465"/>
                      <a:pt x="445866" y="342900"/>
                      <a:pt x="383001" y="342900"/>
                    </a:cubicBezTo>
                    <a:close/>
                  </a:path>
                </a:pathLst>
              </a:custGeom>
              <a:grpFill/>
              <a:ln w="9525" cap="flat">
                <a:noFill/>
                <a:prstDash val="solid"/>
                <a:miter/>
              </a:ln>
            </p:spPr>
            <p:txBody>
              <a:bodyPr rtlCol="0" anchor="ctr"/>
              <a:lstStyle/>
              <a:p>
                <a:endParaRPr lang="en-US">
                  <a:solidFill>
                    <a:srgbClr val="FFFFFF"/>
                  </a:solidFill>
                </a:endParaRPr>
              </a:p>
            </p:txBody>
          </p:sp>
          <p:sp>
            <p:nvSpPr>
              <p:cNvPr id="70" name="Freeform: Shape 69">
                <a:extLst>
                  <a:ext uri="{FF2B5EF4-FFF2-40B4-BE49-F238E27FC236}">
                    <a16:creationId xmlns:a16="http://schemas.microsoft.com/office/drawing/2014/main" id="{99D83ED5-E7CF-E244-302E-C27456F317DB}"/>
                  </a:ext>
                </a:extLst>
              </p:cNvPr>
              <p:cNvSpPr/>
              <p:nvPr/>
            </p:nvSpPr>
            <p:spPr>
              <a:xfrm>
                <a:off x="6029325" y="3457910"/>
                <a:ext cx="133350" cy="92430"/>
              </a:xfrm>
              <a:custGeom>
                <a:avLst/>
                <a:gdLst>
                  <a:gd name="connsiteX0" fmla="*/ 133350 w 133350"/>
                  <a:gd name="connsiteY0" fmla="*/ 4427 h 92430"/>
                  <a:gd name="connsiteX1" fmla="*/ 127635 w 133350"/>
                  <a:gd name="connsiteY1" fmla="*/ 617 h 92430"/>
                  <a:gd name="connsiteX2" fmla="*/ 66675 w 133350"/>
                  <a:gd name="connsiteY2" fmla="*/ 35859 h 92430"/>
                  <a:gd name="connsiteX3" fmla="*/ 5715 w 133350"/>
                  <a:gd name="connsiteY3" fmla="*/ 617 h 92430"/>
                  <a:gd name="connsiteX4" fmla="*/ 0 w 133350"/>
                  <a:gd name="connsiteY4" fmla="*/ 4427 h 92430"/>
                  <a:gd name="connsiteX5" fmla="*/ 0 w 133350"/>
                  <a:gd name="connsiteY5" fmla="*/ 88247 h 92430"/>
                  <a:gd name="connsiteX6" fmla="*/ 0 w 133350"/>
                  <a:gd name="connsiteY6" fmla="*/ 90152 h 92430"/>
                  <a:gd name="connsiteX7" fmla="*/ 4763 w 133350"/>
                  <a:gd name="connsiteY7" fmla="*/ 92057 h 92430"/>
                  <a:gd name="connsiteX8" fmla="*/ 4763 w 133350"/>
                  <a:gd name="connsiteY8" fmla="*/ 92057 h 92430"/>
                  <a:gd name="connsiteX9" fmla="*/ 65723 w 133350"/>
                  <a:gd name="connsiteY9" fmla="*/ 55862 h 92430"/>
                  <a:gd name="connsiteX10" fmla="*/ 126682 w 133350"/>
                  <a:gd name="connsiteY10" fmla="*/ 92057 h 92430"/>
                  <a:gd name="connsiteX11" fmla="*/ 131445 w 133350"/>
                  <a:gd name="connsiteY11" fmla="*/ 90152 h 92430"/>
                  <a:gd name="connsiteX12" fmla="*/ 131445 w 133350"/>
                  <a:gd name="connsiteY12" fmla="*/ 87294 h 92430"/>
                  <a:gd name="connsiteX13" fmla="*/ 131445 w 133350"/>
                  <a:gd name="connsiteY13" fmla="*/ 4427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92430">
                    <a:moveTo>
                      <a:pt x="133350" y="4427"/>
                    </a:moveTo>
                    <a:cubicBezTo>
                      <a:pt x="133350" y="1569"/>
                      <a:pt x="130493" y="-1288"/>
                      <a:pt x="127635" y="617"/>
                    </a:cubicBezTo>
                    <a:lnTo>
                      <a:pt x="66675" y="35859"/>
                    </a:lnTo>
                    <a:lnTo>
                      <a:pt x="5715" y="617"/>
                    </a:lnTo>
                    <a:cubicBezTo>
                      <a:pt x="2857" y="-1288"/>
                      <a:pt x="0" y="1569"/>
                      <a:pt x="0" y="4427"/>
                    </a:cubicBezTo>
                    <a:lnTo>
                      <a:pt x="0" y="88247"/>
                    </a:lnTo>
                    <a:cubicBezTo>
                      <a:pt x="0" y="89199"/>
                      <a:pt x="0" y="90152"/>
                      <a:pt x="0" y="90152"/>
                    </a:cubicBezTo>
                    <a:cubicBezTo>
                      <a:pt x="952" y="92057"/>
                      <a:pt x="2857" y="93009"/>
                      <a:pt x="4763" y="92057"/>
                    </a:cubicBezTo>
                    <a:cubicBezTo>
                      <a:pt x="4763" y="92057"/>
                      <a:pt x="4763" y="92057"/>
                      <a:pt x="4763" y="92057"/>
                    </a:cubicBezTo>
                    <a:lnTo>
                      <a:pt x="65723" y="55862"/>
                    </a:lnTo>
                    <a:lnTo>
                      <a:pt x="126682" y="92057"/>
                    </a:lnTo>
                    <a:cubicBezTo>
                      <a:pt x="128588" y="93009"/>
                      <a:pt x="130493" y="92057"/>
                      <a:pt x="131445" y="90152"/>
                    </a:cubicBezTo>
                    <a:cubicBezTo>
                      <a:pt x="131445" y="89199"/>
                      <a:pt x="132398" y="88247"/>
                      <a:pt x="131445" y="87294"/>
                    </a:cubicBezTo>
                    <a:lnTo>
                      <a:pt x="131445" y="4427"/>
                    </a:lnTo>
                    <a:close/>
                  </a:path>
                </a:pathLst>
              </a:custGeom>
              <a:grpFill/>
              <a:ln w="9525" cap="flat">
                <a:noFill/>
                <a:prstDash val="solid"/>
                <a:miter/>
              </a:ln>
            </p:spPr>
            <p:txBody>
              <a:bodyPr rtlCol="0" anchor="ctr"/>
              <a:lstStyle/>
              <a:p>
                <a:endParaRPr lang="en-US">
                  <a:solidFill>
                    <a:srgbClr val="FFFFFF"/>
                  </a:solidFill>
                </a:endParaRPr>
              </a:p>
            </p:txBody>
          </p:sp>
        </p:grpSp>
      </p:grpSp>
      <p:sp>
        <p:nvSpPr>
          <p:cNvPr id="2" name="Right Brace 1">
            <a:extLst>
              <a:ext uri="{FF2B5EF4-FFF2-40B4-BE49-F238E27FC236}">
                <a16:creationId xmlns:a16="http://schemas.microsoft.com/office/drawing/2014/main" id="{9FB6E33C-085D-EE5D-1037-F709814C8820}"/>
              </a:ext>
            </a:extLst>
          </p:cNvPr>
          <p:cNvSpPr/>
          <p:nvPr/>
        </p:nvSpPr>
        <p:spPr bwMode="auto">
          <a:xfrm rot="5400000">
            <a:off x="5650058" y="-1919253"/>
            <a:ext cx="909335" cy="11606227"/>
          </a:xfrm>
          <a:prstGeom prst="rightBrace">
            <a:avLst>
              <a:gd name="adj1" fmla="val 175237"/>
              <a:gd name="adj2" fmla="val 50000"/>
            </a:avLst>
          </a:prstGeom>
          <a:noFill/>
          <a:ln w="38100" cap="sq" cmpd="sng" algn="ctr">
            <a:solidFill>
              <a:srgbClr val="FFFF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6" name="Freeform: Shape 5">
            <a:extLst>
              <a:ext uri="{FF2B5EF4-FFF2-40B4-BE49-F238E27FC236}">
                <a16:creationId xmlns:a16="http://schemas.microsoft.com/office/drawing/2014/main" id="{92DA3527-E4B2-15F6-888A-0D2BCADC1A85}"/>
              </a:ext>
            </a:extLst>
          </p:cNvPr>
          <p:cNvSpPr/>
          <p:nvPr/>
        </p:nvSpPr>
        <p:spPr bwMode="auto">
          <a:xfrm>
            <a:off x="2526384" y="5204099"/>
            <a:ext cx="7277492" cy="103192"/>
          </a:xfrm>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extrusionOk="0">
                <a:moveTo>
                  <a:pt x="0" y="103192"/>
                </a:moveTo>
                <a:cubicBezTo>
                  <a:pt x="2654677" y="156020"/>
                  <a:pt x="5720921" y="16966"/>
                  <a:pt x="7277492" y="56058"/>
                </a:cubicBezTo>
              </a:path>
            </a:pathLst>
          </a:custGeom>
          <a:noFill/>
          <a:ln w="76200" cap="rnd" cmpd="sng" algn="ctr">
            <a:solidFill>
              <a:srgbClr val="DB3F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22" name="Freeform: Shape 21">
            <a:extLst>
              <a:ext uri="{FF2B5EF4-FFF2-40B4-BE49-F238E27FC236}">
                <a16:creationId xmlns:a16="http://schemas.microsoft.com/office/drawing/2014/main" id="{64B2E061-A8FD-E325-107C-C18F92C90401}"/>
              </a:ext>
            </a:extLst>
          </p:cNvPr>
          <p:cNvSpPr/>
          <p:nvPr/>
        </p:nvSpPr>
        <p:spPr bwMode="auto">
          <a:xfrm rot="10740000" flipV="1">
            <a:off x="2621076" y="5257125"/>
            <a:ext cx="7182666" cy="78022"/>
          </a:xfrm>
          <a:custGeom>
            <a:avLst/>
            <a:gdLst>
              <a:gd name="connsiteX0" fmla="*/ 0 w 7182666"/>
              <a:gd name="connsiteY0" fmla="*/ 78022 h 78022"/>
              <a:gd name="connsiteX1" fmla="*/ 7182666 w 7182666"/>
              <a:gd name="connsiteY1" fmla="*/ 42384 h 78022"/>
            </a:gdLst>
            <a:ahLst/>
            <a:cxnLst>
              <a:cxn ang="0">
                <a:pos x="connsiteX0" y="connsiteY0"/>
              </a:cxn>
              <a:cxn ang="0">
                <a:pos x="connsiteX1" y="connsiteY1"/>
              </a:cxn>
            </a:cxnLst>
            <a:rect l="l" t="t" r="r" b="b"/>
            <a:pathLst>
              <a:path w="7182666" h="78022" extrusionOk="0">
                <a:moveTo>
                  <a:pt x="0" y="78022"/>
                </a:moveTo>
                <a:cubicBezTo>
                  <a:pt x="2552153" y="203494"/>
                  <a:pt x="5775626" y="146434"/>
                  <a:pt x="7182666" y="42384"/>
                </a:cubicBezTo>
              </a:path>
            </a:pathLst>
          </a:custGeom>
          <a:noFill/>
          <a:ln w="76200" cap="rnd" cmpd="sng" algn="ctr">
            <a:solidFill>
              <a:srgbClr val="DB3F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23" name="Freeform: Shape 22">
            <a:extLst>
              <a:ext uri="{FF2B5EF4-FFF2-40B4-BE49-F238E27FC236}">
                <a16:creationId xmlns:a16="http://schemas.microsoft.com/office/drawing/2014/main" id="{5973549C-D0E6-B0FC-FD73-846196673170}"/>
              </a:ext>
            </a:extLst>
          </p:cNvPr>
          <p:cNvSpPr/>
          <p:nvPr/>
        </p:nvSpPr>
        <p:spPr bwMode="auto">
          <a:xfrm rot="10860000" flipV="1">
            <a:off x="2642052" y="5413986"/>
            <a:ext cx="7046155" cy="45719"/>
          </a:xfrm>
          <a:custGeom>
            <a:avLst/>
            <a:gdLst>
              <a:gd name="connsiteX0" fmla="*/ 0 w 7046155"/>
              <a:gd name="connsiteY0" fmla="*/ 45719 h 45719"/>
              <a:gd name="connsiteX1" fmla="*/ 7046155 w 7046155"/>
              <a:gd name="connsiteY1" fmla="*/ 24836 h 45719"/>
            </a:gdLst>
            <a:ahLst/>
            <a:cxnLst>
              <a:cxn ang="0">
                <a:pos x="connsiteX0" y="connsiteY0"/>
              </a:cxn>
              <a:cxn ang="0">
                <a:pos x="connsiteX1" y="connsiteY1"/>
              </a:cxn>
            </a:cxnLst>
            <a:rect l="l" t="t" r="r" b="b"/>
            <a:pathLst>
              <a:path w="7046155" h="45719" extrusionOk="0">
                <a:moveTo>
                  <a:pt x="0" y="45719"/>
                </a:moveTo>
                <a:cubicBezTo>
                  <a:pt x="2614478" y="103280"/>
                  <a:pt x="5642046" y="139229"/>
                  <a:pt x="7046155" y="24836"/>
                </a:cubicBezTo>
              </a:path>
            </a:pathLst>
          </a:custGeom>
          <a:noFill/>
          <a:ln w="76200" cap="rnd" cmpd="sng" algn="ctr">
            <a:solidFill>
              <a:srgbClr val="DB3F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3" name="Shared Understanding">
            <a:extLst>
              <a:ext uri="{FF2B5EF4-FFF2-40B4-BE49-F238E27FC236}">
                <a16:creationId xmlns:a16="http://schemas.microsoft.com/office/drawing/2014/main" id="{8A111EE3-84E5-436D-5F7F-5F768EC9A942}"/>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100000"/>
                    </a14:imgEffect>
                  </a14:imgLayer>
                </a14:imgProps>
              </a:ext>
            </a:extLst>
          </a:blip>
          <a:stretch>
            <a:fillRect/>
          </a:stretch>
        </p:blipFill>
        <p:spPr>
          <a:xfrm>
            <a:off x="0" y="3866572"/>
            <a:ext cx="12192000" cy="2315799"/>
          </a:xfrm>
          <a:prstGeom prst="rect">
            <a:avLst/>
          </a:prstGeom>
        </p:spPr>
      </p:pic>
    </p:spTree>
    <p:extLst>
      <p:ext uri="{BB962C8B-B14F-4D97-AF65-F5344CB8AC3E}">
        <p14:creationId xmlns:p14="http://schemas.microsoft.com/office/powerpoint/2010/main" val="325067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250"/>
                                        <p:tgtEl>
                                          <p:spTgt spid="6"/>
                                        </p:tgtEl>
                                      </p:cBhvr>
                                    </p:animEffect>
                                  </p:childTnLst>
                                </p:cTn>
                              </p:par>
                            </p:childTnLst>
                          </p:cTn>
                        </p:par>
                        <p:par>
                          <p:cTn id="17" fill="hold">
                            <p:stCondLst>
                              <p:cond delay="250"/>
                            </p:stCondLst>
                            <p:childTnLst>
                              <p:par>
                                <p:cTn id="18" presetID="22" presetClass="entr" presetSubtype="2"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25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77630-8818-401C-9764-BAEF26AB1687}"/>
              </a:ext>
            </a:extLst>
          </p:cNvPr>
          <p:cNvPicPr>
            <a:picLocks noChangeAspect="1"/>
          </p:cNvPicPr>
          <p:nvPr/>
        </p:nvPicPr>
        <p:blipFill rotWithShape="1">
          <a:blip r:embed="rId3">
            <a:extLst>
              <a:ext uri="{28A0092B-C50C-407E-A947-70E740481C1C}">
                <a14:useLocalDpi xmlns:a14="http://schemas.microsoft.com/office/drawing/2010/main" val="0"/>
              </a:ext>
            </a:extLst>
          </a:blip>
          <a:srcRect l="-9309" t="-15237" r="-14072" b="-8778"/>
          <a:stretch/>
        </p:blipFill>
        <p:spPr>
          <a:xfrm>
            <a:off x="6709410" y="0"/>
            <a:ext cx="5482590" cy="6857999"/>
          </a:xfrm>
          <a:prstGeom prst="rect">
            <a:avLst/>
          </a:prstGeom>
          <a:solidFill>
            <a:schemeClr val="bg1"/>
          </a:solidFill>
        </p:spPr>
      </p:pic>
      <p:sp>
        <p:nvSpPr>
          <p:cNvPr id="4" name="TextBox 3">
            <a:extLst>
              <a:ext uri="{FF2B5EF4-FFF2-40B4-BE49-F238E27FC236}">
                <a16:creationId xmlns:a16="http://schemas.microsoft.com/office/drawing/2014/main" id="{AB18EC7B-D598-0A79-4D74-A55E4A18F94A}"/>
              </a:ext>
            </a:extLst>
          </p:cNvPr>
          <p:cNvSpPr txBox="1"/>
          <p:nvPr/>
        </p:nvSpPr>
        <p:spPr>
          <a:xfrm>
            <a:off x="8553766" y="6474931"/>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F5EFC8E-5AA5-629F-026E-061A0611AB00}"/>
              </a:ext>
            </a:extLst>
          </p:cNvPr>
          <p:cNvSpPr txBox="1"/>
          <p:nvPr/>
        </p:nvSpPr>
        <p:spPr>
          <a:xfrm>
            <a:off x="763572" y="1545996"/>
            <a:ext cx="5673138" cy="1569660"/>
          </a:xfrm>
          <a:prstGeom prst="rect">
            <a:avLst/>
          </a:prstGeom>
          <a:noFill/>
        </p:spPr>
        <p:txBody>
          <a:bodyPr wrap="square" rtlCol="0">
            <a:spAutoFit/>
          </a:bodyPr>
          <a:lstStyle/>
          <a:p>
            <a:r>
              <a:rPr lang="en-US" dirty="0">
                <a:solidFill>
                  <a:srgbClr val="FFFFFF"/>
                </a:solidFill>
                <a:latin typeface="Calibri" panose="020F0502020204030204" pitchFamily="34" charset="0"/>
                <a:cs typeface="Calibri" panose="020F0502020204030204" pitchFamily="34" charset="0"/>
              </a:rPr>
              <a:t>Here’s a popular graphic used by the Learning Engineering professional community</a:t>
            </a:r>
          </a:p>
        </p:txBody>
      </p:sp>
      <p:sp>
        <p:nvSpPr>
          <p:cNvPr id="5" name="Oval 4">
            <a:extLst>
              <a:ext uri="{FF2B5EF4-FFF2-40B4-BE49-F238E27FC236}">
                <a16:creationId xmlns:a16="http://schemas.microsoft.com/office/drawing/2014/main" id="{3CB54589-92BD-200F-06B8-2469EF0D6DEF}"/>
              </a:ext>
            </a:extLst>
          </p:cNvPr>
          <p:cNvSpPr/>
          <p:nvPr/>
        </p:nvSpPr>
        <p:spPr bwMode="auto">
          <a:xfrm rot="20588556">
            <a:off x="8842343" y="4260915"/>
            <a:ext cx="2092750" cy="1527143"/>
          </a:xfrm>
          <a:custGeom>
            <a:avLst/>
            <a:gdLst>
              <a:gd name="connsiteX0" fmla="*/ 0 w 2092750"/>
              <a:gd name="connsiteY0" fmla="*/ 763572 h 1527143"/>
              <a:gd name="connsiteX1" fmla="*/ 1046375 w 2092750"/>
              <a:gd name="connsiteY1" fmla="*/ 0 h 1527143"/>
              <a:gd name="connsiteX2" fmla="*/ 2092750 w 2092750"/>
              <a:gd name="connsiteY2" fmla="*/ 763572 h 1527143"/>
              <a:gd name="connsiteX3" fmla="*/ 1046375 w 2092750"/>
              <a:gd name="connsiteY3" fmla="*/ 1527144 h 1527143"/>
              <a:gd name="connsiteX4" fmla="*/ 0 w 2092750"/>
              <a:gd name="connsiteY4" fmla="*/ 763572 h 152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750" h="1527143" extrusionOk="0">
                <a:moveTo>
                  <a:pt x="0" y="763572"/>
                </a:moveTo>
                <a:cubicBezTo>
                  <a:pt x="3085" y="318655"/>
                  <a:pt x="484346" y="12782"/>
                  <a:pt x="1046375" y="0"/>
                </a:cubicBezTo>
                <a:cubicBezTo>
                  <a:pt x="1613014" y="-4257"/>
                  <a:pt x="2120204" y="245600"/>
                  <a:pt x="2092750" y="763572"/>
                </a:cubicBezTo>
                <a:cubicBezTo>
                  <a:pt x="2116289" y="1169722"/>
                  <a:pt x="1611292" y="1560218"/>
                  <a:pt x="1046375" y="1527144"/>
                </a:cubicBezTo>
                <a:cubicBezTo>
                  <a:pt x="439406" y="1622620"/>
                  <a:pt x="56860" y="1135269"/>
                  <a:pt x="0" y="763572"/>
                </a:cubicBezTo>
                <a:close/>
              </a:path>
            </a:pathLst>
          </a:custGeom>
          <a:noFill/>
          <a:ln w="63500" cap="flat" cmpd="sng" algn="ctr">
            <a:solidFill>
              <a:srgbClr val="EB002D"/>
            </a:solidFill>
            <a:prstDash val="solid"/>
            <a:miter lim="800000"/>
            <a:headEnd type="none" w="med" len="med"/>
            <a:tailEnd type="none" w="med" len="med"/>
            <a:extLst>
              <a:ext uri="{C807C97D-BFC1-408E-A445-0C87EB9F89A2}">
                <ask:lineSketchStyleProps xmlns:ask="http://schemas.microsoft.com/office/drawing/2018/sketchyshapes" sd="4266498984">
                  <a:prstGeom prst="ellipse">
                    <a:avLst/>
                  </a:pr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Arrow: Right 5">
            <a:extLst>
              <a:ext uri="{FF2B5EF4-FFF2-40B4-BE49-F238E27FC236}">
                <a16:creationId xmlns:a16="http://schemas.microsoft.com/office/drawing/2014/main" id="{AA9DF11C-76A1-82B8-A88F-26D67BC88F33}"/>
              </a:ext>
            </a:extLst>
          </p:cNvPr>
          <p:cNvSpPr/>
          <p:nvPr/>
        </p:nvSpPr>
        <p:spPr bwMode="auto">
          <a:xfrm>
            <a:off x="1998482" y="4207103"/>
            <a:ext cx="7228963" cy="1411272"/>
          </a:xfrm>
          <a:prstGeom prst="rightArrow">
            <a:avLst>
              <a:gd name="adj1" fmla="val 100000"/>
              <a:gd name="adj2" fmla="val 50000"/>
            </a:avLst>
          </a:prstGeom>
          <a:solidFill>
            <a:srgbClr val="EB002D"/>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27432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Learning Engineering isn’t “done to” learners and other stakeholders. It’s accomplished </a:t>
            </a:r>
            <a:r>
              <a:rPr kumimoji="0" lang="en-US" sz="2400" b="0" i="1" u="none" strike="noStrike" cap="none" normalizeH="0" baseline="0" dirty="0">
                <a:ln>
                  <a:noFill/>
                </a:ln>
                <a:solidFill>
                  <a:schemeClr val="bg1"/>
                </a:solidFill>
                <a:effectLst/>
                <a:latin typeface="Calibri" panose="020F0502020204030204" pitchFamily="34" charset="0"/>
                <a:cs typeface="Calibri" panose="020F0502020204030204" pitchFamily="34" charset="0"/>
              </a:rPr>
              <a:t>by, with, and through</a:t>
            </a:r>
            <a:r>
              <a:rPr kumimoji="0" lang="en-US" sz="2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them.</a:t>
            </a:r>
          </a:p>
        </p:txBody>
      </p:sp>
      <p:sp>
        <p:nvSpPr>
          <p:cNvPr id="7" name="TextBox 6">
            <a:extLst>
              <a:ext uri="{FF2B5EF4-FFF2-40B4-BE49-F238E27FC236}">
                <a16:creationId xmlns:a16="http://schemas.microsoft.com/office/drawing/2014/main" id="{75A1C919-AD49-9B61-FF31-EA2B852C3FAB}"/>
              </a:ext>
            </a:extLst>
          </p:cNvPr>
          <p:cNvSpPr txBox="1"/>
          <p:nvPr/>
        </p:nvSpPr>
        <p:spPr>
          <a:xfrm>
            <a:off x="562553" y="5794899"/>
            <a:ext cx="6438507" cy="461665"/>
          </a:xfrm>
          <a:prstGeom prst="rect">
            <a:avLst/>
          </a:prstGeom>
          <a:noFill/>
        </p:spPr>
        <p:txBody>
          <a:bodyPr wrap="square" rtlCol="0">
            <a:spAutoFit/>
          </a:bodyPr>
          <a:lstStyle/>
          <a:p>
            <a:r>
              <a:rPr lang="en-US" sz="2400" dirty="0">
                <a:solidFill>
                  <a:srgbClr val="7D9192"/>
                </a:solidFill>
                <a:latin typeface="Calibri" panose="020F0502020204030204" pitchFamily="34" charset="0"/>
                <a:cs typeface="Calibri" panose="020F0502020204030204" pitchFamily="34" charset="0"/>
              </a:rPr>
              <a:t>Learners and stakeholders are part of the team!</a:t>
            </a:r>
          </a:p>
        </p:txBody>
      </p:sp>
    </p:spTree>
    <p:extLst>
      <p:ext uri="{BB962C8B-B14F-4D97-AF65-F5344CB8AC3E}">
        <p14:creationId xmlns:p14="http://schemas.microsoft.com/office/powerpoint/2010/main" val="1732010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7867F1-42C7-430F-9878-9A3E847DA52E}"/>
              </a:ext>
            </a:extLst>
          </p:cNvPr>
          <p:cNvSpPr/>
          <p:nvPr/>
        </p:nvSpPr>
        <p:spPr>
          <a:xfrm>
            <a:off x="653142" y="2200729"/>
            <a:ext cx="2623457" cy="457200"/>
          </a:xfrm>
          <a:prstGeom prst="rect">
            <a:avLst/>
          </a:prstGeom>
          <a:solidFill>
            <a:srgbClr val="DB3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DD1E722B-5559-403C-87AE-1B253F37EEEA}"/>
              </a:ext>
            </a:extLst>
          </p:cNvPr>
          <p:cNvSpPr/>
          <p:nvPr/>
        </p:nvSpPr>
        <p:spPr>
          <a:xfrm>
            <a:off x="4169228" y="2178957"/>
            <a:ext cx="4312620" cy="457200"/>
          </a:xfrm>
          <a:prstGeom prst="rect">
            <a:avLst/>
          </a:prstGeom>
          <a:solidFill>
            <a:srgbClr val="DB3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9A61E708-652B-4673-AF6D-F32507EE3CF9}"/>
              </a:ext>
            </a:extLst>
          </p:cNvPr>
          <p:cNvSpPr/>
          <p:nvPr/>
        </p:nvSpPr>
        <p:spPr>
          <a:xfrm>
            <a:off x="3597165" y="2668814"/>
            <a:ext cx="2144487" cy="457200"/>
          </a:xfrm>
          <a:prstGeom prst="rect">
            <a:avLst/>
          </a:prstGeom>
          <a:solidFill>
            <a:srgbClr val="DB3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a:extLst>
              <a:ext uri="{FF2B5EF4-FFF2-40B4-BE49-F238E27FC236}">
                <a16:creationId xmlns:a16="http://schemas.microsoft.com/office/drawing/2014/main" id="{EBB81968-112C-49AF-B9BC-C296852D4CEB}"/>
              </a:ext>
            </a:extLst>
          </p:cNvPr>
          <p:cNvSpPr/>
          <p:nvPr/>
        </p:nvSpPr>
        <p:spPr>
          <a:xfrm>
            <a:off x="4408715" y="1689100"/>
            <a:ext cx="1121228" cy="457200"/>
          </a:xfrm>
          <a:prstGeom prst="rect">
            <a:avLst/>
          </a:prstGeom>
          <a:solidFill>
            <a:srgbClr val="DB3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a:extLst>
              <a:ext uri="{FF2B5EF4-FFF2-40B4-BE49-F238E27FC236}">
                <a16:creationId xmlns:a16="http://schemas.microsoft.com/office/drawing/2014/main" id="{D73F0A8D-3648-4B38-B480-EE1F5625CA5F}"/>
              </a:ext>
            </a:extLst>
          </p:cNvPr>
          <p:cNvSpPr txBox="1"/>
          <p:nvPr/>
        </p:nvSpPr>
        <p:spPr>
          <a:xfrm>
            <a:off x="653143" y="1045029"/>
            <a:ext cx="10907486" cy="2586734"/>
          </a:xfrm>
          <a:prstGeom prst="rect">
            <a:avLst/>
          </a:prstGeom>
          <a:noFill/>
        </p:spPr>
        <p:txBody>
          <a:bodyPr wrap="square" rtlCol="0">
            <a:spAutoFit/>
          </a:bodyPr>
          <a:lstStyle/>
          <a:p>
            <a:pPr>
              <a:lnSpc>
                <a:spcPct val="114000"/>
              </a:lnSpc>
              <a:spcBef>
                <a:spcPts val="600"/>
              </a:spcBef>
            </a:pPr>
            <a:r>
              <a:rPr lang="en-US" sz="2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learning engineering </a:t>
            </a:r>
            <a: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[ˈ</a:t>
            </a:r>
            <a:r>
              <a:rPr lang="en-US" sz="2800"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lərniNG</a:t>
            </a:r>
            <a: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ˌ</a:t>
            </a:r>
            <a:r>
              <a:rPr lang="en-US" sz="2800"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enjəˈniriNG</a:t>
            </a:r>
            <a: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14000"/>
              </a:lnSpc>
              <a:spcBef>
                <a:spcPts val="600"/>
              </a:spcBef>
            </a:pPr>
            <a: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Learning engineering is a process and practice that applies the </a:t>
            </a:r>
            <a:b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lang="en-US" sz="2800" dirty="0">
              <a:solidFill>
                <a:srgbClr val="FFFFF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C0C95D3-B631-47E4-9DCC-BF020B448F0F}"/>
              </a:ext>
            </a:extLst>
          </p:cNvPr>
          <p:cNvSpPr txBox="1"/>
          <p:nvPr/>
        </p:nvSpPr>
        <p:spPr>
          <a:xfrm>
            <a:off x="4598149" y="5539594"/>
            <a:ext cx="7162799" cy="357021"/>
          </a:xfrm>
          <a:prstGeom prst="rect">
            <a:avLst/>
          </a:prstGeom>
          <a:noFill/>
        </p:spPr>
        <p:txBody>
          <a:bodyPr wrap="square" rtlCol="0">
            <a:spAutoFit/>
          </a:bodyPr>
          <a:lstStyle/>
          <a:p>
            <a:pPr algn="r">
              <a:lnSpc>
                <a:spcPct val="114000"/>
              </a:lnSpc>
              <a:spcBef>
                <a:spcPts val="600"/>
              </a:spcBef>
            </a:pPr>
            <a:r>
              <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Goodell et al. (2022), </a:t>
            </a:r>
            <a:r>
              <a:rPr lang="en-US" sz="1600" i="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Learning Engineering Toolkit</a:t>
            </a:r>
            <a:endParaRPr lang="en-US" sz="1600" i="1"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7534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F158702-B803-D5DD-DB26-0F96AD712C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73F0A8D-3648-4B38-B480-EE1F5625CA5F}"/>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Oval 8">
            <a:extLst>
              <a:ext uri="{FF2B5EF4-FFF2-40B4-BE49-F238E27FC236}">
                <a16:creationId xmlns:a16="http://schemas.microsoft.com/office/drawing/2014/main" id="{FA64F49E-EDDF-D689-D76A-C2F7DE71D646}"/>
              </a:ext>
            </a:extLst>
          </p:cNvPr>
          <p:cNvSpPr/>
          <p:nvPr/>
        </p:nvSpPr>
        <p:spPr>
          <a:xfrm>
            <a:off x="4109545" y="2112579"/>
            <a:ext cx="2590512" cy="599090"/>
          </a:xfrm>
          <a:custGeom>
            <a:avLst/>
            <a:gdLst>
              <a:gd name="connsiteX0" fmla="*/ 0 w 2590512"/>
              <a:gd name="connsiteY0" fmla="*/ 299545 h 599090"/>
              <a:gd name="connsiteX1" fmla="*/ 1295256 w 2590512"/>
              <a:gd name="connsiteY1" fmla="*/ 0 h 599090"/>
              <a:gd name="connsiteX2" fmla="*/ 2590512 w 2590512"/>
              <a:gd name="connsiteY2" fmla="*/ 299545 h 599090"/>
              <a:gd name="connsiteX3" fmla="*/ 1295256 w 2590512"/>
              <a:gd name="connsiteY3" fmla="*/ 599090 h 599090"/>
              <a:gd name="connsiteX4" fmla="*/ 0 w 2590512"/>
              <a:gd name="connsiteY4" fmla="*/ 299545 h 59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512" h="599090" extrusionOk="0">
                <a:moveTo>
                  <a:pt x="0" y="299545"/>
                </a:moveTo>
                <a:cubicBezTo>
                  <a:pt x="-46439" y="136097"/>
                  <a:pt x="614860" y="34366"/>
                  <a:pt x="1295256" y="0"/>
                </a:cubicBezTo>
                <a:cubicBezTo>
                  <a:pt x="2011718" y="2281"/>
                  <a:pt x="2591278" y="157502"/>
                  <a:pt x="2590512" y="299545"/>
                </a:cubicBezTo>
                <a:cubicBezTo>
                  <a:pt x="2542221" y="392123"/>
                  <a:pt x="2082989" y="686606"/>
                  <a:pt x="1295256" y="599090"/>
                </a:cubicBezTo>
                <a:cubicBezTo>
                  <a:pt x="583915" y="584178"/>
                  <a:pt x="4807" y="473941"/>
                  <a:pt x="0" y="299545"/>
                </a:cubicBezTo>
                <a:close/>
              </a:path>
            </a:pathLst>
          </a:custGeom>
          <a:noFill/>
          <a:ln w="38100">
            <a:solidFill>
              <a:srgbClr val="DB3F2D"/>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40405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LE Model">
            <a:extLst>
              <a:ext uri="{FF2B5EF4-FFF2-40B4-BE49-F238E27FC236}">
                <a16:creationId xmlns:a16="http://schemas.microsoft.com/office/drawing/2014/main" id="{9975DE51-15C9-998C-BD24-6DA1BD2BC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472" y="147637"/>
            <a:ext cx="6629400" cy="6562725"/>
          </a:xfrm>
          <a:prstGeom prst="rect">
            <a:avLst/>
          </a:prstGeom>
        </p:spPr>
      </p:pic>
      <p:sp>
        <p:nvSpPr>
          <p:cNvPr id="3" name="Rectangle: Rounded Corners 2">
            <a:extLst>
              <a:ext uri="{FF2B5EF4-FFF2-40B4-BE49-F238E27FC236}">
                <a16:creationId xmlns:a16="http://schemas.microsoft.com/office/drawing/2014/main" id="{CCC853CA-692B-D72D-5C8B-964A9738B6CA}"/>
              </a:ext>
            </a:extLst>
          </p:cNvPr>
          <p:cNvSpPr/>
          <p:nvPr/>
        </p:nvSpPr>
        <p:spPr>
          <a:xfrm>
            <a:off x="7312785" y="1579504"/>
            <a:ext cx="5064607" cy="1191977"/>
          </a:xfrm>
          <a:prstGeom prst="roundRect">
            <a:avLst>
              <a:gd name="adj" fmla="val 0"/>
            </a:avLst>
          </a:prstGeom>
          <a:solidFill>
            <a:srgbClr val="FBB83E"/>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tx1"/>
                </a:solidFill>
                <a:latin typeface="Calibri" panose="020F0502020204030204" pitchFamily="34" charset="0"/>
                <a:cs typeface="Calibri" panose="020F0502020204030204" pitchFamily="34" charset="0"/>
              </a:rPr>
              <a:t>Learning is situated. Understand the </a:t>
            </a:r>
            <a:r>
              <a:rPr lang="en-US" sz="2000" b="1" i="0" u="none" strike="noStrike" baseline="0" dirty="0">
                <a:solidFill>
                  <a:schemeClr val="tx1"/>
                </a:solidFill>
                <a:latin typeface="Calibri" panose="020F0502020204030204" pitchFamily="34" charset="0"/>
                <a:cs typeface="Calibri" panose="020F0502020204030204" pitchFamily="34" charset="0"/>
              </a:rPr>
              <a:t>context</a:t>
            </a:r>
            <a:r>
              <a:rPr lang="en-US" sz="2000" b="0" i="0" u="none" strike="noStrike" baseline="0" dirty="0">
                <a:solidFill>
                  <a:schemeClr val="tx1"/>
                </a:solidFill>
                <a:latin typeface="Calibri" panose="020F0502020204030204" pitchFamily="34" charset="0"/>
                <a:cs typeface="Calibri" panose="020F0502020204030204" pitchFamily="34" charset="0"/>
              </a:rPr>
              <a:t>, not only the learners and content but of the full system</a:t>
            </a:r>
          </a:p>
        </p:txBody>
      </p:sp>
      <p:sp>
        <p:nvSpPr>
          <p:cNvPr id="4" name="TextBox 3">
            <a:extLst>
              <a:ext uri="{FF2B5EF4-FFF2-40B4-BE49-F238E27FC236}">
                <a16:creationId xmlns:a16="http://schemas.microsoft.com/office/drawing/2014/main" id="{AE5778C4-E621-8515-ECAD-F727D375BDE5}"/>
              </a:ext>
            </a:extLst>
          </p:cNvPr>
          <p:cNvSpPr txBox="1"/>
          <p:nvPr/>
        </p:nvSpPr>
        <p:spPr>
          <a:xfrm>
            <a:off x="7440684" y="1616516"/>
            <a:ext cx="4301038" cy="5406801"/>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Learners’ interests</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Capabilities</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Developmental stages</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Probable prior knowledge</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Everyday experiences</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Support needs</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Attitudes and beliefs</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Time constraints</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Learning environment</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Faculty and mentor availability</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Teachers’ capabilities</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Social context</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Technology availability </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Digital literacy</a:t>
            </a:r>
          </a:p>
          <a:p>
            <a:pPr marL="342900" indent="-342900">
              <a:lnSpc>
                <a:spcPct val="110000"/>
              </a:lnSpc>
              <a:buFont typeface="Arial" panose="020B0604020202020204" pitchFamily="34" charset="0"/>
              <a:buChar char="•"/>
            </a:pPr>
            <a:r>
              <a:rPr lang="en-US" sz="2100" dirty="0">
                <a:solidFill>
                  <a:schemeClr val="bg1"/>
                </a:solidFill>
                <a:latin typeface="Calibri" panose="020F0502020204030204" pitchFamily="34" charset="0"/>
                <a:cs typeface="Calibri" panose="020F0502020204030204" pitchFamily="34" charset="0"/>
              </a:rPr>
              <a:t>Sometimes their living conditions</a:t>
            </a:r>
          </a:p>
        </p:txBody>
      </p:sp>
      <p:sp>
        <p:nvSpPr>
          <p:cNvPr id="9" name="TextBox 8">
            <a:extLst>
              <a:ext uri="{FF2B5EF4-FFF2-40B4-BE49-F238E27FC236}">
                <a16:creationId xmlns:a16="http://schemas.microsoft.com/office/drawing/2014/main" id="{BC133C9D-A616-5E7A-10A6-26FCADBEBB9C}"/>
              </a:ext>
            </a:extLst>
          </p:cNvPr>
          <p:cNvSpPr txBox="1"/>
          <p:nvPr/>
        </p:nvSpPr>
        <p:spPr>
          <a:xfrm>
            <a:off x="7378101" y="854150"/>
            <a:ext cx="4660523" cy="769441"/>
          </a:xfrm>
          <a:prstGeom prst="rect">
            <a:avLst/>
          </a:prstGeom>
          <a:noFill/>
        </p:spPr>
        <p:txBody>
          <a:bodyPr wrap="square">
            <a:spAutoFit/>
          </a:bodyPr>
          <a:lstStyle/>
          <a:p>
            <a:r>
              <a:rPr lang="en-US" sz="2200" dirty="0">
                <a:solidFill>
                  <a:schemeClr val="bg1"/>
                </a:solidFill>
                <a:latin typeface="Calibri" panose="020F0502020204030204" pitchFamily="34" charset="0"/>
                <a:cs typeface="Calibri" panose="020F0502020204030204" pitchFamily="34" charset="0"/>
              </a:rPr>
              <a:t>Before beginning to design, it’s important to understand the context: </a:t>
            </a:r>
          </a:p>
        </p:txBody>
      </p:sp>
      <p:sp>
        <p:nvSpPr>
          <p:cNvPr id="10" name="TextBox 9">
            <a:extLst>
              <a:ext uri="{FF2B5EF4-FFF2-40B4-BE49-F238E27FC236}">
                <a16:creationId xmlns:a16="http://schemas.microsoft.com/office/drawing/2014/main" id="{A38953E7-9EEA-E8EB-529A-803E87E18924}"/>
              </a:ext>
            </a:extLst>
          </p:cNvPr>
          <p:cNvSpPr txBox="1"/>
          <p:nvPr/>
        </p:nvSpPr>
        <p:spPr>
          <a:xfrm>
            <a:off x="12638315" y="4720127"/>
            <a:ext cx="1687286" cy="1015663"/>
          </a:xfrm>
          <a:prstGeom prst="rect">
            <a:avLst/>
          </a:prstGeom>
          <a:solidFill>
            <a:srgbClr val="EB002D"/>
          </a:solidFill>
        </p:spPr>
        <p:txBody>
          <a:bodyPr wrap="square" rtlCol="0">
            <a:spAutoFit/>
          </a:bodyPr>
          <a:lstStyle/>
          <a:p>
            <a:r>
              <a:rPr lang="en-US" sz="1200" dirty="0">
                <a:solidFill>
                  <a:schemeClr val="bg1"/>
                </a:solidFill>
              </a:rPr>
              <a:t>This is intentionally running off the page, because that’s a bit of a joke (i.e., there is a lot to consider)</a:t>
            </a:r>
          </a:p>
        </p:txBody>
      </p:sp>
      <p:pic>
        <p:nvPicPr>
          <p:cNvPr id="6" name="Remember This">
            <a:extLst>
              <a:ext uri="{FF2B5EF4-FFF2-40B4-BE49-F238E27FC236}">
                <a16:creationId xmlns:a16="http://schemas.microsoft.com/office/drawing/2014/main" id="{B8551841-CECA-1332-4F05-B191C8EAE4B5}"/>
              </a:ext>
            </a:extLst>
          </p:cNvPr>
          <p:cNvPicPr>
            <a:picLocks noChangeAspect="1"/>
          </p:cNvPicPr>
          <p:nvPr/>
        </p:nvPicPr>
        <p:blipFill>
          <a:blip r:embed="rId5"/>
          <a:stretch>
            <a:fillRect/>
          </a:stretch>
        </p:blipFill>
        <p:spPr>
          <a:xfrm>
            <a:off x="6746728" y="584540"/>
            <a:ext cx="5445272" cy="1458686"/>
          </a:xfrm>
          <a:prstGeom prst="rect">
            <a:avLst/>
          </a:prstGeom>
        </p:spPr>
      </p:pic>
    </p:spTree>
    <p:extLst>
      <p:ext uri="{BB962C8B-B14F-4D97-AF65-F5344CB8AC3E}">
        <p14:creationId xmlns:p14="http://schemas.microsoft.com/office/powerpoint/2010/main" val="849270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600"/>
                                        <p:tgtEl>
                                          <p:spTgt spid="4">
                                            <p:txEl>
                                              <p:pRg st="0" end="0"/>
                                            </p:txEl>
                                          </p:spTgt>
                                        </p:tgtEl>
                                      </p:cBhvr>
                                    </p:animEffect>
                                  </p:childTnLst>
                                </p:cTn>
                              </p:par>
                            </p:childTnLst>
                          </p:cTn>
                        </p:par>
                        <p:par>
                          <p:cTn id="17" fill="hold">
                            <p:stCondLst>
                              <p:cond delay="600"/>
                            </p:stCondLst>
                            <p:childTnLst>
                              <p:par>
                                <p:cTn id="18" presetID="10"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par>
                          <p:cTn id="21" fill="hold">
                            <p:stCondLst>
                              <p:cond delay="1100"/>
                            </p:stCondLst>
                            <p:childTnLst>
                              <p:par>
                                <p:cTn id="22" presetID="10"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4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300"/>
                                        <p:tgtEl>
                                          <p:spTgt spid="4">
                                            <p:txEl>
                                              <p:pRg st="3" end="3"/>
                                            </p:txEl>
                                          </p:spTgt>
                                        </p:tgtEl>
                                      </p:cBhvr>
                                    </p:animEffect>
                                  </p:childTnLst>
                                </p:cTn>
                              </p:par>
                            </p:childTnLst>
                          </p:cTn>
                        </p:par>
                        <p:par>
                          <p:cTn id="29" fill="hold">
                            <p:stCondLst>
                              <p:cond delay="1800"/>
                            </p:stCondLst>
                            <p:childTnLst>
                              <p:par>
                                <p:cTn id="30" presetID="10" presetClass="entr" presetSubtype="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200"/>
                                        <p:tgtEl>
                                          <p:spTgt spid="4">
                                            <p:txEl>
                                              <p:pRg st="4" end="4"/>
                                            </p:txEl>
                                          </p:spTgt>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50"/>
                                        <p:tgtEl>
                                          <p:spTgt spid="4">
                                            <p:txEl>
                                              <p:pRg st="5" end="5"/>
                                            </p:txEl>
                                          </p:spTgt>
                                        </p:tgtEl>
                                      </p:cBhvr>
                                    </p:animEffect>
                                  </p:childTnLst>
                                </p:cTn>
                              </p:par>
                            </p:childTnLst>
                          </p:cTn>
                        </p:par>
                        <p:par>
                          <p:cTn id="37" fill="hold">
                            <p:stCondLst>
                              <p:cond delay="2150"/>
                            </p:stCondLst>
                            <p:childTnLst>
                              <p:par>
                                <p:cTn id="38" presetID="10" presetClass="entr" presetSubtype="0"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150"/>
                                        <p:tgtEl>
                                          <p:spTgt spid="4">
                                            <p:txEl>
                                              <p:pRg st="6" end="6"/>
                                            </p:txEl>
                                          </p:spTgt>
                                        </p:tgtEl>
                                      </p:cBhvr>
                                    </p:animEffect>
                                  </p:childTnLst>
                                </p:cTn>
                              </p:par>
                            </p:childTnLst>
                          </p:cTn>
                        </p:par>
                        <p:par>
                          <p:cTn id="41" fill="hold">
                            <p:stCondLst>
                              <p:cond delay="2300"/>
                            </p:stCondLst>
                            <p:childTnLst>
                              <p:par>
                                <p:cTn id="42" presetID="10" presetClass="entr" presetSubtype="0" fill="hold"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50"/>
                                        <p:tgtEl>
                                          <p:spTgt spid="4">
                                            <p:txEl>
                                              <p:pRg st="7" end="7"/>
                                            </p:txEl>
                                          </p:spTgt>
                                        </p:tgtEl>
                                      </p:cBhvr>
                                    </p:animEffect>
                                  </p:childTnLst>
                                </p:cTn>
                              </p:par>
                            </p:childTnLst>
                          </p:cTn>
                        </p:par>
                        <p:par>
                          <p:cTn id="45" fill="hold">
                            <p:stCondLst>
                              <p:cond delay="2450"/>
                            </p:stCondLst>
                            <p:childTnLst>
                              <p:par>
                                <p:cTn id="46" presetID="10" presetClass="entr" presetSubtype="0" fill="hold" nodeType="after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Effect transition="in" filter="fade">
                                      <p:cBhvr>
                                        <p:cTn id="48" dur="150"/>
                                        <p:tgtEl>
                                          <p:spTgt spid="4">
                                            <p:txEl>
                                              <p:pRg st="8" end="8"/>
                                            </p:txEl>
                                          </p:spTgt>
                                        </p:tgtEl>
                                      </p:cBhvr>
                                    </p:animEffect>
                                  </p:childTnLst>
                                </p:cTn>
                              </p:par>
                            </p:childTnLst>
                          </p:cTn>
                        </p:par>
                        <p:par>
                          <p:cTn id="49" fill="hold">
                            <p:stCondLst>
                              <p:cond delay="2600"/>
                            </p:stCondLst>
                            <p:childTnLst>
                              <p:par>
                                <p:cTn id="50" presetID="10" presetClass="entr" presetSubtype="0" fill="hold" nodeType="after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100"/>
                                        <p:tgtEl>
                                          <p:spTgt spid="4">
                                            <p:txEl>
                                              <p:pRg st="9" end="9"/>
                                            </p:txEl>
                                          </p:spTgt>
                                        </p:tgtEl>
                                      </p:cBhvr>
                                    </p:animEffect>
                                  </p:childTnLst>
                                </p:cTn>
                              </p:par>
                            </p:childTnLst>
                          </p:cTn>
                        </p:par>
                        <p:par>
                          <p:cTn id="53" fill="hold">
                            <p:stCondLst>
                              <p:cond delay="2700"/>
                            </p:stCondLst>
                            <p:childTnLst>
                              <p:par>
                                <p:cTn id="54" presetID="10" presetClass="entr" presetSubtype="0" fill="hold" nodeType="afterEffect">
                                  <p:stCondLst>
                                    <p:cond delay="0"/>
                                  </p:stCondLst>
                                  <p:childTnLst>
                                    <p:set>
                                      <p:cBhvr>
                                        <p:cTn id="55" dur="1" fill="hold">
                                          <p:stCondLst>
                                            <p:cond delay="0"/>
                                          </p:stCondLst>
                                        </p:cTn>
                                        <p:tgtEl>
                                          <p:spTgt spid="4">
                                            <p:txEl>
                                              <p:pRg st="10" end="10"/>
                                            </p:txEl>
                                          </p:spTgt>
                                        </p:tgtEl>
                                        <p:attrNameLst>
                                          <p:attrName>style.visibility</p:attrName>
                                        </p:attrNameLst>
                                      </p:cBhvr>
                                      <p:to>
                                        <p:strVal val="visible"/>
                                      </p:to>
                                    </p:set>
                                    <p:animEffect transition="in" filter="fade">
                                      <p:cBhvr>
                                        <p:cTn id="56" dur="100"/>
                                        <p:tgtEl>
                                          <p:spTgt spid="4">
                                            <p:txEl>
                                              <p:pRg st="10" end="10"/>
                                            </p:txEl>
                                          </p:spTgt>
                                        </p:tgtEl>
                                      </p:cBhvr>
                                    </p:animEffect>
                                  </p:childTnLst>
                                </p:cTn>
                              </p:par>
                            </p:childTnLst>
                          </p:cTn>
                        </p:par>
                        <p:par>
                          <p:cTn id="57" fill="hold">
                            <p:stCondLst>
                              <p:cond delay="2800"/>
                            </p:stCondLst>
                            <p:childTnLst>
                              <p:par>
                                <p:cTn id="58" presetID="10" presetClass="entr" presetSubtype="0" fill="hold" nodeType="afterEffect">
                                  <p:stCondLst>
                                    <p:cond delay="0"/>
                                  </p:stCondLst>
                                  <p:childTnLst>
                                    <p:set>
                                      <p:cBhvr>
                                        <p:cTn id="59" dur="1" fill="hold">
                                          <p:stCondLst>
                                            <p:cond delay="0"/>
                                          </p:stCondLst>
                                        </p:cTn>
                                        <p:tgtEl>
                                          <p:spTgt spid="4">
                                            <p:txEl>
                                              <p:pRg st="11" end="11"/>
                                            </p:txEl>
                                          </p:spTgt>
                                        </p:tgtEl>
                                        <p:attrNameLst>
                                          <p:attrName>style.visibility</p:attrName>
                                        </p:attrNameLst>
                                      </p:cBhvr>
                                      <p:to>
                                        <p:strVal val="visible"/>
                                      </p:to>
                                    </p:set>
                                    <p:animEffect transition="in" filter="fade">
                                      <p:cBhvr>
                                        <p:cTn id="60" dur="50"/>
                                        <p:tgtEl>
                                          <p:spTgt spid="4">
                                            <p:txEl>
                                              <p:pRg st="11" end="11"/>
                                            </p:txEl>
                                          </p:spTgt>
                                        </p:tgtEl>
                                      </p:cBhvr>
                                    </p:animEffect>
                                  </p:childTnLst>
                                </p:cTn>
                              </p:par>
                            </p:childTnLst>
                          </p:cTn>
                        </p:par>
                        <p:par>
                          <p:cTn id="61" fill="hold">
                            <p:stCondLst>
                              <p:cond delay="2850"/>
                            </p:stCondLst>
                            <p:childTnLst>
                              <p:par>
                                <p:cTn id="62" presetID="10" presetClass="entr" presetSubtype="0" fill="hold" nodeType="afterEffect">
                                  <p:stCondLst>
                                    <p:cond delay="0"/>
                                  </p:stCondLst>
                                  <p:childTnLst>
                                    <p:set>
                                      <p:cBhvr>
                                        <p:cTn id="63" dur="1" fill="hold">
                                          <p:stCondLst>
                                            <p:cond delay="0"/>
                                          </p:stCondLst>
                                        </p:cTn>
                                        <p:tgtEl>
                                          <p:spTgt spid="4">
                                            <p:txEl>
                                              <p:pRg st="12" end="12"/>
                                            </p:txEl>
                                          </p:spTgt>
                                        </p:tgtEl>
                                        <p:attrNameLst>
                                          <p:attrName>style.visibility</p:attrName>
                                        </p:attrNameLst>
                                      </p:cBhvr>
                                      <p:to>
                                        <p:strVal val="visible"/>
                                      </p:to>
                                    </p:set>
                                    <p:animEffect transition="in" filter="fade">
                                      <p:cBhvr>
                                        <p:cTn id="64" dur="50"/>
                                        <p:tgtEl>
                                          <p:spTgt spid="4">
                                            <p:txEl>
                                              <p:pRg st="12" end="12"/>
                                            </p:txEl>
                                          </p:spTgt>
                                        </p:tgtEl>
                                      </p:cBhvr>
                                    </p:animEffect>
                                  </p:childTnLst>
                                </p:cTn>
                              </p:par>
                            </p:childTnLst>
                          </p:cTn>
                        </p:par>
                        <p:par>
                          <p:cTn id="65" fill="hold">
                            <p:stCondLst>
                              <p:cond delay="2900"/>
                            </p:stCondLst>
                            <p:childTnLst>
                              <p:par>
                                <p:cTn id="66" presetID="10" presetClass="entr" presetSubtype="0" fill="hold" nodeType="afterEffect">
                                  <p:stCondLst>
                                    <p:cond delay="0"/>
                                  </p:stCondLst>
                                  <p:childTnLst>
                                    <p:set>
                                      <p:cBhvr>
                                        <p:cTn id="67" dur="1" fill="hold">
                                          <p:stCondLst>
                                            <p:cond delay="0"/>
                                          </p:stCondLst>
                                        </p:cTn>
                                        <p:tgtEl>
                                          <p:spTgt spid="4">
                                            <p:txEl>
                                              <p:pRg st="13" end="13"/>
                                            </p:txEl>
                                          </p:spTgt>
                                        </p:tgtEl>
                                        <p:attrNameLst>
                                          <p:attrName>style.visibility</p:attrName>
                                        </p:attrNameLst>
                                      </p:cBhvr>
                                      <p:to>
                                        <p:strVal val="visible"/>
                                      </p:to>
                                    </p:set>
                                    <p:animEffect transition="in" filter="fade">
                                      <p:cBhvr>
                                        <p:cTn id="68" dur="50"/>
                                        <p:tgtEl>
                                          <p:spTgt spid="4">
                                            <p:txEl>
                                              <p:pRg st="13" end="13"/>
                                            </p:txEl>
                                          </p:spTgt>
                                        </p:tgtEl>
                                      </p:cBhvr>
                                    </p:animEffect>
                                  </p:childTnLst>
                                </p:cTn>
                              </p:par>
                            </p:childTnLst>
                          </p:cTn>
                        </p:par>
                        <p:par>
                          <p:cTn id="69" fill="hold">
                            <p:stCondLst>
                              <p:cond delay="2950"/>
                            </p:stCondLst>
                            <p:childTnLst>
                              <p:par>
                                <p:cTn id="70" presetID="10" presetClass="entr" presetSubtype="0" fill="hold" nodeType="afterEffect">
                                  <p:stCondLst>
                                    <p:cond delay="0"/>
                                  </p:stCondLst>
                                  <p:childTnLst>
                                    <p:set>
                                      <p:cBhvr>
                                        <p:cTn id="71" dur="1" fill="hold">
                                          <p:stCondLst>
                                            <p:cond delay="0"/>
                                          </p:stCondLst>
                                        </p:cTn>
                                        <p:tgtEl>
                                          <p:spTgt spid="4">
                                            <p:txEl>
                                              <p:pRg st="14" end="14"/>
                                            </p:txEl>
                                          </p:spTgt>
                                        </p:tgtEl>
                                        <p:attrNameLst>
                                          <p:attrName>style.visibility</p:attrName>
                                        </p:attrNameLst>
                                      </p:cBhvr>
                                      <p:to>
                                        <p:strVal val="visible"/>
                                      </p:to>
                                    </p:set>
                                    <p:animEffect transition="in" filter="fade">
                                      <p:cBhvr>
                                        <p:cTn id="72" dur="5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C9C251-0915-0CF3-D2C8-A92C8753FF5F}"/>
              </a:ext>
            </a:extLst>
          </p:cNvPr>
          <p:cNvSpPr txBox="1"/>
          <p:nvPr/>
        </p:nvSpPr>
        <p:spPr>
          <a:xfrm>
            <a:off x="718008" y="2253006"/>
            <a:ext cx="10755984" cy="2585323"/>
          </a:xfrm>
          <a:prstGeom prst="rect">
            <a:avLst/>
          </a:prstGeom>
          <a:noFill/>
        </p:spPr>
        <p:txBody>
          <a:bodyPr wrap="square" rtlCol="0">
            <a:spAutoFit/>
          </a:bodyPr>
          <a:lstStyle/>
          <a:p>
            <a:pPr algn="ctr"/>
            <a:r>
              <a:rPr lang="en-US" sz="5400" dirty="0">
                <a:solidFill>
                  <a:srgbClr val="FFFFFF"/>
                </a:solidFill>
                <a:latin typeface="Calibri" panose="020F0502020204030204" pitchFamily="34" charset="0"/>
                <a:cs typeface="Calibri" panose="020F0502020204030204" pitchFamily="34" charset="0"/>
              </a:rPr>
              <a:t>It’s useful to envision the context as a </a:t>
            </a:r>
            <a:r>
              <a:rPr lang="en-US" sz="5400" b="1" dirty="0">
                <a:solidFill>
                  <a:srgbClr val="FBB83E"/>
                </a:solidFill>
                <a:latin typeface="Calibri" panose="020F0502020204030204" pitchFamily="34" charset="0"/>
                <a:cs typeface="Calibri" panose="020F0502020204030204" pitchFamily="34" charset="0"/>
              </a:rPr>
              <a:t>human-centric</a:t>
            </a:r>
            <a:r>
              <a:rPr lang="en-US" sz="5400" b="1" dirty="0">
                <a:solidFill>
                  <a:srgbClr val="000000"/>
                </a:solidFill>
                <a:latin typeface="Calibri" panose="020F0502020204030204" pitchFamily="34" charset="0"/>
                <a:cs typeface="Calibri" panose="020F0502020204030204" pitchFamily="34" charset="0"/>
              </a:rPr>
              <a:t> </a:t>
            </a:r>
            <a:r>
              <a:rPr lang="en-US" sz="5400" b="1" dirty="0">
                <a:solidFill>
                  <a:srgbClr val="FBB83E"/>
                </a:solidFill>
                <a:latin typeface="Calibri" panose="020F0502020204030204" pitchFamily="34" charset="0"/>
                <a:cs typeface="Calibri" panose="020F0502020204030204" pitchFamily="34" charset="0"/>
              </a:rPr>
              <a:t>system</a:t>
            </a:r>
            <a:endParaRPr lang="en-US" sz="5400" dirty="0">
              <a:solidFill>
                <a:srgbClr val="FBB83E"/>
              </a:solidFill>
              <a:latin typeface="Calibri" panose="020F0502020204030204" pitchFamily="34" charset="0"/>
              <a:cs typeface="Calibri" panose="020F0502020204030204" pitchFamily="34" charset="0"/>
            </a:endParaRPr>
          </a:p>
          <a:p>
            <a:pPr algn="ctr"/>
            <a:endParaRPr lang="en-US" sz="540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61761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 name="TextBox 83">
            <a:extLst>
              <a:ext uri="{FF2B5EF4-FFF2-40B4-BE49-F238E27FC236}">
                <a16:creationId xmlns:a16="http://schemas.microsoft.com/office/drawing/2014/main" id="{255CBE75-FD73-F1CC-EF05-7074756F2C43}"/>
              </a:ext>
            </a:extLst>
          </p:cNvPr>
          <p:cNvSpPr txBox="1"/>
          <p:nvPr/>
        </p:nvSpPr>
        <p:spPr>
          <a:xfrm>
            <a:off x="4147570" y="5703514"/>
            <a:ext cx="3763979" cy="584775"/>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start with the </a:t>
            </a:r>
            <a:r>
              <a:rPr lang="en-US" b="1" dirty="0">
                <a:solidFill>
                  <a:schemeClr val="bg1"/>
                </a:solidFill>
                <a:latin typeface="Calibri" panose="020F0502020204030204" pitchFamily="34" charset="0"/>
                <a:cs typeface="Calibri" panose="020F0502020204030204" pitchFamily="34" charset="0"/>
              </a:rPr>
              <a:t>learner</a:t>
            </a:r>
          </a:p>
        </p:txBody>
      </p:sp>
      <p:grpSp>
        <p:nvGrpSpPr>
          <p:cNvPr id="18" name="Girl">
            <a:extLst>
              <a:ext uri="{FF2B5EF4-FFF2-40B4-BE49-F238E27FC236}">
                <a16:creationId xmlns:a16="http://schemas.microsoft.com/office/drawing/2014/main" id="{DC792B53-B7FD-1F82-27B6-31AC029625E0}"/>
              </a:ext>
            </a:extLst>
          </p:cNvPr>
          <p:cNvGrpSpPr/>
          <p:nvPr/>
        </p:nvGrpSpPr>
        <p:grpSpPr>
          <a:xfrm>
            <a:off x="5185565" y="2680567"/>
            <a:ext cx="1813880" cy="2627113"/>
            <a:chOff x="5185565" y="2680567"/>
            <a:chExt cx="1813880" cy="2627113"/>
          </a:xfrm>
        </p:grpSpPr>
        <p:pic>
          <p:nvPicPr>
            <p:cNvPr id="5" name="Graphic 4" descr="Man carrying folder">
              <a:extLst>
                <a:ext uri="{FF2B5EF4-FFF2-40B4-BE49-F238E27FC236}">
                  <a16:creationId xmlns:a16="http://schemas.microsoft.com/office/drawing/2014/main" id="{362117C8-CFFB-D9BE-6E13-4F35A8ECB9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2555" y="3735646"/>
              <a:ext cx="1806890" cy="1559369"/>
            </a:xfrm>
            <a:prstGeom prst="rect">
              <a:avLst/>
            </a:prstGeom>
          </p:spPr>
        </p:pic>
        <p:pic>
          <p:nvPicPr>
            <p:cNvPr id="7" name="Graphic 6" descr="Woman wearing a ribbon">
              <a:extLst>
                <a:ext uri="{FF2B5EF4-FFF2-40B4-BE49-F238E27FC236}">
                  <a16:creationId xmlns:a16="http://schemas.microsoft.com/office/drawing/2014/main" id="{59513B0F-FC33-3ECA-2034-3D5DAB3215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9786" y="2680567"/>
              <a:ext cx="1032428" cy="1304119"/>
            </a:xfrm>
            <a:prstGeom prst="rect">
              <a:avLst/>
            </a:prstGeom>
          </p:spPr>
        </p:pic>
        <p:pic>
          <p:nvPicPr>
            <p:cNvPr id="15" name="Graphic 14" descr="Man carrying folder">
              <a:extLst>
                <a:ext uri="{FF2B5EF4-FFF2-40B4-BE49-F238E27FC236}">
                  <a16:creationId xmlns:a16="http://schemas.microsoft.com/office/drawing/2014/main" id="{D70EC65D-980C-F671-0131-F75E5DDDEC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5565" y="3748311"/>
              <a:ext cx="1806890" cy="1559369"/>
            </a:xfrm>
            <a:prstGeom prst="rect">
              <a:avLst/>
            </a:prstGeom>
          </p:spPr>
        </p:pic>
        <p:pic>
          <p:nvPicPr>
            <p:cNvPr id="16" name="Graphic 15" descr="Woman wearing a ribbon">
              <a:extLst>
                <a:ext uri="{FF2B5EF4-FFF2-40B4-BE49-F238E27FC236}">
                  <a16:creationId xmlns:a16="http://schemas.microsoft.com/office/drawing/2014/main" id="{CD2CC542-16E8-7C19-7167-4205344300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72796" y="2693232"/>
              <a:ext cx="1032428" cy="1304119"/>
            </a:xfrm>
            <a:prstGeom prst="rect">
              <a:avLst/>
            </a:prstGeom>
          </p:spPr>
        </p:pic>
        <p:pic>
          <p:nvPicPr>
            <p:cNvPr id="17" name="Graphic 16" descr="A smiling woman">
              <a:extLst>
                <a:ext uri="{FF2B5EF4-FFF2-40B4-BE49-F238E27FC236}">
                  <a16:creationId xmlns:a16="http://schemas.microsoft.com/office/drawing/2014/main" id="{E9BD79D8-C8B2-F5DE-E5BA-ED1F88BC61A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22570" y="3304929"/>
              <a:ext cx="511801" cy="559781"/>
            </a:xfrm>
            <a:prstGeom prst="rect">
              <a:avLst/>
            </a:prstGeom>
          </p:spPr>
        </p:pic>
      </p:grpSp>
      <p:grpSp>
        <p:nvGrpSpPr>
          <p:cNvPr id="83" name="Group 82">
            <a:extLst>
              <a:ext uri="{FF2B5EF4-FFF2-40B4-BE49-F238E27FC236}">
                <a16:creationId xmlns:a16="http://schemas.microsoft.com/office/drawing/2014/main" id="{480BB58E-E3A3-252C-E8CF-D02A4449F5B9}"/>
              </a:ext>
            </a:extLst>
          </p:cNvPr>
          <p:cNvGrpSpPr/>
          <p:nvPr/>
        </p:nvGrpSpPr>
        <p:grpSpPr>
          <a:xfrm>
            <a:off x="7400629" y="5315247"/>
            <a:ext cx="1899157" cy="1272435"/>
            <a:chOff x="7400629" y="5315247"/>
            <a:chExt cx="1899157" cy="1272435"/>
          </a:xfrm>
        </p:grpSpPr>
        <p:sp>
          <p:nvSpPr>
            <p:cNvPr id="45" name="Speech Bubble: Oval 44">
              <a:extLst>
                <a:ext uri="{FF2B5EF4-FFF2-40B4-BE49-F238E27FC236}">
                  <a16:creationId xmlns:a16="http://schemas.microsoft.com/office/drawing/2014/main" id="{8997AA0A-E448-71D3-7C7A-0C5B60ADD389}"/>
                </a:ext>
              </a:extLst>
            </p:cNvPr>
            <p:cNvSpPr/>
            <p:nvPr/>
          </p:nvSpPr>
          <p:spPr bwMode="auto">
            <a:xfrm flipH="1">
              <a:off x="7400629" y="5315247"/>
              <a:ext cx="1899157" cy="1272435"/>
            </a:xfrm>
            <a:prstGeom prst="wedgeEllipseCallout">
              <a:avLst>
                <a:gd name="adj1" fmla="val 87375"/>
                <a:gd name="adj2" fmla="val -187166"/>
              </a:avLst>
            </a:prstGeom>
            <a:solidFill>
              <a:srgbClr val="9C3A99"/>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19" name="Graphic 18" descr="Ribbon with solid fill">
              <a:extLst>
                <a:ext uri="{FF2B5EF4-FFF2-40B4-BE49-F238E27FC236}">
                  <a16:creationId xmlns:a16="http://schemas.microsoft.com/office/drawing/2014/main" id="{BEBCF05E-5A24-8126-3474-C9493279AC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830170" y="5445567"/>
              <a:ext cx="1040074" cy="1040074"/>
            </a:xfrm>
            <a:prstGeom prst="rect">
              <a:avLst/>
            </a:prstGeom>
          </p:spPr>
        </p:pic>
      </p:grpSp>
      <p:grpSp>
        <p:nvGrpSpPr>
          <p:cNvPr id="80" name="Group 79">
            <a:extLst>
              <a:ext uri="{FF2B5EF4-FFF2-40B4-BE49-F238E27FC236}">
                <a16:creationId xmlns:a16="http://schemas.microsoft.com/office/drawing/2014/main" id="{5975D2FA-402B-2CCF-F6EF-4A980BD9BC7B}"/>
              </a:ext>
            </a:extLst>
          </p:cNvPr>
          <p:cNvGrpSpPr/>
          <p:nvPr/>
        </p:nvGrpSpPr>
        <p:grpSpPr>
          <a:xfrm>
            <a:off x="7809041" y="1299499"/>
            <a:ext cx="1899157" cy="1327278"/>
            <a:chOff x="7809041" y="1299499"/>
            <a:chExt cx="1899157" cy="1327278"/>
          </a:xfrm>
        </p:grpSpPr>
        <p:sp>
          <p:nvSpPr>
            <p:cNvPr id="47" name="Speech Bubble: Oval 46">
              <a:extLst>
                <a:ext uri="{FF2B5EF4-FFF2-40B4-BE49-F238E27FC236}">
                  <a16:creationId xmlns:a16="http://schemas.microsoft.com/office/drawing/2014/main" id="{A97E7FC4-A547-FB88-229E-44A42A44C332}"/>
                </a:ext>
              </a:extLst>
            </p:cNvPr>
            <p:cNvSpPr/>
            <p:nvPr/>
          </p:nvSpPr>
          <p:spPr bwMode="auto">
            <a:xfrm flipH="1">
              <a:off x="7809041" y="1319936"/>
              <a:ext cx="1899157" cy="1272435"/>
            </a:xfrm>
            <a:prstGeom prst="wedgeEllipseCallout">
              <a:avLst>
                <a:gd name="adj1" fmla="val 108222"/>
                <a:gd name="adj2" fmla="val 71390"/>
              </a:avLst>
            </a:prstGeom>
            <a:solidFill>
              <a:srgbClr val="00A79D"/>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21" name="Graphic 20" descr="Glasses with solid fill">
              <a:extLst>
                <a:ext uri="{FF2B5EF4-FFF2-40B4-BE49-F238E27FC236}">
                  <a16:creationId xmlns:a16="http://schemas.microsoft.com/office/drawing/2014/main" id="{FAEDB600-01D8-BD67-CEC9-4D463094704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094980" y="1299499"/>
              <a:ext cx="1327278" cy="1327278"/>
            </a:xfrm>
            <a:prstGeom prst="rect">
              <a:avLst/>
            </a:prstGeom>
          </p:spPr>
        </p:pic>
      </p:grpSp>
      <p:grpSp>
        <p:nvGrpSpPr>
          <p:cNvPr id="75" name="Group 74">
            <a:extLst>
              <a:ext uri="{FF2B5EF4-FFF2-40B4-BE49-F238E27FC236}">
                <a16:creationId xmlns:a16="http://schemas.microsoft.com/office/drawing/2014/main" id="{3E49068D-9282-1BD6-9740-6027E735094E}"/>
              </a:ext>
            </a:extLst>
          </p:cNvPr>
          <p:cNvGrpSpPr/>
          <p:nvPr/>
        </p:nvGrpSpPr>
        <p:grpSpPr>
          <a:xfrm>
            <a:off x="2469823" y="1319936"/>
            <a:ext cx="1899157" cy="1272435"/>
            <a:chOff x="2469823" y="1319936"/>
            <a:chExt cx="1899157" cy="1272435"/>
          </a:xfrm>
        </p:grpSpPr>
        <p:sp>
          <p:nvSpPr>
            <p:cNvPr id="34" name="Speech Bubble: Oval 33">
              <a:extLst>
                <a:ext uri="{FF2B5EF4-FFF2-40B4-BE49-F238E27FC236}">
                  <a16:creationId xmlns:a16="http://schemas.microsoft.com/office/drawing/2014/main" id="{C65CCA42-B83C-2D8C-38CB-50329DF116EB}"/>
                </a:ext>
              </a:extLst>
            </p:cNvPr>
            <p:cNvSpPr/>
            <p:nvPr/>
          </p:nvSpPr>
          <p:spPr bwMode="auto">
            <a:xfrm>
              <a:off x="2469823" y="1319936"/>
              <a:ext cx="1899157" cy="1272435"/>
            </a:xfrm>
            <a:prstGeom prst="wedgeEllipseCallout">
              <a:avLst>
                <a:gd name="adj1" fmla="val 108222"/>
                <a:gd name="adj2" fmla="val 71390"/>
              </a:avLst>
            </a:prstGeom>
            <a:solidFill>
              <a:srgbClr val="0F3E65"/>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23" name="Graphic 22" descr="Globe with solid fill">
              <a:extLst>
                <a:ext uri="{FF2B5EF4-FFF2-40B4-BE49-F238E27FC236}">
                  <a16:creationId xmlns:a16="http://schemas.microsoft.com/office/drawing/2014/main" id="{CFA90557-DFB0-727F-D392-00941EF34F1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923932" y="1460684"/>
              <a:ext cx="990938" cy="990938"/>
            </a:xfrm>
            <a:prstGeom prst="rect">
              <a:avLst/>
            </a:prstGeom>
          </p:spPr>
        </p:pic>
      </p:grpSp>
      <p:grpSp>
        <p:nvGrpSpPr>
          <p:cNvPr id="62" name="Group 61">
            <a:extLst>
              <a:ext uri="{FF2B5EF4-FFF2-40B4-BE49-F238E27FC236}">
                <a16:creationId xmlns:a16="http://schemas.microsoft.com/office/drawing/2014/main" id="{1D8728F0-4863-162E-8FA4-E9F33ABE752F}"/>
              </a:ext>
            </a:extLst>
          </p:cNvPr>
          <p:cNvGrpSpPr/>
          <p:nvPr/>
        </p:nvGrpSpPr>
        <p:grpSpPr>
          <a:xfrm>
            <a:off x="1857407" y="2681374"/>
            <a:ext cx="1899157" cy="1272435"/>
            <a:chOff x="1857407" y="2681374"/>
            <a:chExt cx="1899157" cy="1272435"/>
          </a:xfrm>
        </p:grpSpPr>
        <p:sp>
          <p:nvSpPr>
            <p:cNvPr id="36" name="Speech Bubble: Oval 35">
              <a:extLst>
                <a:ext uri="{FF2B5EF4-FFF2-40B4-BE49-F238E27FC236}">
                  <a16:creationId xmlns:a16="http://schemas.microsoft.com/office/drawing/2014/main" id="{92F817C5-AB5B-9A09-0C2B-515B014EA284}"/>
                </a:ext>
              </a:extLst>
            </p:cNvPr>
            <p:cNvSpPr/>
            <p:nvPr/>
          </p:nvSpPr>
          <p:spPr bwMode="auto">
            <a:xfrm>
              <a:off x="1857407" y="2681374"/>
              <a:ext cx="1899157" cy="1272435"/>
            </a:xfrm>
            <a:prstGeom prst="wedgeEllipseCallout">
              <a:avLst>
                <a:gd name="adj1" fmla="val 138501"/>
                <a:gd name="adj2" fmla="val -12325"/>
              </a:avLst>
            </a:prstGeom>
            <a:solidFill>
              <a:srgbClr val="1C75BC"/>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29" name="Graphic 28" descr="Lightbulb and gear with solid fill">
              <a:extLst>
                <a:ext uri="{FF2B5EF4-FFF2-40B4-BE49-F238E27FC236}">
                  <a16:creationId xmlns:a16="http://schemas.microsoft.com/office/drawing/2014/main" id="{E2BD8264-BF08-DC23-BB3B-7CB46DBEAC0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241558" y="2726837"/>
              <a:ext cx="1130854" cy="1130854"/>
            </a:xfrm>
            <a:prstGeom prst="rect">
              <a:avLst/>
            </a:prstGeom>
          </p:spPr>
        </p:pic>
      </p:grpSp>
      <p:grpSp>
        <p:nvGrpSpPr>
          <p:cNvPr id="61" name="Group 60">
            <a:extLst>
              <a:ext uri="{FF2B5EF4-FFF2-40B4-BE49-F238E27FC236}">
                <a16:creationId xmlns:a16="http://schemas.microsoft.com/office/drawing/2014/main" id="{9DDD350B-5087-2DCC-82B4-BB66A6608641}"/>
              </a:ext>
            </a:extLst>
          </p:cNvPr>
          <p:cNvGrpSpPr/>
          <p:nvPr/>
        </p:nvGrpSpPr>
        <p:grpSpPr>
          <a:xfrm>
            <a:off x="1985451" y="4071093"/>
            <a:ext cx="1899157" cy="1272435"/>
            <a:chOff x="1985451" y="4071093"/>
            <a:chExt cx="1899157" cy="1272435"/>
          </a:xfrm>
        </p:grpSpPr>
        <p:sp>
          <p:nvSpPr>
            <p:cNvPr id="37" name="Speech Bubble: Oval 36">
              <a:extLst>
                <a:ext uri="{FF2B5EF4-FFF2-40B4-BE49-F238E27FC236}">
                  <a16:creationId xmlns:a16="http://schemas.microsoft.com/office/drawing/2014/main" id="{74B2E86C-E8CE-4516-C65E-C7585F447821}"/>
                </a:ext>
              </a:extLst>
            </p:cNvPr>
            <p:cNvSpPr/>
            <p:nvPr/>
          </p:nvSpPr>
          <p:spPr bwMode="auto">
            <a:xfrm>
              <a:off x="1985451" y="4071093"/>
              <a:ext cx="1899157" cy="1272435"/>
            </a:xfrm>
            <a:prstGeom prst="wedgeEllipseCallout">
              <a:avLst>
                <a:gd name="adj1" fmla="val 131552"/>
                <a:gd name="adj2" fmla="val -101968"/>
              </a:avLst>
            </a:prstGeom>
            <a:solidFill>
              <a:srgbClr val="1C75BC"/>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31" name="Graphic 30" descr="Cycling with solid fill">
              <a:extLst>
                <a:ext uri="{FF2B5EF4-FFF2-40B4-BE49-F238E27FC236}">
                  <a16:creationId xmlns:a16="http://schemas.microsoft.com/office/drawing/2014/main" id="{3C009D44-F4CE-785C-5904-04280A66CA2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477829" y="4250110"/>
              <a:ext cx="914400" cy="914400"/>
            </a:xfrm>
            <a:prstGeom prst="rect">
              <a:avLst/>
            </a:prstGeom>
          </p:spPr>
        </p:pic>
      </p:grpSp>
      <p:grpSp>
        <p:nvGrpSpPr>
          <p:cNvPr id="60" name="Group 59">
            <a:extLst>
              <a:ext uri="{FF2B5EF4-FFF2-40B4-BE49-F238E27FC236}">
                <a16:creationId xmlns:a16="http://schemas.microsoft.com/office/drawing/2014/main" id="{85EBBA69-48FA-F431-5C99-E24B76B0E67F}"/>
              </a:ext>
            </a:extLst>
          </p:cNvPr>
          <p:cNvGrpSpPr/>
          <p:nvPr/>
        </p:nvGrpSpPr>
        <p:grpSpPr>
          <a:xfrm>
            <a:off x="2878235" y="5315247"/>
            <a:ext cx="1899157" cy="1272435"/>
            <a:chOff x="2878235" y="5315247"/>
            <a:chExt cx="1899157" cy="1272435"/>
          </a:xfrm>
        </p:grpSpPr>
        <p:sp>
          <p:nvSpPr>
            <p:cNvPr id="38" name="Speech Bubble: Oval 37">
              <a:extLst>
                <a:ext uri="{FF2B5EF4-FFF2-40B4-BE49-F238E27FC236}">
                  <a16:creationId xmlns:a16="http://schemas.microsoft.com/office/drawing/2014/main" id="{B8F6AFA8-1ECD-53C7-743B-DA1FF74D0FF7}"/>
                </a:ext>
              </a:extLst>
            </p:cNvPr>
            <p:cNvSpPr/>
            <p:nvPr/>
          </p:nvSpPr>
          <p:spPr bwMode="auto">
            <a:xfrm>
              <a:off x="2878235" y="5315247"/>
              <a:ext cx="1899157" cy="1272435"/>
            </a:xfrm>
            <a:prstGeom prst="wedgeEllipseCallout">
              <a:avLst>
                <a:gd name="adj1" fmla="val 87375"/>
                <a:gd name="adj2" fmla="val -187166"/>
              </a:avLst>
            </a:prstGeom>
            <a:solidFill>
              <a:srgbClr val="1C75BC"/>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33" name="Graphic 32" descr="Left Brain with solid fill">
              <a:extLst>
                <a:ext uri="{FF2B5EF4-FFF2-40B4-BE49-F238E27FC236}">
                  <a16:creationId xmlns:a16="http://schemas.microsoft.com/office/drawing/2014/main" id="{0B383F11-A14B-5893-FF51-0FDDD54E0F5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249622" y="5373273"/>
              <a:ext cx="1156383" cy="1156383"/>
            </a:xfrm>
            <a:prstGeom prst="rect">
              <a:avLst/>
            </a:prstGeom>
          </p:spPr>
        </p:pic>
      </p:grpSp>
      <p:grpSp>
        <p:nvGrpSpPr>
          <p:cNvPr id="77" name="Group 76">
            <a:extLst>
              <a:ext uri="{FF2B5EF4-FFF2-40B4-BE49-F238E27FC236}">
                <a16:creationId xmlns:a16="http://schemas.microsoft.com/office/drawing/2014/main" id="{6FC0D884-736F-ED87-B258-72080FFE65CC}"/>
              </a:ext>
            </a:extLst>
          </p:cNvPr>
          <p:cNvGrpSpPr/>
          <p:nvPr/>
        </p:nvGrpSpPr>
        <p:grpSpPr>
          <a:xfrm>
            <a:off x="6356170" y="279745"/>
            <a:ext cx="1899157" cy="1272435"/>
            <a:chOff x="6356170" y="279745"/>
            <a:chExt cx="1899157" cy="1272435"/>
          </a:xfrm>
        </p:grpSpPr>
        <p:sp>
          <p:nvSpPr>
            <p:cNvPr id="40" name="Speech Bubble: Oval 39">
              <a:extLst>
                <a:ext uri="{FF2B5EF4-FFF2-40B4-BE49-F238E27FC236}">
                  <a16:creationId xmlns:a16="http://schemas.microsoft.com/office/drawing/2014/main" id="{C1D614F1-7B18-9F43-1BBE-CAD3C92BE41F}"/>
                </a:ext>
              </a:extLst>
            </p:cNvPr>
            <p:cNvSpPr/>
            <p:nvPr/>
          </p:nvSpPr>
          <p:spPr bwMode="auto">
            <a:xfrm>
              <a:off x="6356170" y="279745"/>
              <a:ext cx="1899157" cy="1272435"/>
            </a:xfrm>
            <a:prstGeom prst="wedgeEllipseCallout">
              <a:avLst>
                <a:gd name="adj1" fmla="val -38207"/>
                <a:gd name="adj2" fmla="val 138808"/>
              </a:avLst>
            </a:prstGeom>
            <a:solidFill>
              <a:srgbClr val="0F3E65"/>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51" name="Graphic 50" descr="Alterations &amp; Tailoring with solid fill">
              <a:extLst>
                <a:ext uri="{FF2B5EF4-FFF2-40B4-BE49-F238E27FC236}">
                  <a16:creationId xmlns:a16="http://schemas.microsoft.com/office/drawing/2014/main" id="{D0CF11B8-E47B-910F-7D52-86F0E0886EB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751555" y="361769"/>
              <a:ext cx="1108386" cy="1108386"/>
            </a:xfrm>
            <a:prstGeom prst="rect">
              <a:avLst/>
            </a:prstGeom>
          </p:spPr>
        </p:pic>
      </p:grpSp>
      <p:grpSp>
        <p:nvGrpSpPr>
          <p:cNvPr id="76" name="Group 75">
            <a:extLst>
              <a:ext uri="{FF2B5EF4-FFF2-40B4-BE49-F238E27FC236}">
                <a16:creationId xmlns:a16="http://schemas.microsoft.com/office/drawing/2014/main" id="{D28DB256-D4E5-AC83-B0C1-DF84391083DF}"/>
              </a:ext>
            </a:extLst>
          </p:cNvPr>
          <p:cNvGrpSpPr/>
          <p:nvPr/>
        </p:nvGrpSpPr>
        <p:grpSpPr>
          <a:xfrm>
            <a:off x="3884607" y="299977"/>
            <a:ext cx="1899157" cy="1272435"/>
            <a:chOff x="3884607" y="299977"/>
            <a:chExt cx="1899157" cy="1272435"/>
          </a:xfrm>
        </p:grpSpPr>
        <p:sp>
          <p:nvSpPr>
            <p:cNvPr id="39" name="Speech Bubble: Oval 38">
              <a:extLst>
                <a:ext uri="{FF2B5EF4-FFF2-40B4-BE49-F238E27FC236}">
                  <a16:creationId xmlns:a16="http://schemas.microsoft.com/office/drawing/2014/main" id="{592B63ED-FF7D-8594-0F21-B3A932F52A82}"/>
                </a:ext>
              </a:extLst>
            </p:cNvPr>
            <p:cNvSpPr/>
            <p:nvPr/>
          </p:nvSpPr>
          <p:spPr bwMode="auto">
            <a:xfrm>
              <a:off x="3884607" y="299977"/>
              <a:ext cx="1899157" cy="1272435"/>
            </a:xfrm>
            <a:prstGeom prst="wedgeEllipseCallout">
              <a:avLst>
                <a:gd name="adj1" fmla="val 39723"/>
                <a:gd name="adj2" fmla="val 134362"/>
              </a:avLst>
            </a:prstGeom>
            <a:solidFill>
              <a:srgbClr val="0F3E65"/>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55" name="Graphic 54" descr="Artist female with solid fill">
              <a:extLst>
                <a:ext uri="{FF2B5EF4-FFF2-40B4-BE49-F238E27FC236}">
                  <a16:creationId xmlns:a16="http://schemas.microsoft.com/office/drawing/2014/main" id="{27A03FBC-17C1-8987-CD17-A54BD02F235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307846" y="409855"/>
              <a:ext cx="1052678" cy="1052678"/>
            </a:xfrm>
            <a:prstGeom prst="rect">
              <a:avLst/>
            </a:prstGeom>
          </p:spPr>
        </p:pic>
      </p:grpSp>
      <p:grpSp>
        <p:nvGrpSpPr>
          <p:cNvPr id="81" name="Group 80">
            <a:extLst>
              <a:ext uri="{FF2B5EF4-FFF2-40B4-BE49-F238E27FC236}">
                <a16:creationId xmlns:a16="http://schemas.microsoft.com/office/drawing/2014/main" id="{8C827961-8198-38F8-D8F9-A4759C96A2F2}"/>
              </a:ext>
            </a:extLst>
          </p:cNvPr>
          <p:cNvGrpSpPr/>
          <p:nvPr/>
        </p:nvGrpSpPr>
        <p:grpSpPr>
          <a:xfrm>
            <a:off x="8421457" y="2681374"/>
            <a:ext cx="1899157" cy="1272435"/>
            <a:chOff x="8421457" y="2681374"/>
            <a:chExt cx="1899157" cy="1272435"/>
          </a:xfrm>
        </p:grpSpPr>
        <p:sp>
          <p:nvSpPr>
            <p:cNvPr id="48" name="Speech Bubble: Oval 47">
              <a:extLst>
                <a:ext uri="{FF2B5EF4-FFF2-40B4-BE49-F238E27FC236}">
                  <a16:creationId xmlns:a16="http://schemas.microsoft.com/office/drawing/2014/main" id="{2C9B5CF6-F406-AF18-A024-F6FF84C0B2F6}"/>
                </a:ext>
              </a:extLst>
            </p:cNvPr>
            <p:cNvSpPr/>
            <p:nvPr/>
          </p:nvSpPr>
          <p:spPr bwMode="auto">
            <a:xfrm flipH="1">
              <a:off x="8421457" y="2681374"/>
              <a:ext cx="1899157" cy="1272435"/>
            </a:xfrm>
            <a:prstGeom prst="wedgeEllipseCallout">
              <a:avLst>
                <a:gd name="adj1" fmla="val 138501"/>
                <a:gd name="adj2" fmla="val -12325"/>
              </a:avLst>
            </a:prstGeom>
            <a:solidFill>
              <a:srgbClr val="00A79D"/>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57" name="Graphic 56" descr="Brain in head with solid fill">
              <a:extLst>
                <a:ext uri="{FF2B5EF4-FFF2-40B4-BE49-F238E27FC236}">
                  <a16:creationId xmlns:a16="http://schemas.microsoft.com/office/drawing/2014/main" id="{D149FDAF-B87F-A0B3-36F1-46E149E4721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783144" y="2699262"/>
              <a:ext cx="1175782" cy="1175782"/>
            </a:xfrm>
            <a:prstGeom prst="rect">
              <a:avLst/>
            </a:prstGeom>
          </p:spPr>
        </p:pic>
      </p:grpSp>
      <p:grpSp>
        <p:nvGrpSpPr>
          <p:cNvPr id="82" name="Group 81">
            <a:extLst>
              <a:ext uri="{FF2B5EF4-FFF2-40B4-BE49-F238E27FC236}">
                <a16:creationId xmlns:a16="http://schemas.microsoft.com/office/drawing/2014/main" id="{EAEAF979-E675-5164-39C9-190E415E8D4D}"/>
              </a:ext>
            </a:extLst>
          </p:cNvPr>
          <p:cNvGrpSpPr/>
          <p:nvPr/>
        </p:nvGrpSpPr>
        <p:grpSpPr>
          <a:xfrm>
            <a:off x="8293413" y="4070261"/>
            <a:ext cx="1899157" cy="1272435"/>
            <a:chOff x="8293413" y="4070261"/>
            <a:chExt cx="1899157" cy="1272435"/>
          </a:xfrm>
        </p:grpSpPr>
        <p:sp>
          <p:nvSpPr>
            <p:cNvPr id="46" name="Speech Bubble: Oval 45">
              <a:extLst>
                <a:ext uri="{FF2B5EF4-FFF2-40B4-BE49-F238E27FC236}">
                  <a16:creationId xmlns:a16="http://schemas.microsoft.com/office/drawing/2014/main" id="{DF5013BB-0902-B2CF-4079-F78E8B5599FD}"/>
                </a:ext>
              </a:extLst>
            </p:cNvPr>
            <p:cNvSpPr/>
            <p:nvPr/>
          </p:nvSpPr>
          <p:spPr bwMode="auto">
            <a:xfrm flipH="1">
              <a:off x="8293413" y="4070261"/>
              <a:ext cx="1899157" cy="1272435"/>
            </a:xfrm>
            <a:prstGeom prst="wedgeEllipseCallout">
              <a:avLst>
                <a:gd name="adj1" fmla="val 131552"/>
                <a:gd name="adj2" fmla="val -101968"/>
              </a:avLst>
            </a:prstGeom>
            <a:solidFill>
              <a:srgbClr val="9C3A99"/>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59" name="Graphic 58" descr="Sleep with solid fill">
              <a:extLst>
                <a:ext uri="{FF2B5EF4-FFF2-40B4-BE49-F238E27FC236}">
                  <a16:creationId xmlns:a16="http://schemas.microsoft.com/office/drawing/2014/main" id="{C48D0A6B-67D4-BE69-B838-4DBA8D2EAC7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619250" y="4082737"/>
              <a:ext cx="1247482" cy="1247482"/>
            </a:xfrm>
            <a:prstGeom prst="rect">
              <a:avLst/>
            </a:prstGeom>
          </p:spPr>
        </p:pic>
      </p:grpSp>
      <p:sp>
        <p:nvSpPr>
          <p:cNvPr id="65" name="TextBox 64">
            <a:extLst>
              <a:ext uri="{FF2B5EF4-FFF2-40B4-BE49-F238E27FC236}">
                <a16:creationId xmlns:a16="http://schemas.microsoft.com/office/drawing/2014/main" id="{E54C0326-4D6A-0BF7-CFE8-AC6B5E0FD54C}"/>
              </a:ext>
            </a:extLst>
          </p:cNvPr>
          <p:cNvSpPr txBox="1"/>
          <p:nvPr/>
        </p:nvSpPr>
        <p:spPr>
          <a:xfrm>
            <a:off x="221844" y="5840827"/>
            <a:ext cx="2486611" cy="400110"/>
          </a:xfrm>
          <a:prstGeom prst="rect">
            <a:avLst/>
          </a:prstGeom>
          <a:noFill/>
        </p:spPr>
        <p:txBody>
          <a:bodyPr wrap="square">
            <a:spAutoFit/>
          </a:bodyPr>
          <a:lstStyle/>
          <a:p>
            <a:pPr algn="r"/>
            <a:r>
              <a:rPr lang="en-US" sz="2000" dirty="0">
                <a:solidFill>
                  <a:schemeClr val="bg1"/>
                </a:solidFill>
                <a:latin typeface="Calibri" panose="020F0502020204030204" pitchFamily="34" charset="0"/>
                <a:cs typeface="Calibri" panose="020F0502020204030204" pitchFamily="34" charset="0"/>
              </a:rPr>
              <a:t>Knowledge + Skills</a:t>
            </a:r>
          </a:p>
        </p:txBody>
      </p:sp>
      <p:sp>
        <p:nvSpPr>
          <p:cNvPr id="66" name="TextBox 65">
            <a:extLst>
              <a:ext uri="{FF2B5EF4-FFF2-40B4-BE49-F238E27FC236}">
                <a16:creationId xmlns:a16="http://schemas.microsoft.com/office/drawing/2014/main" id="{6F23DE09-B489-B3B8-C343-9F44EDD78DBA}"/>
              </a:ext>
            </a:extLst>
          </p:cNvPr>
          <p:cNvSpPr txBox="1"/>
          <p:nvPr/>
        </p:nvSpPr>
        <p:spPr>
          <a:xfrm>
            <a:off x="0" y="4605915"/>
            <a:ext cx="1857407" cy="400110"/>
          </a:xfrm>
          <a:prstGeom prst="rect">
            <a:avLst/>
          </a:prstGeom>
          <a:noFill/>
        </p:spPr>
        <p:txBody>
          <a:bodyPr wrap="square">
            <a:spAutoFit/>
          </a:bodyPr>
          <a:lstStyle/>
          <a:p>
            <a:pPr algn="r"/>
            <a:r>
              <a:rPr lang="en-US" sz="2000" dirty="0">
                <a:solidFill>
                  <a:schemeClr val="bg1"/>
                </a:solidFill>
                <a:latin typeface="Calibri" panose="020F0502020204030204" pitchFamily="34" charset="0"/>
                <a:cs typeface="Calibri" panose="020F0502020204030204" pitchFamily="34" charset="0"/>
              </a:rPr>
              <a:t>Experiences</a:t>
            </a:r>
          </a:p>
        </p:txBody>
      </p:sp>
      <p:sp>
        <p:nvSpPr>
          <p:cNvPr id="67" name="TextBox 66">
            <a:extLst>
              <a:ext uri="{FF2B5EF4-FFF2-40B4-BE49-F238E27FC236}">
                <a16:creationId xmlns:a16="http://schemas.microsoft.com/office/drawing/2014/main" id="{5D4BC119-4885-F93B-C86A-5E8E31BF0B09}"/>
              </a:ext>
            </a:extLst>
          </p:cNvPr>
          <p:cNvSpPr txBox="1"/>
          <p:nvPr/>
        </p:nvSpPr>
        <p:spPr>
          <a:xfrm>
            <a:off x="-193616" y="2963648"/>
            <a:ext cx="1857407" cy="707886"/>
          </a:xfrm>
          <a:prstGeom prst="rect">
            <a:avLst/>
          </a:prstGeom>
          <a:noFill/>
        </p:spPr>
        <p:txBody>
          <a:bodyPr wrap="square">
            <a:spAutoFit/>
          </a:bodyPr>
          <a:lstStyle/>
          <a:p>
            <a:pPr algn="r"/>
            <a:r>
              <a:rPr lang="en-US" sz="2000" dirty="0">
                <a:solidFill>
                  <a:schemeClr val="bg1"/>
                </a:solidFill>
                <a:latin typeface="Calibri" panose="020F0502020204030204" pitchFamily="34" charset="0"/>
                <a:cs typeface="Calibri" panose="020F0502020204030204" pitchFamily="34" charset="0"/>
              </a:rPr>
              <a:t>Mental</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Models</a:t>
            </a:r>
          </a:p>
        </p:txBody>
      </p:sp>
      <p:sp>
        <p:nvSpPr>
          <p:cNvPr id="68" name="TextBox 67">
            <a:extLst>
              <a:ext uri="{FF2B5EF4-FFF2-40B4-BE49-F238E27FC236}">
                <a16:creationId xmlns:a16="http://schemas.microsoft.com/office/drawing/2014/main" id="{E38FD471-BCBB-A0CD-68D1-B6F967B52F4F}"/>
              </a:ext>
            </a:extLst>
          </p:cNvPr>
          <p:cNvSpPr txBox="1"/>
          <p:nvPr/>
        </p:nvSpPr>
        <p:spPr>
          <a:xfrm>
            <a:off x="508004" y="1709271"/>
            <a:ext cx="1857407" cy="400110"/>
          </a:xfrm>
          <a:prstGeom prst="rect">
            <a:avLst/>
          </a:prstGeom>
          <a:noFill/>
        </p:spPr>
        <p:txBody>
          <a:bodyPr wrap="square">
            <a:spAutoFit/>
          </a:bodyPr>
          <a:lstStyle/>
          <a:p>
            <a:pPr algn="r"/>
            <a:r>
              <a:rPr lang="en-US" sz="2000" dirty="0">
                <a:solidFill>
                  <a:schemeClr val="bg1"/>
                </a:solidFill>
                <a:latin typeface="Calibri" panose="020F0502020204030204" pitchFamily="34" charset="0"/>
                <a:cs typeface="Calibri" panose="020F0502020204030204" pitchFamily="34" charset="0"/>
              </a:rPr>
              <a:t>Culture</a:t>
            </a:r>
          </a:p>
        </p:txBody>
      </p:sp>
      <p:sp>
        <p:nvSpPr>
          <p:cNvPr id="69" name="TextBox 68">
            <a:extLst>
              <a:ext uri="{FF2B5EF4-FFF2-40B4-BE49-F238E27FC236}">
                <a16:creationId xmlns:a16="http://schemas.microsoft.com/office/drawing/2014/main" id="{0FDE15B4-2821-CB5A-7FC8-72F2FA122F0E}"/>
              </a:ext>
            </a:extLst>
          </p:cNvPr>
          <p:cNvSpPr txBox="1"/>
          <p:nvPr/>
        </p:nvSpPr>
        <p:spPr>
          <a:xfrm>
            <a:off x="1857407" y="753129"/>
            <a:ext cx="1857407" cy="400110"/>
          </a:xfrm>
          <a:prstGeom prst="rect">
            <a:avLst/>
          </a:prstGeom>
          <a:noFill/>
        </p:spPr>
        <p:txBody>
          <a:bodyPr wrap="square">
            <a:spAutoFit/>
          </a:bodyPr>
          <a:lstStyle/>
          <a:p>
            <a:pPr algn="r"/>
            <a:r>
              <a:rPr lang="en-US" sz="2000" dirty="0">
                <a:solidFill>
                  <a:schemeClr val="bg1"/>
                </a:solidFill>
                <a:latin typeface="Calibri" panose="020F0502020204030204" pitchFamily="34" charset="0"/>
                <a:cs typeface="Calibri" panose="020F0502020204030204" pitchFamily="34" charset="0"/>
              </a:rPr>
              <a:t>Identity</a:t>
            </a:r>
          </a:p>
        </p:txBody>
      </p:sp>
      <p:sp>
        <p:nvSpPr>
          <p:cNvPr id="70" name="TextBox 69">
            <a:extLst>
              <a:ext uri="{FF2B5EF4-FFF2-40B4-BE49-F238E27FC236}">
                <a16:creationId xmlns:a16="http://schemas.microsoft.com/office/drawing/2014/main" id="{3D03339E-7B74-70DD-B9A7-3E63AC13B6DB}"/>
              </a:ext>
            </a:extLst>
          </p:cNvPr>
          <p:cNvSpPr txBox="1"/>
          <p:nvPr/>
        </p:nvSpPr>
        <p:spPr>
          <a:xfrm>
            <a:off x="8314287" y="753129"/>
            <a:ext cx="1857407" cy="400110"/>
          </a:xfrm>
          <a:prstGeom prst="rect">
            <a:avLst/>
          </a:prstGeom>
          <a:noFill/>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Interests</a:t>
            </a:r>
          </a:p>
        </p:txBody>
      </p:sp>
      <p:sp>
        <p:nvSpPr>
          <p:cNvPr id="71" name="TextBox 70">
            <a:extLst>
              <a:ext uri="{FF2B5EF4-FFF2-40B4-BE49-F238E27FC236}">
                <a16:creationId xmlns:a16="http://schemas.microsoft.com/office/drawing/2014/main" id="{3A72E550-B8E8-1E63-34F6-9F6E018E4D16}"/>
              </a:ext>
            </a:extLst>
          </p:cNvPr>
          <p:cNvSpPr txBox="1"/>
          <p:nvPr/>
        </p:nvSpPr>
        <p:spPr>
          <a:xfrm>
            <a:off x="9371035" y="5840827"/>
            <a:ext cx="2486611" cy="400110"/>
          </a:xfrm>
          <a:prstGeom prst="rect">
            <a:avLst/>
          </a:prstGeom>
          <a:noFill/>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Motivation</a:t>
            </a:r>
          </a:p>
        </p:txBody>
      </p:sp>
      <p:sp>
        <p:nvSpPr>
          <p:cNvPr id="72" name="TextBox 71">
            <a:extLst>
              <a:ext uri="{FF2B5EF4-FFF2-40B4-BE49-F238E27FC236}">
                <a16:creationId xmlns:a16="http://schemas.microsoft.com/office/drawing/2014/main" id="{E29CC087-81A4-E11A-4B37-A88778FE7631}"/>
              </a:ext>
            </a:extLst>
          </p:cNvPr>
          <p:cNvSpPr txBox="1"/>
          <p:nvPr/>
        </p:nvSpPr>
        <p:spPr>
          <a:xfrm>
            <a:off x="10216003" y="4605915"/>
            <a:ext cx="1857407" cy="400110"/>
          </a:xfrm>
          <a:prstGeom prst="rect">
            <a:avLst/>
          </a:prstGeom>
          <a:noFill/>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Fatigue</a:t>
            </a:r>
          </a:p>
        </p:txBody>
      </p:sp>
      <p:sp>
        <p:nvSpPr>
          <p:cNvPr id="73" name="TextBox 72">
            <a:extLst>
              <a:ext uri="{FF2B5EF4-FFF2-40B4-BE49-F238E27FC236}">
                <a16:creationId xmlns:a16="http://schemas.microsoft.com/office/drawing/2014/main" id="{E0BD64FA-D3C7-847A-2B81-955C8651DA3B}"/>
              </a:ext>
            </a:extLst>
          </p:cNvPr>
          <p:cNvSpPr txBox="1"/>
          <p:nvPr/>
        </p:nvSpPr>
        <p:spPr>
          <a:xfrm>
            <a:off x="10361137" y="2963648"/>
            <a:ext cx="1857407" cy="707886"/>
          </a:xfrm>
          <a:prstGeom prst="rect">
            <a:avLst/>
          </a:prstGeom>
          <a:noFill/>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Cognitive</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Abilities</a:t>
            </a:r>
          </a:p>
        </p:txBody>
      </p:sp>
      <p:sp>
        <p:nvSpPr>
          <p:cNvPr id="74" name="TextBox 73">
            <a:extLst>
              <a:ext uri="{FF2B5EF4-FFF2-40B4-BE49-F238E27FC236}">
                <a16:creationId xmlns:a16="http://schemas.microsoft.com/office/drawing/2014/main" id="{782A155E-B92B-DC0A-109D-0731AE73E436}"/>
              </a:ext>
            </a:extLst>
          </p:cNvPr>
          <p:cNvSpPr txBox="1"/>
          <p:nvPr/>
        </p:nvSpPr>
        <p:spPr>
          <a:xfrm>
            <a:off x="9732644" y="1709271"/>
            <a:ext cx="2459356" cy="400110"/>
          </a:xfrm>
          <a:prstGeom prst="rect">
            <a:avLst/>
          </a:prstGeom>
          <a:noFill/>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Sensory Abilities</a:t>
            </a:r>
          </a:p>
        </p:txBody>
      </p:sp>
    </p:spTree>
    <p:extLst>
      <p:ext uri="{BB962C8B-B14F-4D97-AF65-F5344CB8AC3E}">
        <p14:creationId xmlns:p14="http://schemas.microsoft.com/office/powerpoint/2010/main" val="1649923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right)">
                                      <p:cBhvr>
                                        <p:cTn id="7" dur="500"/>
                                        <p:tgtEl>
                                          <p:spTgt spid="60"/>
                                        </p:tgtEl>
                                      </p:cBhvr>
                                    </p:animEffect>
                                  </p:childTnLst>
                                </p:cTn>
                              </p:par>
                              <p:par>
                                <p:cTn id="8" presetID="10" presetClass="exit" presetSubtype="0" fill="hold" grpId="0" nodeType="withEffect">
                                  <p:stCondLst>
                                    <p:cond delay="0"/>
                                  </p:stCondLst>
                                  <p:childTnLst>
                                    <p:animEffect transition="out" filter="fade">
                                      <p:cBhvr>
                                        <p:cTn id="9" dur="250"/>
                                        <p:tgtEl>
                                          <p:spTgt spid="84"/>
                                        </p:tgtEl>
                                      </p:cBhvr>
                                    </p:animEffect>
                                    <p:set>
                                      <p:cBhvr>
                                        <p:cTn id="10" dur="1" fill="hold">
                                          <p:stCondLst>
                                            <p:cond delay="249"/>
                                          </p:stCondLst>
                                        </p:cTn>
                                        <p:tgtEl>
                                          <p:spTgt spid="84"/>
                                        </p:tgtEl>
                                        <p:attrNameLst>
                                          <p:attrName>style.visibility</p:attrName>
                                        </p:attrNameLst>
                                      </p:cBhvr>
                                      <p:to>
                                        <p:strVal val="hidden"/>
                                      </p:to>
                                    </p:se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wipe(right)">
                                      <p:cBhvr>
                                        <p:cTn id="14" dur="250"/>
                                        <p:tgtEl>
                                          <p:spTgt spid="65"/>
                                        </p:tgtEl>
                                      </p:cBhvr>
                                    </p:animEffect>
                                  </p:childTnLst>
                                </p:cTn>
                              </p:par>
                            </p:childTnLst>
                          </p:cTn>
                        </p:par>
                        <p:par>
                          <p:cTn id="15" fill="hold">
                            <p:stCondLst>
                              <p:cond delay="750"/>
                            </p:stCondLst>
                            <p:childTnLst>
                              <p:par>
                                <p:cTn id="16" presetID="22" presetClass="entr" presetSubtype="2" fill="hold"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right)">
                                      <p:cBhvr>
                                        <p:cTn id="18" dur="500"/>
                                        <p:tgtEl>
                                          <p:spTgt spid="61"/>
                                        </p:tgtEl>
                                      </p:cBhvr>
                                    </p:animEffect>
                                  </p:childTnLst>
                                </p:cTn>
                              </p:par>
                            </p:childTnLst>
                          </p:cTn>
                        </p:par>
                        <p:par>
                          <p:cTn id="19" fill="hold">
                            <p:stCondLst>
                              <p:cond delay="1250"/>
                            </p:stCondLst>
                            <p:childTnLst>
                              <p:par>
                                <p:cTn id="20" presetID="22" presetClass="entr" presetSubtype="2"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right)">
                                      <p:cBhvr>
                                        <p:cTn id="22" dur="250"/>
                                        <p:tgtEl>
                                          <p:spTgt spid="66"/>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right)">
                                      <p:cBhvr>
                                        <p:cTn id="26" dur="500"/>
                                        <p:tgtEl>
                                          <p:spTgt spid="62"/>
                                        </p:tgtEl>
                                      </p:cBhvr>
                                    </p:animEffect>
                                  </p:childTnLst>
                                </p:cTn>
                              </p:par>
                            </p:childTnLst>
                          </p:cTn>
                        </p:par>
                        <p:par>
                          <p:cTn id="27" fill="hold">
                            <p:stCondLst>
                              <p:cond delay="2000"/>
                            </p:stCondLst>
                            <p:childTnLst>
                              <p:par>
                                <p:cTn id="28" presetID="22" presetClass="entr" presetSubtype="2"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wipe(right)">
                                      <p:cBhvr>
                                        <p:cTn id="30" dur="250"/>
                                        <p:tgtEl>
                                          <p:spTgt spid="6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wipe(right)">
                                      <p:cBhvr>
                                        <p:cTn id="35" dur="500"/>
                                        <p:tgtEl>
                                          <p:spTgt spid="75"/>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wipe(right)">
                                      <p:cBhvr>
                                        <p:cTn id="39" dur="250"/>
                                        <p:tgtEl>
                                          <p:spTgt spid="68"/>
                                        </p:tgtEl>
                                      </p:cBhvr>
                                    </p:animEffect>
                                  </p:childTnLst>
                                </p:cTn>
                              </p:par>
                            </p:childTnLst>
                          </p:cTn>
                        </p:par>
                        <p:par>
                          <p:cTn id="40" fill="hold">
                            <p:stCondLst>
                              <p:cond delay="750"/>
                            </p:stCondLst>
                            <p:childTnLst>
                              <p:par>
                                <p:cTn id="41" presetID="22" presetClass="entr" presetSubtype="4" fill="hold" nodeType="after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down)">
                                      <p:cBhvr>
                                        <p:cTn id="43" dur="500"/>
                                        <p:tgtEl>
                                          <p:spTgt spid="76"/>
                                        </p:tgtEl>
                                      </p:cBhvr>
                                    </p:animEffect>
                                  </p:childTnLst>
                                </p:cTn>
                              </p:par>
                            </p:childTnLst>
                          </p:cTn>
                        </p:par>
                        <p:par>
                          <p:cTn id="44" fill="hold">
                            <p:stCondLst>
                              <p:cond delay="1250"/>
                            </p:stCondLst>
                            <p:childTnLst>
                              <p:par>
                                <p:cTn id="45" presetID="22" presetClass="entr" presetSubtype="2"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right)">
                                      <p:cBhvr>
                                        <p:cTn id="47" dur="250"/>
                                        <p:tgtEl>
                                          <p:spTgt spid="69"/>
                                        </p:tgtEl>
                                      </p:cBhvr>
                                    </p:animEffect>
                                  </p:childTnLst>
                                </p:cTn>
                              </p:par>
                            </p:childTnLst>
                          </p:cTn>
                        </p:par>
                        <p:par>
                          <p:cTn id="48" fill="hold">
                            <p:stCondLst>
                              <p:cond delay="1500"/>
                            </p:stCondLst>
                            <p:childTnLst>
                              <p:par>
                                <p:cTn id="49" presetID="22" presetClass="entr" presetSubtype="8" fill="hold" nodeType="after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wipe(left)">
                                      <p:cBhvr>
                                        <p:cTn id="51" dur="500"/>
                                        <p:tgtEl>
                                          <p:spTgt spid="77"/>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ipe(left)">
                                      <p:cBhvr>
                                        <p:cTn id="55" dur="25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wipe(left)">
                                      <p:cBhvr>
                                        <p:cTn id="60" dur="500"/>
                                        <p:tgtEl>
                                          <p:spTgt spid="8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wipe(left)">
                                      <p:cBhvr>
                                        <p:cTn id="64" dur="250"/>
                                        <p:tgtEl>
                                          <p:spTgt spid="74"/>
                                        </p:tgtEl>
                                      </p:cBhvr>
                                    </p:animEffect>
                                  </p:childTnLst>
                                </p:cTn>
                              </p:par>
                            </p:childTnLst>
                          </p:cTn>
                        </p:par>
                        <p:par>
                          <p:cTn id="65" fill="hold">
                            <p:stCondLst>
                              <p:cond delay="750"/>
                            </p:stCondLst>
                            <p:childTnLst>
                              <p:par>
                                <p:cTn id="66" presetID="22" presetClass="entr" presetSubtype="8"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wipe(left)">
                                      <p:cBhvr>
                                        <p:cTn id="68" dur="500"/>
                                        <p:tgtEl>
                                          <p:spTgt spid="81"/>
                                        </p:tgtEl>
                                      </p:cBhvr>
                                    </p:animEffect>
                                  </p:childTnLst>
                                </p:cTn>
                              </p:par>
                            </p:childTnLst>
                          </p:cTn>
                        </p:par>
                        <p:par>
                          <p:cTn id="69" fill="hold">
                            <p:stCondLst>
                              <p:cond delay="1250"/>
                            </p:stCondLst>
                            <p:childTnLst>
                              <p:par>
                                <p:cTn id="70" presetID="22" presetClass="entr" presetSubtype="8" fill="hold" grpId="0" nodeType="after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wipe(left)">
                                      <p:cBhvr>
                                        <p:cTn id="72" dur="250"/>
                                        <p:tgtEl>
                                          <p:spTgt spid="7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wipe(left)">
                                      <p:cBhvr>
                                        <p:cTn id="77" dur="500"/>
                                        <p:tgtEl>
                                          <p:spTgt spid="82"/>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wipe(left)">
                                      <p:cBhvr>
                                        <p:cTn id="81" dur="250"/>
                                        <p:tgtEl>
                                          <p:spTgt spid="72"/>
                                        </p:tgtEl>
                                      </p:cBhvr>
                                    </p:animEffect>
                                  </p:childTnLst>
                                </p:cTn>
                              </p:par>
                            </p:childTnLst>
                          </p:cTn>
                        </p:par>
                        <p:par>
                          <p:cTn id="82" fill="hold">
                            <p:stCondLst>
                              <p:cond delay="750"/>
                            </p:stCondLst>
                            <p:childTnLst>
                              <p:par>
                                <p:cTn id="83" presetID="22" presetClass="entr" presetSubtype="8" fill="hold" nodeType="after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wipe(left)">
                                      <p:cBhvr>
                                        <p:cTn id="85" dur="500"/>
                                        <p:tgtEl>
                                          <p:spTgt spid="83"/>
                                        </p:tgtEl>
                                      </p:cBhvr>
                                    </p:animEffect>
                                  </p:childTnLst>
                                </p:cTn>
                              </p:par>
                            </p:childTnLst>
                          </p:cTn>
                        </p:par>
                        <p:par>
                          <p:cTn id="86" fill="hold">
                            <p:stCondLst>
                              <p:cond delay="1250"/>
                            </p:stCondLst>
                            <p:childTnLst>
                              <p:par>
                                <p:cTn id="87" presetID="22" presetClass="entr" presetSubtype="8" fill="hold" grpId="0" nodeType="after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wipe(left)">
                                      <p:cBhvr>
                                        <p:cTn id="89"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65" grpId="0"/>
      <p:bldP spid="66" grpId="0"/>
      <p:bldP spid="67" grpId="0"/>
      <p:bldP spid="68" grpId="0"/>
      <p:bldP spid="69" grpId="0"/>
      <p:bldP spid="70" grpId="0"/>
      <p:bldP spid="71" grpId="0"/>
      <p:bldP spid="72" grpId="0"/>
      <p:bldP spid="73" grpId="0"/>
      <p:bldP spid="7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7" name="Girl">
            <a:extLst>
              <a:ext uri="{FF2B5EF4-FFF2-40B4-BE49-F238E27FC236}">
                <a16:creationId xmlns:a16="http://schemas.microsoft.com/office/drawing/2014/main" id="{2ADEC273-5166-38CE-A1BF-8E49A718DD0F}"/>
              </a:ext>
            </a:extLst>
          </p:cNvPr>
          <p:cNvGrpSpPr/>
          <p:nvPr/>
        </p:nvGrpSpPr>
        <p:grpSpPr>
          <a:xfrm>
            <a:off x="5185565" y="2680567"/>
            <a:ext cx="1813880" cy="2627113"/>
            <a:chOff x="5185565" y="2680567"/>
            <a:chExt cx="1813880" cy="2627113"/>
          </a:xfrm>
        </p:grpSpPr>
        <p:pic>
          <p:nvPicPr>
            <p:cNvPr id="28" name="Graphic 27" descr="Man carrying folder">
              <a:extLst>
                <a:ext uri="{FF2B5EF4-FFF2-40B4-BE49-F238E27FC236}">
                  <a16:creationId xmlns:a16="http://schemas.microsoft.com/office/drawing/2014/main" id="{65070281-8786-676E-EA35-4794D71E7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2555" y="3735646"/>
              <a:ext cx="1806890" cy="1559369"/>
            </a:xfrm>
            <a:prstGeom prst="rect">
              <a:avLst/>
            </a:prstGeom>
          </p:spPr>
        </p:pic>
        <p:pic>
          <p:nvPicPr>
            <p:cNvPr id="29" name="Graphic 28" descr="Woman wearing a ribbon">
              <a:extLst>
                <a:ext uri="{FF2B5EF4-FFF2-40B4-BE49-F238E27FC236}">
                  <a16:creationId xmlns:a16="http://schemas.microsoft.com/office/drawing/2014/main" id="{54C5E4A5-1394-7CA0-A97D-DA9F721ED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9786" y="2680567"/>
              <a:ext cx="1032428" cy="1304119"/>
            </a:xfrm>
            <a:prstGeom prst="rect">
              <a:avLst/>
            </a:prstGeom>
          </p:spPr>
        </p:pic>
        <p:pic>
          <p:nvPicPr>
            <p:cNvPr id="62" name="Graphic 61" descr="Man carrying folder">
              <a:extLst>
                <a:ext uri="{FF2B5EF4-FFF2-40B4-BE49-F238E27FC236}">
                  <a16:creationId xmlns:a16="http://schemas.microsoft.com/office/drawing/2014/main" id="{67D84976-4916-9F7F-CE8A-BBC7A169B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5565" y="3748311"/>
              <a:ext cx="1806890" cy="1559369"/>
            </a:xfrm>
            <a:prstGeom prst="rect">
              <a:avLst/>
            </a:prstGeom>
          </p:spPr>
        </p:pic>
        <p:pic>
          <p:nvPicPr>
            <p:cNvPr id="63" name="Graphic 62" descr="Woman wearing a ribbon">
              <a:extLst>
                <a:ext uri="{FF2B5EF4-FFF2-40B4-BE49-F238E27FC236}">
                  <a16:creationId xmlns:a16="http://schemas.microsoft.com/office/drawing/2014/main" id="{7BBDE2B0-5F5C-2AA3-C948-6AD14A2894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72796" y="2693232"/>
              <a:ext cx="1032428" cy="1304119"/>
            </a:xfrm>
            <a:prstGeom prst="rect">
              <a:avLst/>
            </a:prstGeom>
          </p:spPr>
        </p:pic>
        <p:pic>
          <p:nvPicPr>
            <p:cNvPr id="64" name="Graphic 63" descr="A smiling woman">
              <a:extLst>
                <a:ext uri="{FF2B5EF4-FFF2-40B4-BE49-F238E27FC236}">
                  <a16:creationId xmlns:a16="http://schemas.microsoft.com/office/drawing/2014/main" id="{AF43EB14-4414-ECC9-247B-419E3BFEBF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22570" y="3304929"/>
              <a:ext cx="511801" cy="559781"/>
            </a:xfrm>
            <a:prstGeom prst="rect">
              <a:avLst/>
            </a:prstGeom>
          </p:spPr>
        </p:pic>
      </p:grpSp>
      <p:sp>
        <p:nvSpPr>
          <p:cNvPr id="6" name="Freeform: Shape 5">
            <a:extLst>
              <a:ext uri="{FF2B5EF4-FFF2-40B4-BE49-F238E27FC236}">
                <a16:creationId xmlns:a16="http://schemas.microsoft.com/office/drawing/2014/main" id="{7098F87C-AEB2-AB2A-1A08-97A61724AACA}"/>
              </a:ext>
            </a:extLst>
          </p:cNvPr>
          <p:cNvSpPr/>
          <p:nvPr/>
        </p:nvSpPr>
        <p:spPr bwMode="auto">
          <a:xfrm>
            <a:off x="4432343" y="3176833"/>
            <a:ext cx="79359" cy="867266"/>
          </a:xfrm>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extrusionOk="0">
                <a:moveTo>
                  <a:pt x="0" y="0"/>
                </a:moveTo>
                <a:cubicBezTo>
                  <a:pt x="34227" y="328757"/>
                  <a:pt x="118873" y="647615"/>
                  <a:pt x="37707" y="867266"/>
                </a:cubicBezTo>
              </a:path>
            </a:pathLst>
          </a:custGeom>
          <a:noFill/>
          <a:ln w="762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sp>
        <p:nvSpPr>
          <p:cNvPr id="7" name="Freeform: Shape 6">
            <a:extLst>
              <a:ext uri="{FF2B5EF4-FFF2-40B4-BE49-F238E27FC236}">
                <a16:creationId xmlns:a16="http://schemas.microsoft.com/office/drawing/2014/main" id="{01F6A485-5607-8598-F061-B44A2B24023B}"/>
              </a:ext>
            </a:extLst>
          </p:cNvPr>
          <p:cNvSpPr/>
          <p:nvPr/>
        </p:nvSpPr>
        <p:spPr bwMode="auto">
          <a:xfrm rot="15975428" flipH="1">
            <a:off x="4449162" y="3224679"/>
            <a:ext cx="45719" cy="840157"/>
          </a:xfrm>
          <a:custGeom>
            <a:avLst/>
            <a:gdLst>
              <a:gd name="connsiteX0" fmla="*/ 0 w 45719"/>
              <a:gd name="connsiteY0" fmla="*/ 0 h 840157"/>
              <a:gd name="connsiteX1" fmla="*/ 21723 w 45719"/>
              <a:gd name="connsiteY1" fmla="*/ 840157 h 840157"/>
            </a:gdLst>
            <a:ahLst/>
            <a:cxnLst>
              <a:cxn ang="0">
                <a:pos x="connsiteX0" y="connsiteY0"/>
              </a:cxn>
              <a:cxn ang="0">
                <a:pos x="connsiteX1" y="connsiteY1"/>
              </a:cxn>
            </a:cxnLst>
            <a:rect l="l" t="t" r="r" b="b"/>
            <a:pathLst>
              <a:path w="45719" h="840157" extrusionOk="0">
                <a:moveTo>
                  <a:pt x="0" y="0"/>
                </a:moveTo>
                <a:cubicBezTo>
                  <a:pt x="12826" y="314313"/>
                  <a:pt x="69305" y="596190"/>
                  <a:pt x="21723" y="840157"/>
                </a:cubicBezTo>
              </a:path>
            </a:pathLst>
          </a:custGeom>
          <a:noFill/>
          <a:ln w="762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sp>
        <p:nvSpPr>
          <p:cNvPr id="8" name="TextBox 7">
            <a:extLst>
              <a:ext uri="{FF2B5EF4-FFF2-40B4-BE49-F238E27FC236}">
                <a16:creationId xmlns:a16="http://schemas.microsoft.com/office/drawing/2014/main" id="{A7418A96-8408-4761-BBFB-56BA8AC3F3A3}"/>
              </a:ext>
            </a:extLst>
          </p:cNvPr>
          <p:cNvSpPr txBox="1"/>
          <p:nvPr/>
        </p:nvSpPr>
        <p:spPr>
          <a:xfrm>
            <a:off x="867325" y="5703514"/>
            <a:ext cx="10457350" cy="584775"/>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consider the learner in combination with the </a:t>
            </a:r>
            <a:r>
              <a:rPr lang="en-US" b="1" dirty="0">
                <a:solidFill>
                  <a:schemeClr val="bg1"/>
                </a:solidFill>
                <a:latin typeface="Calibri" panose="020F0502020204030204" pitchFamily="34" charset="0"/>
                <a:cs typeface="Calibri" panose="020F0502020204030204" pitchFamily="34" charset="0"/>
              </a:rPr>
              <a:t>learning activity</a:t>
            </a:r>
          </a:p>
        </p:txBody>
      </p:sp>
      <p:grpSp>
        <p:nvGrpSpPr>
          <p:cNvPr id="21" name="Group 20">
            <a:extLst>
              <a:ext uri="{FF2B5EF4-FFF2-40B4-BE49-F238E27FC236}">
                <a16:creationId xmlns:a16="http://schemas.microsoft.com/office/drawing/2014/main" id="{6BB5637F-AF4D-BE3E-F8B0-8753FB15C199}"/>
              </a:ext>
            </a:extLst>
          </p:cNvPr>
          <p:cNvGrpSpPr/>
          <p:nvPr/>
        </p:nvGrpSpPr>
        <p:grpSpPr>
          <a:xfrm>
            <a:off x="5453837" y="910967"/>
            <a:ext cx="1763561" cy="1839911"/>
            <a:chOff x="4595998" y="270664"/>
            <a:chExt cx="1763561" cy="1839911"/>
          </a:xfrm>
        </p:grpSpPr>
        <p:sp>
          <p:nvSpPr>
            <p:cNvPr id="10" name="Rectangle: Rounded Corners 9">
              <a:extLst>
                <a:ext uri="{FF2B5EF4-FFF2-40B4-BE49-F238E27FC236}">
                  <a16:creationId xmlns:a16="http://schemas.microsoft.com/office/drawing/2014/main" id="{12FEA988-65E9-4287-2F12-60FD713477D8}"/>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4E9FFC7-EF0C-DE5D-C9BD-827734FAA58C}"/>
                </a:ext>
              </a:extLst>
            </p:cNvPr>
            <p:cNvSpPr txBox="1"/>
            <p:nvPr/>
          </p:nvSpPr>
          <p:spPr>
            <a:xfrm>
              <a:off x="4595998" y="1710465"/>
              <a:ext cx="1763561"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INV vs. GROUP</a:t>
              </a:r>
            </a:p>
          </p:txBody>
        </p:sp>
        <p:pic>
          <p:nvPicPr>
            <p:cNvPr id="20" name="Graphic 19" descr="Group brainstorm with solid fill">
              <a:extLst>
                <a:ext uri="{FF2B5EF4-FFF2-40B4-BE49-F238E27FC236}">
                  <a16:creationId xmlns:a16="http://schemas.microsoft.com/office/drawing/2014/main" id="{0DD6968D-8664-7D2F-0E85-E5942E2360D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01155" y="421030"/>
              <a:ext cx="1153246" cy="1153246"/>
            </a:xfrm>
            <a:prstGeom prst="rect">
              <a:avLst/>
            </a:prstGeom>
          </p:spPr>
        </p:pic>
      </p:grpSp>
      <p:grpSp>
        <p:nvGrpSpPr>
          <p:cNvPr id="30" name="Group 29">
            <a:extLst>
              <a:ext uri="{FF2B5EF4-FFF2-40B4-BE49-F238E27FC236}">
                <a16:creationId xmlns:a16="http://schemas.microsoft.com/office/drawing/2014/main" id="{3AE8A95E-87F1-6B7F-CAB4-B2AE92053ED4}"/>
              </a:ext>
            </a:extLst>
          </p:cNvPr>
          <p:cNvGrpSpPr/>
          <p:nvPr/>
        </p:nvGrpSpPr>
        <p:grpSpPr>
          <a:xfrm>
            <a:off x="5474291" y="2777474"/>
            <a:ext cx="1586384" cy="1839911"/>
            <a:chOff x="4616452" y="270664"/>
            <a:chExt cx="1586384" cy="1839911"/>
          </a:xfrm>
        </p:grpSpPr>
        <p:sp>
          <p:nvSpPr>
            <p:cNvPr id="31" name="Rectangle: Rounded Corners 30">
              <a:extLst>
                <a:ext uri="{FF2B5EF4-FFF2-40B4-BE49-F238E27FC236}">
                  <a16:creationId xmlns:a16="http://schemas.microsoft.com/office/drawing/2014/main" id="{C8466AF9-8358-863B-6D01-2EB5F8A846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1C75D8F-2415-AEA7-4BF8-FF57CF44EC42}"/>
                </a:ext>
              </a:extLst>
            </p:cNvPr>
            <p:cNvSpPr txBox="1"/>
            <p:nvPr/>
          </p:nvSpPr>
          <p:spPr>
            <a:xfrm>
              <a:off x="4616452" y="1710465"/>
              <a:ext cx="1556581"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COMPLEXITY</a:t>
              </a:r>
            </a:p>
          </p:txBody>
        </p:sp>
        <p:pic>
          <p:nvPicPr>
            <p:cNvPr id="33" name="Graphic 32" descr="Juggler with solid fill">
              <a:extLst>
                <a:ext uri="{FF2B5EF4-FFF2-40B4-BE49-F238E27FC236}">
                  <a16:creationId xmlns:a16="http://schemas.microsoft.com/office/drawing/2014/main" id="{8C5AC7E1-0660-06E0-E99E-31F4372082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901155" y="421030"/>
              <a:ext cx="1153246" cy="1153246"/>
            </a:xfrm>
            <a:prstGeom prst="rect">
              <a:avLst/>
            </a:prstGeom>
          </p:spPr>
        </p:pic>
      </p:grpSp>
      <p:grpSp>
        <p:nvGrpSpPr>
          <p:cNvPr id="34" name="Group 33">
            <a:extLst>
              <a:ext uri="{FF2B5EF4-FFF2-40B4-BE49-F238E27FC236}">
                <a16:creationId xmlns:a16="http://schemas.microsoft.com/office/drawing/2014/main" id="{05CE439C-1836-33D1-5C7F-4A6FF63B2C1E}"/>
              </a:ext>
            </a:extLst>
          </p:cNvPr>
          <p:cNvGrpSpPr/>
          <p:nvPr/>
        </p:nvGrpSpPr>
        <p:grpSpPr>
          <a:xfrm>
            <a:off x="5610560" y="4643981"/>
            <a:ext cx="1450115" cy="1839911"/>
            <a:chOff x="4752721" y="270664"/>
            <a:chExt cx="1450115" cy="1839911"/>
          </a:xfrm>
        </p:grpSpPr>
        <p:sp>
          <p:nvSpPr>
            <p:cNvPr id="35" name="Rectangle: Rounded Corners 34">
              <a:extLst>
                <a:ext uri="{FF2B5EF4-FFF2-40B4-BE49-F238E27FC236}">
                  <a16:creationId xmlns:a16="http://schemas.microsoft.com/office/drawing/2014/main" id="{3C199D9F-F475-9785-560F-45187B6AF8B1}"/>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9104B4AB-8AB0-B0B8-0839-EA28AB6841B9}"/>
                </a:ext>
              </a:extLst>
            </p:cNvPr>
            <p:cNvSpPr txBox="1"/>
            <p:nvPr/>
          </p:nvSpPr>
          <p:spPr>
            <a:xfrm>
              <a:off x="4933849" y="1710465"/>
              <a:ext cx="1087862"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SUBJECT</a:t>
              </a:r>
            </a:p>
          </p:txBody>
        </p:sp>
        <p:pic>
          <p:nvPicPr>
            <p:cNvPr id="37" name="Graphic 36" descr="Flask with solid fill">
              <a:extLst>
                <a:ext uri="{FF2B5EF4-FFF2-40B4-BE49-F238E27FC236}">
                  <a16:creationId xmlns:a16="http://schemas.microsoft.com/office/drawing/2014/main" id="{5B80DA04-1D4F-3DB4-C1F8-48AB85E56D8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901155" y="421030"/>
              <a:ext cx="1153246" cy="1153246"/>
            </a:xfrm>
            <a:prstGeom prst="rect">
              <a:avLst/>
            </a:prstGeom>
          </p:spPr>
        </p:pic>
      </p:grpSp>
      <p:grpSp>
        <p:nvGrpSpPr>
          <p:cNvPr id="38" name="Group 37">
            <a:extLst>
              <a:ext uri="{FF2B5EF4-FFF2-40B4-BE49-F238E27FC236}">
                <a16:creationId xmlns:a16="http://schemas.microsoft.com/office/drawing/2014/main" id="{748FF5BF-36AB-0334-22C6-21F200B673F0}"/>
              </a:ext>
            </a:extLst>
          </p:cNvPr>
          <p:cNvGrpSpPr/>
          <p:nvPr/>
        </p:nvGrpSpPr>
        <p:grpSpPr>
          <a:xfrm>
            <a:off x="7216748" y="910967"/>
            <a:ext cx="1612557" cy="1839911"/>
            <a:chOff x="4671511" y="270664"/>
            <a:chExt cx="1612557" cy="1839911"/>
          </a:xfrm>
        </p:grpSpPr>
        <p:sp>
          <p:nvSpPr>
            <p:cNvPr id="39" name="Rectangle: Rounded Corners 38">
              <a:extLst>
                <a:ext uri="{FF2B5EF4-FFF2-40B4-BE49-F238E27FC236}">
                  <a16:creationId xmlns:a16="http://schemas.microsoft.com/office/drawing/2014/main" id="{61764EEF-949F-2D3C-1018-540F14484F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4883596B-8B48-E017-131B-111AC555E7D1}"/>
                </a:ext>
              </a:extLst>
            </p:cNvPr>
            <p:cNvSpPr txBox="1"/>
            <p:nvPr/>
          </p:nvSpPr>
          <p:spPr>
            <a:xfrm>
              <a:off x="4671511" y="1710465"/>
              <a:ext cx="1612557"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OTHER TASKS</a:t>
              </a:r>
            </a:p>
          </p:txBody>
        </p:sp>
        <p:pic>
          <p:nvPicPr>
            <p:cNvPr id="41" name="Graphic 40" descr="Network with solid fill">
              <a:extLst>
                <a:ext uri="{FF2B5EF4-FFF2-40B4-BE49-F238E27FC236}">
                  <a16:creationId xmlns:a16="http://schemas.microsoft.com/office/drawing/2014/main" id="{3D4D6373-A52D-B57C-F710-5EC23DACF60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901155" y="421030"/>
              <a:ext cx="1153246" cy="1153246"/>
            </a:xfrm>
            <a:prstGeom prst="rect">
              <a:avLst/>
            </a:prstGeom>
          </p:spPr>
        </p:pic>
      </p:grpSp>
      <p:grpSp>
        <p:nvGrpSpPr>
          <p:cNvPr id="42" name="Group 41">
            <a:extLst>
              <a:ext uri="{FF2B5EF4-FFF2-40B4-BE49-F238E27FC236}">
                <a16:creationId xmlns:a16="http://schemas.microsoft.com/office/drawing/2014/main" id="{AB9B6A30-3A4B-B456-D8A3-E337971A0A3A}"/>
              </a:ext>
            </a:extLst>
          </p:cNvPr>
          <p:cNvGrpSpPr/>
          <p:nvPr/>
        </p:nvGrpSpPr>
        <p:grpSpPr>
          <a:xfrm>
            <a:off x="7297958" y="2777474"/>
            <a:ext cx="1450115" cy="1839911"/>
            <a:chOff x="4752721" y="270664"/>
            <a:chExt cx="1450115" cy="1839911"/>
          </a:xfrm>
        </p:grpSpPr>
        <p:sp>
          <p:nvSpPr>
            <p:cNvPr id="43" name="Rectangle: Rounded Corners 42">
              <a:extLst>
                <a:ext uri="{FF2B5EF4-FFF2-40B4-BE49-F238E27FC236}">
                  <a16:creationId xmlns:a16="http://schemas.microsoft.com/office/drawing/2014/main" id="{E5FCF619-EF95-D3F8-89ED-553C3C3A275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7147D864-96FA-9F6C-6664-606B431DF326}"/>
                </a:ext>
              </a:extLst>
            </p:cNvPr>
            <p:cNvSpPr txBox="1"/>
            <p:nvPr/>
          </p:nvSpPr>
          <p:spPr>
            <a:xfrm>
              <a:off x="4960362" y="1710465"/>
              <a:ext cx="1034835"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TACTICS</a:t>
              </a:r>
            </a:p>
          </p:txBody>
        </p:sp>
        <p:pic>
          <p:nvPicPr>
            <p:cNvPr id="45" name="Graphic 44" descr="Professor female with solid fill">
              <a:extLst>
                <a:ext uri="{FF2B5EF4-FFF2-40B4-BE49-F238E27FC236}">
                  <a16:creationId xmlns:a16="http://schemas.microsoft.com/office/drawing/2014/main" id="{72215609-C8EE-2646-A3DF-4DF1E4F7E20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4901155" y="421030"/>
              <a:ext cx="1153246" cy="1153246"/>
            </a:xfrm>
            <a:prstGeom prst="rect">
              <a:avLst/>
            </a:prstGeom>
          </p:spPr>
        </p:pic>
      </p:grpSp>
      <p:grpSp>
        <p:nvGrpSpPr>
          <p:cNvPr id="46" name="Group 45">
            <a:extLst>
              <a:ext uri="{FF2B5EF4-FFF2-40B4-BE49-F238E27FC236}">
                <a16:creationId xmlns:a16="http://schemas.microsoft.com/office/drawing/2014/main" id="{4618F04A-BDAD-795B-FD75-54A669ED882E}"/>
              </a:ext>
            </a:extLst>
          </p:cNvPr>
          <p:cNvGrpSpPr/>
          <p:nvPr/>
        </p:nvGrpSpPr>
        <p:grpSpPr>
          <a:xfrm>
            <a:off x="7075101" y="4643981"/>
            <a:ext cx="1895840" cy="2030732"/>
            <a:chOff x="4529864" y="270664"/>
            <a:chExt cx="1895840" cy="2030732"/>
          </a:xfrm>
        </p:grpSpPr>
        <p:sp>
          <p:nvSpPr>
            <p:cNvPr id="47" name="Rectangle: Rounded Corners 46">
              <a:extLst>
                <a:ext uri="{FF2B5EF4-FFF2-40B4-BE49-F238E27FC236}">
                  <a16:creationId xmlns:a16="http://schemas.microsoft.com/office/drawing/2014/main" id="{29947287-2DAE-B5C6-BAF7-87A3E4D74006}"/>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3DF96AA4-6B6F-E727-CD91-26D617478CC1}"/>
                </a:ext>
              </a:extLst>
            </p:cNvPr>
            <p:cNvSpPr txBox="1"/>
            <p:nvPr/>
          </p:nvSpPr>
          <p:spPr>
            <a:xfrm>
              <a:off x="4529864" y="1710465"/>
              <a:ext cx="1895840" cy="590931"/>
            </a:xfrm>
            <a:prstGeom prst="rect">
              <a:avLst/>
            </a:prstGeom>
            <a:noFill/>
          </p:spPr>
          <p:txBody>
            <a:bodyPr wrap="none" rtlCol="0">
              <a:spAutoFit/>
            </a:bodyPr>
            <a:lstStyle/>
            <a:p>
              <a:pPr algn="ctr">
                <a:lnSpc>
                  <a:spcPct val="80000"/>
                </a:lnSpc>
              </a:pPr>
              <a:r>
                <a:rPr lang="en-US" sz="2000" b="1" dirty="0">
                  <a:solidFill>
                    <a:schemeClr val="bg1"/>
                  </a:solidFill>
                  <a:latin typeface="Calibri" panose="020F0502020204030204" pitchFamily="34" charset="0"/>
                  <a:cs typeface="Calibri" panose="020F0502020204030204" pitchFamily="34" charset="0"/>
                </a:rPr>
                <a:t>COGNITIVE</a:t>
              </a:r>
              <a:br>
                <a:rPr lang="en-US" sz="2000" b="1" dirty="0">
                  <a:solidFill>
                    <a:schemeClr val="bg1"/>
                  </a:solidFill>
                  <a:latin typeface="Calibri" panose="020F0502020204030204" pitchFamily="34" charset="0"/>
                  <a:cs typeface="Calibri" panose="020F0502020204030204" pitchFamily="34" charset="0"/>
                </a:rPr>
              </a:br>
              <a:r>
                <a:rPr lang="en-US" sz="2000" b="1" dirty="0">
                  <a:solidFill>
                    <a:schemeClr val="bg1"/>
                  </a:solidFill>
                  <a:latin typeface="Calibri" panose="020F0502020204030204" pitchFamily="34" charset="0"/>
                  <a:cs typeface="Calibri" panose="020F0502020204030204" pitchFamily="34" charset="0"/>
                </a:rPr>
                <a:t>REQUIREMENTS</a:t>
              </a:r>
            </a:p>
          </p:txBody>
        </p:sp>
        <p:pic>
          <p:nvPicPr>
            <p:cNvPr id="49" name="Graphic 48" descr="Brain with solid fill">
              <a:extLst>
                <a:ext uri="{FF2B5EF4-FFF2-40B4-BE49-F238E27FC236}">
                  <a16:creationId xmlns:a16="http://schemas.microsoft.com/office/drawing/2014/main" id="{0988ED2B-F4E4-D691-A894-0139556C6CD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4901155" y="421030"/>
              <a:ext cx="1153246" cy="1153246"/>
            </a:xfrm>
            <a:prstGeom prst="rect">
              <a:avLst/>
            </a:prstGeom>
          </p:spPr>
        </p:pic>
      </p:grpSp>
      <p:grpSp>
        <p:nvGrpSpPr>
          <p:cNvPr id="50" name="Group 49">
            <a:extLst>
              <a:ext uri="{FF2B5EF4-FFF2-40B4-BE49-F238E27FC236}">
                <a16:creationId xmlns:a16="http://schemas.microsoft.com/office/drawing/2014/main" id="{9392D9D0-3E85-48BF-D788-4B83D472E84E}"/>
              </a:ext>
            </a:extLst>
          </p:cNvPr>
          <p:cNvGrpSpPr/>
          <p:nvPr/>
        </p:nvGrpSpPr>
        <p:grpSpPr>
          <a:xfrm>
            <a:off x="8994782" y="910967"/>
            <a:ext cx="1450115" cy="1839911"/>
            <a:chOff x="4752721" y="270664"/>
            <a:chExt cx="1450115" cy="1839911"/>
          </a:xfrm>
        </p:grpSpPr>
        <p:sp>
          <p:nvSpPr>
            <p:cNvPr id="51" name="Rectangle: Rounded Corners 50">
              <a:extLst>
                <a:ext uri="{FF2B5EF4-FFF2-40B4-BE49-F238E27FC236}">
                  <a16:creationId xmlns:a16="http://schemas.microsoft.com/office/drawing/2014/main" id="{6C1A837C-77F4-0E7D-7EE0-7FCC87B743F9}"/>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DCA5FA66-0A7C-4D83-B407-F09E83F8CD61}"/>
                </a:ext>
              </a:extLst>
            </p:cNvPr>
            <p:cNvSpPr txBox="1"/>
            <p:nvPr/>
          </p:nvSpPr>
          <p:spPr>
            <a:xfrm>
              <a:off x="4812180" y="1710465"/>
              <a:ext cx="1331198"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MODALITY</a:t>
              </a:r>
            </a:p>
          </p:txBody>
        </p:sp>
        <p:pic>
          <p:nvPicPr>
            <p:cNvPr id="53" name="Graphic 52" descr="Computer with solid fill">
              <a:extLst>
                <a:ext uri="{FF2B5EF4-FFF2-40B4-BE49-F238E27FC236}">
                  <a16:creationId xmlns:a16="http://schemas.microsoft.com/office/drawing/2014/main" id="{EEB3FDCA-0134-B61F-D450-E42DD92A16C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4901155" y="421030"/>
              <a:ext cx="1153246" cy="1153246"/>
            </a:xfrm>
            <a:prstGeom prst="rect">
              <a:avLst/>
            </a:prstGeom>
          </p:spPr>
        </p:pic>
      </p:grpSp>
      <p:grpSp>
        <p:nvGrpSpPr>
          <p:cNvPr id="54" name="Group 53">
            <a:extLst>
              <a:ext uri="{FF2B5EF4-FFF2-40B4-BE49-F238E27FC236}">
                <a16:creationId xmlns:a16="http://schemas.microsoft.com/office/drawing/2014/main" id="{79028897-CB36-9CAA-1394-9833948EAFA2}"/>
              </a:ext>
            </a:extLst>
          </p:cNvPr>
          <p:cNvGrpSpPr/>
          <p:nvPr/>
        </p:nvGrpSpPr>
        <p:grpSpPr>
          <a:xfrm>
            <a:off x="8784779" y="2777474"/>
            <a:ext cx="1870127" cy="1839911"/>
            <a:chOff x="4542718" y="270664"/>
            <a:chExt cx="1870127" cy="1839911"/>
          </a:xfrm>
        </p:grpSpPr>
        <p:sp>
          <p:nvSpPr>
            <p:cNvPr id="55" name="Rectangle: Rounded Corners 54">
              <a:extLst>
                <a:ext uri="{FF2B5EF4-FFF2-40B4-BE49-F238E27FC236}">
                  <a16:creationId xmlns:a16="http://schemas.microsoft.com/office/drawing/2014/main" id="{9B6FFF6D-F4F7-398B-C8FC-60B97971893E}"/>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57EB182E-3B4A-ACC0-D55B-2E6F845681DB}"/>
                </a:ext>
              </a:extLst>
            </p:cNvPr>
            <p:cNvSpPr txBox="1"/>
            <p:nvPr/>
          </p:nvSpPr>
          <p:spPr>
            <a:xfrm>
              <a:off x="4542718" y="1710465"/>
              <a:ext cx="1870127"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TIME PRESSURE</a:t>
              </a:r>
            </a:p>
          </p:txBody>
        </p:sp>
        <p:pic>
          <p:nvPicPr>
            <p:cNvPr id="57" name="Graphic 56" descr="Hourglass Finished with solid fill">
              <a:extLst>
                <a:ext uri="{FF2B5EF4-FFF2-40B4-BE49-F238E27FC236}">
                  <a16:creationId xmlns:a16="http://schemas.microsoft.com/office/drawing/2014/main" id="{C340AC5B-39C9-C94C-8354-9DF856A7EED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a:xfrm>
              <a:off x="4901155" y="421030"/>
              <a:ext cx="1153246" cy="1153246"/>
            </a:xfrm>
            <a:prstGeom prst="rect">
              <a:avLst/>
            </a:prstGeom>
          </p:spPr>
        </p:pic>
      </p:grpSp>
      <p:grpSp>
        <p:nvGrpSpPr>
          <p:cNvPr id="58" name="Group 57">
            <a:extLst>
              <a:ext uri="{FF2B5EF4-FFF2-40B4-BE49-F238E27FC236}">
                <a16:creationId xmlns:a16="http://schemas.microsoft.com/office/drawing/2014/main" id="{664F3909-C9A5-3771-CB0F-C62AB37988F4}"/>
              </a:ext>
            </a:extLst>
          </p:cNvPr>
          <p:cNvGrpSpPr/>
          <p:nvPr/>
        </p:nvGrpSpPr>
        <p:grpSpPr>
          <a:xfrm>
            <a:off x="8827674" y="4643981"/>
            <a:ext cx="1784335" cy="1839911"/>
            <a:chOff x="4585613" y="270664"/>
            <a:chExt cx="1784335" cy="1839911"/>
          </a:xfrm>
        </p:grpSpPr>
        <p:sp>
          <p:nvSpPr>
            <p:cNvPr id="59" name="Rectangle: Rounded Corners 58">
              <a:extLst>
                <a:ext uri="{FF2B5EF4-FFF2-40B4-BE49-F238E27FC236}">
                  <a16:creationId xmlns:a16="http://schemas.microsoft.com/office/drawing/2014/main" id="{0AA08165-C65D-A619-BD07-BA974D590625}"/>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8392EECD-E062-914C-3AA3-F3E6B184E64C}"/>
                </a:ext>
              </a:extLst>
            </p:cNvPr>
            <p:cNvSpPr txBox="1"/>
            <p:nvPr/>
          </p:nvSpPr>
          <p:spPr>
            <a:xfrm>
              <a:off x="4585613" y="1710465"/>
              <a:ext cx="1784335"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INTERACTIVITY</a:t>
              </a:r>
            </a:p>
          </p:txBody>
        </p:sp>
        <p:pic>
          <p:nvPicPr>
            <p:cNvPr id="61" name="Graphic 60" descr="Classroom with solid fill">
              <a:extLst>
                <a:ext uri="{FF2B5EF4-FFF2-40B4-BE49-F238E27FC236}">
                  <a16:creationId xmlns:a16="http://schemas.microsoft.com/office/drawing/2014/main" id="{41343890-A19B-51C9-C7F5-77E605FAE64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4901155" y="421030"/>
              <a:ext cx="1153246" cy="1153246"/>
            </a:xfrm>
            <a:prstGeom prst="rect">
              <a:avLst/>
            </a:prstGeom>
          </p:spPr>
        </p:pic>
      </p:grpSp>
    </p:spTree>
    <p:extLst>
      <p:ext uri="{BB962C8B-B14F-4D97-AF65-F5344CB8AC3E}">
        <p14:creationId xmlns:p14="http://schemas.microsoft.com/office/powerpoint/2010/main" val="1436220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1.48148E-6 L -0.28125 -1.48148E-6 " pathEditMode="relative" rAng="0" ptsTypes="AA">
                                      <p:cBhvr>
                                        <p:cTn id="6" dur="500" fill="hold"/>
                                        <p:tgtEl>
                                          <p:spTgt spid="27"/>
                                        </p:tgtEl>
                                        <p:attrNameLst>
                                          <p:attrName>ppt_x</p:attrName>
                                          <p:attrName>ppt_y</p:attrName>
                                        </p:attrNameLst>
                                      </p:cBhvr>
                                      <p:rCtr x="-14063" y="0"/>
                                    </p:animMotion>
                                  </p:childTnLst>
                                </p:cTn>
                              </p:par>
                            </p:childTnLst>
                          </p:cTn>
                        </p:par>
                        <p:par>
                          <p:cTn id="7" fill="hold">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50"/>
                                        <p:tgtEl>
                                          <p:spTgt spid="7"/>
                                        </p:tgtEl>
                                      </p:cBhvr>
                                    </p:animEffect>
                                  </p:childTnLst>
                                </p:cTn>
                              </p:par>
                            </p:childTnLst>
                          </p:cTn>
                        </p:par>
                        <p:par>
                          <p:cTn id="11" fill="hold">
                            <p:stCondLst>
                              <p:cond delay="65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xit" presetSubtype="0" fill="hold" grpId="0" nodeType="withEffect">
                                  <p:stCondLst>
                                    <p:cond delay="0"/>
                                  </p:stCondLst>
                                  <p:childTnLst>
                                    <p:animEffect transition="out" filter="fade">
                                      <p:cBhvr>
                                        <p:cTn id="21" dur="250"/>
                                        <p:tgtEl>
                                          <p:spTgt spid="8"/>
                                        </p:tgtEl>
                                      </p:cBhvr>
                                    </p:animEffect>
                                    <p:set>
                                      <p:cBhvr>
                                        <p:cTn id="22" dur="1" fill="hold">
                                          <p:stCondLst>
                                            <p:cond delay="24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4" name="Oval 133">
            <a:extLst>
              <a:ext uri="{FF2B5EF4-FFF2-40B4-BE49-F238E27FC236}">
                <a16:creationId xmlns:a16="http://schemas.microsoft.com/office/drawing/2014/main" id="{E543DCE8-F2CB-5067-6662-3F03282C7359}"/>
              </a:ext>
            </a:extLst>
          </p:cNvPr>
          <p:cNvSpPr/>
          <p:nvPr/>
        </p:nvSpPr>
        <p:spPr bwMode="auto">
          <a:xfrm>
            <a:off x="4791216" y="113097"/>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solidFill>
                <a:schemeClr val="bg1"/>
              </a:solidFill>
            </a:endParaRPr>
          </a:p>
        </p:txBody>
      </p:sp>
      <p:sp>
        <p:nvSpPr>
          <p:cNvPr id="135" name="Oval 134">
            <a:extLst>
              <a:ext uri="{FF2B5EF4-FFF2-40B4-BE49-F238E27FC236}">
                <a16:creationId xmlns:a16="http://schemas.microsoft.com/office/drawing/2014/main" id="{540FCA37-4B06-6C03-381E-5A49AC41B1BA}"/>
              </a:ext>
            </a:extLst>
          </p:cNvPr>
          <p:cNvSpPr/>
          <p:nvPr/>
        </p:nvSpPr>
        <p:spPr bwMode="auto">
          <a:xfrm>
            <a:off x="7466984" y="1538389"/>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solidFill>
                <a:schemeClr val="bg1"/>
              </a:solidFill>
            </a:endParaRPr>
          </a:p>
        </p:txBody>
      </p:sp>
      <p:sp>
        <p:nvSpPr>
          <p:cNvPr id="133" name="Oval 132">
            <a:extLst>
              <a:ext uri="{FF2B5EF4-FFF2-40B4-BE49-F238E27FC236}">
                <a16:creationId xmlns:a16="http://schemas.microsoft.com/office/drawing/2014/main" id="{19038C2E-FDAB-7959-831F-ABBB76241A19}"/>
              </a:ext>
            </a:extLst>
          </p:cNvPr>
          <p:cNvSpPr/>
          <p:nvPr/>
        </p:nvSpPr>
        <p:spPr bwMode="auto">
          <a:xfrm>
            <a:off x="2054280" y="1568497"/>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solidFill>
                <a:schemeClr val="bg1"/>
              </a:solidFill>
            </a:endParaRPr>
          </a:p>
        </p:txBody>
      </p:sp>
      <p:sp>
        <p:nvSpPr>
          <p:cNvPr id="8" name="TextBox 7">
            <a:extLst>
              <a:ext uri="{FF2B5EF4-FFF2-40B4-BE49-F238E27FC236}">
                <a16:creationId xmlns:a16="http://schemas.microsoft.com/office/drawing/2014/main" id="{A7418A96-8408-4761-BBFB-56BA8AC3F3A3}"/>
              </a:ext>
            </a:extLst>
          </p:cNvPr>
          <p:cNvSpPr txBox="1"/>
          <p:nvPr/>
        </p:nvSpPr>
        <p:spPr>
          <a:xfrm>
            <a:off x="973425" y="5703514"/>
            <a:ext cx="10245177" cy="584775"/>
          </a:xfrm>
          <a:prstGeom prst="rect">
            <a:avLst/>
          </a:prstGeom>
          <a:noFill/>
        </p:spPr>
        <p:txBody>
          <a:bodyPr wrap="none" rtlCol="0">
            <a:spAutoFit/>
          </a:bodyPr>
          <a:lstStyle/>
          <a:p>
            <a:pPr algn="ctr"/>
            <a:r>
              <a:rPr lang="en-US" dirty="0">
                <a:solidFill>
                  <a:schemeClr val="bg1"/>
                </a:solidFill>
                <a:latin typeface="Calibri" panose="020F0502020204030204" pitchFamily="34" charset="0"/>
                <a:cs typeface="Calibri" panose="020F0502020204030204" pitchFamily="34" charset="0"/>
              </a:rPr>
              <a:t>…as well as the </a:t>
            </a:r>
            <a:r>
              <a:rPr lang="en-US" b="1" dirty="0">
                <a:solidFill>
                  <a:schemeClr val="bg1"/>
                </a:solidFill>
                <a:latin typeface="Calibri" panose="020F0502020204030204" pitchFamily="34" charset="0"/>
                <a:cs typeface="Calibri" panose="020F0502020204030204" pitchFamily="34" charset="0"/>
              </a:rPr>
              <a:t>context</a:t>
            </a:r>
            <a:r>
              <a:rPr lang="en-US" dirty="0">
                <a:solidFill>
                  <a:schemeClr val="bg1"/>
                </a:solidFill>
                <a:latin typeface="Calibri" panose="020F0502020204030204" pitchFamily="34" charset="0"/>
                <a:cs typeface="Calibri" panose="020F0502020204030204" pitchFamily="34" charset="0"/>
              </a:rPr>
              <a:t> surrounding the learning experience</a:t>
            </a:r>
            <a:endParaRPr lang="en-US" b="1" dirty="0">
              <a:solidFill>
                <a:schemeClr val="bg1"/>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573BDBCA-B8EE-7607-BFC4-97035C93D938}"/>
              </a:ext>
            </a:extLst>
          </p:cNvPr>
          <p:cNvGrpSpPr/>
          <p:nvPr/>
        </p:nvGrpSpPr>
        <p:grpSpPr>
          <a:xfrm>
            <a:off x="1761769" y="910967"/>
            <a:ext cx="8893137" cy="5763746"/>
            <a:chOff x="1761769" y="910967"/>
            <a:chExt cx="8893137" cy="5763746"/>
          </a:xfrm>
        </p:grpSpPr>
        <p:sp>
          <p:nvSpPr>
            <p:cNvPr id="6" name="Freeform: Shape 5">
              <a:extLst>
                <a:ext uri="{FF2B5EF4-FFF2-40B4-BE49-F238E27FC236}">
                  <a16:creationId xmlns:a16="http://schemas.microsoft.com/office/drawing/2014/main" id="{7098F87C-AEB2-AB2A-1A08-97A61724AACA}"/>
                </a:ext>
              </a:extLst>
            </p:cNvPr>
            <p:cNvSpPr/>
            <p:nvPr/>
          </p:nvSpPr>
          <p:spPr bwMode="auto">
            <a:xfrm>
              <a:off x="4432343" y="3176833"/>
              <a:ext cx="79359" cy="867266"/>
            </a:xfrm>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extrusionOk="0">
                  <a:moveTo>
                    <a:pt x="0" y="0"/>
                  </a:moveTo>
                  <a:cubicBezTo>
                    <a:pt x="34227" y="328757"/>
                    <a:pt x="118873" y="647615"/>
                    <a:pt x="37707" y="867266"/>
                  </a:cubicBezTo>
                </a:path>
              </a:pathLst>
            </a:custGeom>
            <a:noFill/>
            <a:ln w="76200" cap="rnd"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7" name="Freeform: Shape 6">
              <a:extLst>
                <a:ext uri="{FF2B5EF4-FFF2-40B4-BE49-F238E27FC236}">
                  <a16:creationId xmlns:a16="http://schemas.microsoft.com/office/drawing/2014/main" id="{01F6A485-5607-8598-F061-B44A2B24023B}"/>
                </a:ext>
              </a:extLst>
            </p:cNvPr>
            <p:cNvSpPr/>
            <p:nvPr/>
          </p:nvSpPr>
          <p:spPr bwMode="auto">
            <a:xfrm rot="15975428" flipH="1">
              <a:off x="4449162" y="3224679"/>
              <a:ext cx="45719" cy="840157"/>
            </a:xfrm>
            <a:custGeom>
              <a:avLst/>
              <a:gdLst>
                <a:gd name="connsiteX0" fmla="*/ 0 w 45719"/>
                <a:gd name="connsiteY0" fmla="*/ 0 h 840157"/>
                <a:gd name="connsiteX1" fmla="*/ 21723 w 45719"/>
                <a:gd name="connsiteY1" fmla="*/ 840157 h 840157"/>
              </a:gdLst>
              <a:ahLst/>
              <a:cxnLst>
                <a:cxn ang="0">
                  <a:pos x="connsiteX0" y="connsiteY0"/>
                </a:cxn>
                <a:cxn ang="0">
                  <a:pos x="connsiteX1" y="connsiteY1"/>
                </a:cxn>
              </a:cxnLst>
              <a:rect l="l" t="t" r="r" b="b"/>
              <a:pathLst>
                <a:path w="45719" h="840157" extrusionOk="0">
                  <a:moveTo>
                    <a:pt x="0" y="0"/>
                  </a:moveTo>
                  <a:cubicBezTo>
                    <a:pt x="12826" y="314313"/>
                    <a:pt x="69305" y="596190"/>
                    <a:pt x="21723" y="840157"/>
                  </a:cubicBezTo>
                </a:path>
              </a:pathLst>
            </a:custGeom>
            <a:noFill/>
            <a:ln w="76200" cap="rnd"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6BB5637F-AF4D-BE3E-F8B0-8753FB15C199}"/>
                </a:ext>
              </a:extLst>
            </p:cNvPr>
            <p:cNvGrpSpPr/>
            <p:nvPr/>
          </p:nvGrpSpPr>
          <p:grpSpPr>
            <a:xfrm>
              <a:off x="5453837" y="910967"/>
              <a:ext cx="1763561" cy="1839911"/>
              <a:chOff x="4595998" y="270664"/>
              <a:chExt cx="1763561" cy="1839911"/>
            </a:xfrm>
          </p:grpSpPr>
          <p:sp>
            <p:nvSpPr>
              <p:cNvPr id="10" name="Rectangle: Rounded Corners 9">
                <a:extLst>
                  <a:ext uri="{FF2B5EF4-FFF2-40B4-BE49-F238E27FC236}">
                    <a16:creationId xmlns:a16="http://schemas.microsoft.com/office/drawing/2014/main" id="{12FEA988-65E9-4287-2F12-60FD713477D8}"/>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4E9FFC7-EF0C-DE5D-C9BD-827734FAA58C}"/>
                  </a:ext>
                </a:extLst>
              </p:cNvPr>
              <p:cNvSpPr txBox="1"/>
              <p:nvPr/>
            </p:nvSpPr>
            <p:spPr>
              <a:xfrm>
                <a:off x="4595998" y="1710465"/>
                <a:ext cx="1763561"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INV vs. GROUP</a:t>
                </a:r>
              </a:p>
            </p:txBody>
          </p:sp>
          <p:pic>
            <p:nvPicPr>
              <p:cNvPr id="20" name="Graphic 19" descr="Group brainstorm with solid fill">
                <a:extLst>
                  <a:ext uri="{FF2B5EF4-FFF2-40B4-BE49-F238E27FC236}">
                    <a16:creationId xmlns:a16="http://schemas.microsoft.com/office/drawing/2014/main" id="{0DD6968D-8664-7D2F-0E85-E5942E236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1155" y="421030"/>
                <a:ext cx="1153246" cy="1153246"/>
              </a:xfrm>
              <a:prstGeom prst="rect">
                <a:avLst/>
              </a:prstGeom>
            </p:spPr>
          </p:pic>
        </p:grpSp>
        <p:grpSp>
          <p:nvGrpSpPr>
            <p:cNvPr id="30" name="Group 29">
              <a:extLst>
                <a:ext uri="{FF2B5EF4-FFF2-40B4-BE49-F238E27FC236}">
                  <a16:creationId xmlns:a16="http://schemas.microsoft.com/office/drawing/2014/main" id="{3AE8A95E-87F1-6B7F-CAB4-B2AE92053ED4}"/>
                </a:ext>
              </a:extLst>
            </p:cNvPr>
            <p:cNvGrpSpPr/>
            <p:nvPr/>
          </p:nvGrpSpPr>
          <p:grpSpPr>
            <a:xfrm>
              <a:off x="5474291" y="2777474"/>
              <a:ext cx="1586384" cy="1839911"/>
              <a:chOff x="4616452" y="270664"/>
              <a:chExt cx="1586384" cy="1839911"/>
            </a:xfrm>
          </p:grpSpPr>
          <p:sp>
            <p:nvSpPr>
              <p:cNvPr id="31" name="Rectangle: Rounded Corners 30">
                <a:extLst>
                  <a:ext uri="{FF2B5EF4-FFF2-40B4-BE49-F238E27FC236}">
                    <a16:creationId xmlns:a16="http://schemas.microsoft.com/office/drawing/2014/main" id="{C8466AF9-8358-863B-6D01-2EB5F8A846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1C75D8F-2415-AEA7-4BF8-FF57CF44EC42}"/>
                  </a:ext>
                </a:extLst>
              </p:cNvPr>
              <p:cNvSpPr txBox="1"/>
              <p:nvPr/>
            </p:nvSpPr>
            <p:spPr>
              <a:xfrm>
                <a:off x="4616452" y="1710465"/>
                <a:ext cx="1556581"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COMPLEXITY</a:t>
                </a:r>
              </a:p>
            </p:txBody>
          </p:sp>
          <p:pic>
            <p:nvPicPr>
              <p:cNvPr id="33" name="Graphic 32" descr="Juggler with solid fill">
                <a:extLst>
                  <a:ext uri="{FF2B5EF4-FFF2-40B4-BE49-F238E27FC236}">
                    <a16:creationId xmlns:a16="http://schemas.microsoft.com/office/drawing/2014/main" id="{8C5AC7E1-0660-06E0-E99E-31F4372082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01155" y="421030"/>
                <a:ext cx="1153246" cy="1153246"/>
              </a:xfrm>
              <a:prstGeom prst="rect">
                <a:avLst/>
              </a:prstGeom>
            </p:spPr>
          </p:pic>
        </p:grpSp>
        <p:grpSp>
          <p:nvGrpSpPr>
            <p:cNvPr id="34" name="Group 33">
              <a:extLst>
                <a:ext uri="{FF2B5EF4-FFF2-40B4-BE49-F238E27FC236}">
                  <a16:creationId xmlns:a16="http://schemas.microsoft.com/office/drawing/2014/main" id="{05CE439C-1836-33D1-5C7F-4A6FF63B2C1E}"/>
                </a:ext>
              </a:extLst>
            </p:cNvPr>
            <p:cNvGrpSpPr/>
            <p:nvPr/>
          </p:nvGrpSpPr>
          <p:grpSpPr>
            <a:xfrm>
              <a:off x="5610560" y="4643981"/>
              <a:ext cx="1450115" cy="1839911"/>
              <a:chOff x="4752721" y="270664"/>
              <a:chExt cx="1450115" cy="1839911"/>
            </a:xfrm>
          </p:grpSpPr>
          <p:sp>
            <p:nvSpPr>
              <p:cNvPr id="35" name="Rectangle: Rounded Corners 34">
                <a:extLst>
                  <a:ext uri="{FF2B5EF4-FFF2-40B4-BE49-F238E27FC236}">
                    <a16:creationId xmlns:a16="http://schemas.microsoft.com/office/drawing/2014/main" id="{3C199D9F-F475-9785-560F-45187B6AF8B1}"/>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9104B4AB-8AB0-B0B8-0839-EA28AB6841B9}"/>
                  </a:ext>
                </a:extLst>
              </p:cNvPr>
              <p:cNvSpPr txBox="1"/>
              <p:nvPr/>
            </p:nvSpPr>
            <p:spPr>
              <a:xfrm>
                <a:off x="4933849" y="1710465"/>
                <a:ext cx="1087862"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SUBJECT</a:t>
                </a:r>
              </a:p>
            </p:txBody>
          </p:sp>
          <p:pic>
            <p:nvPicPr>
              <p:cNvPr id="37" name="Graphic 36" descr="Flask with solid fill">
                <a:extLst>
                  <a:ext uri="{FF2B5EF4-FFF2-40B4-BE49-F238E27FC236}">
                    <a16:creationId xmlns:a16="http://schemas.microsoft.com/office/drawing/2014/main" id="{5B80DA04-1D4F-3DB4-C1F8-48AB85E56D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901155" y="421030"/>
                <a:ext cx="1153246" cy="1153246"/>
              </a:xfrm>
              <a:prstGeom prst="rect">
                <a:avLst/>
              </a:prstGeom>
            </p:spPr>
          </p:pic>
        </p:grpSp>
        <p:grpSp>
          <p:nvGrpSpPr>
            <p:cNvPr id="38" name="Group 37">
              <a:extLst>
                <a:ext uri="{FF2B5EF4-FFF2-40B4-BE49-F238E27FC236}">
                  <a16:creationId xmlns:a16="http://schemas.microsoft.com/office/drawing/2014/main" id="{748FF5BF-36AB-0334-22C6-21F200B673F0}"/>
                </a:ext>
              </a:extLst>
            </p:cNvPr>
            <p:cNvGrpSpPr/>
            <p:nvPr/>
          </p:nvGrpSpPr>
          <p:grpSpPr>
            <a:xfrm>
              <a:off x="7216748" y="910967"/>
              <a:ext cx="1612557" cy="1839911"/>
              <a:chOff x="4671511" y="270664"/>
              <a:chExt cx="1612557" cy="1839911"/>
            </a:xfrm>
          </p:grpSpPr>
          <p:sp>
            <p:nvSpPr>
              <p:cNvPr id="39" name="Rectangle: Rounded Corners 38">
                <a:extLst>
                  <a:ext uri="{FF2B5EF4-FFF2-40B4-BE49-F238E27FC236}">
                    <a16:creationId xmlns:a16="http://schemas.microsoft.com/office/drawing/2014/main" id="{61764EEF-949F-2D3C-1018-540F14484F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4883596B-8B48-E017-131B-111AC555E7D1}"/>
                  </a:ext>
                </a:extLst>
              </p:cNvPr>
              <p:cNvSpPr txBox="1"/>
              <p:nvPr/>
            </p:nvSpPr>
            <p:spPr>
              <a:xfrm>
                <a:off x="4671511" y="1710465"/>
                <a:ext cx="1612557"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OTHER TASKS</a:t>
                </a:r>
              </a:p>
            </p:txBody>
          </p:sp>
          <p:pic>
            <p:nvPicPr>
              <p:cNvPr id="41" name="Graphic 40" descr="Network with solid fill">
                <a:extLst>
                  <a:ext uri="{FF2B5EF4-FFF2-40B4-BE49-F238E27FC236}">
                    <a16:creationId xmlns:a16="http://schemas.microsoft.com/office/drawing/2014/main" id="{3D4D6373-A52D-B57C-F710-5EC23DACF6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01155" y="421030"/>
                <a:ext cx="1153246" cy="1153246"/>
              </a:xfrm>
              <a:prstGeom prst="rect">
                <a:avLst/>
              </a:prstGeom>
            </p:spPr>
          </p:pic>
        </p:grpSp>
        <p:grpSp>
          <p:nvGrpSpPr>
            <p:cNvPr id="42" name="Group 41">
              <a:extLst>
                <a:ext uri="{FF2B5EF4-FFF2-40B4-BE49-F238E27FC236}">
                  <a16:creationId xmlns:a16="http://schemas.microsoft.com/office/drawing/2014/main" id="{AB9B6A30-3A4B-B456-D8A3-E337971A0A3A}"/>
                </a:ext>
              </a:extLst>
            </p:cNvPr>
            <p:cNvGrpSpPr/>
            <p:nvPr/>
          </p:nvGrpSpPr>
          <p:grpSpPr>
            <a:xfrm>
              <a:off x="7297958" y="2777474"/>
              <a:ext cx="1450115" cy="1839911"/>
              <a:chOff x="4752721" y="270664"/>
              <a:chExt cx="1450115" cy="1839911"/>
            </a:xfrm>
          </p:grpSpPr>
          <p:sp>
            <p:nvSpPr>
              <p:cNvPr id="43" name="Rectangle: Rounded Corners 42">
                <a:extLst>
                  <a:ext uri="{FF2B5EF4-FFF2-40B4-BE49-F238E27FC236}">
                    <a16:creationId xmlns:a16="http://schemas.microsoft.com/office/drawing/2014/main" id="{E5FCF619-EF95-D3F8-89ED-553C3C3A275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7147D864-96FA-9F6C-6664-606B431DF326}"/>
                  </a:ext>
                </a:extLst>
              </p:cNvPr>
              <p:cNvSpPr txBox="1"/>
              <p:nvPr/>
            </p:nvSpPr>
            <p:spPr>
              <a:xfrm>
                <a:off x="4960362" y="1710465"/>
                <a:ext cx="1034835"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TACTICS</a:t>
                </a:r>
              </a:p>
            </p:txBody>
          </p:sp>
          <p:pic>
            <p:nvPicPr>
              <p:cNvPr id="45" name="Graphic 44" descr="Professor female with solid fill">
                <a:extLst>
                  <a:ext uri="{FF2B5EF4-FFF2-40B4-BE49-F238E27FC236}">
                    <a16:creationId xmlns:a16="http://schemas.microsoft.com/office/drawing/2014/main" id="{72215609-C8EE-2646-A3DF-4DF1E4F7E2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901155" y="421030"/>
                <a:ext cx="1153246" cy="1153246"/>
              </a:xfrm>
              <a:prstGeom prst="rect">
                <a:avLst/>
              </a:prstGeom>
            </p:spPr>
          </p:pic>
        </p:grpSp>
        <p:grpSp>
          <p:nvGrpSpPr>
            <p:cNvPr id="46" name="Group 45">
              <a:extLst>
                <a:ext uri="{FF2B5EF4-FFF2-40B4-BE49-F238E27FC236}">
                  <a16:creationId xmlns:a16="http://schemas.microsoft.com/office/drawing/2014/main" id="{4618F04A-BDAD-795B-FD75-54A669ED882E}"/>
                </a:ext>
              </a:extLst>
            </p:cNvPr>
            <p:cNvGrpSpPr/>
            <p:nvPr/>
          </p:nvGrpSpPr>
          <p:grpSpPr>
            <a:xfrm>
              <a:off x="7075101" y="4643981"/>
              <a:ext cx="1895840" cy="2030732"/>
              <a:chOff x="4529864" y="270664"/>
              <a:chExt cx="1895840" cy="2030732"/>
            </a:xfrm>
          </p:grpSpPr>
          <p:sp>
            <p:nvSpPr>
              <p:cNvPr id="47" name="Rectangle: Rounded Corners 46">
                <a:extLst>
                  <a:ext uri="{FF2B5EF4-FFF2-40B4-BE49-F238E27FC236}">
                    <a16:creationId xmlns:a16="http://schemas.microsoft.com/office/drawing/2014/main" id="{29947287-2DAE-B5C6-BAF7-87A3E4D74006}"/>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3DF96AA4-6B6F-E727-CD91-26D617478CC1}"/>
                  </a:ext>
                </a:extLst>
              </p:cNvPr>
              <p:cNvSpPr txBox="1"/>
              <p:nvPr/>
            </p:nvSpPr>
            <p:spPr>
              <a:xfrm>
                <a:off x="4529864" y="1710465"/>
                <a:ext cx="1895840" cy="590931"/>
              </a:xfrm>
              <a:prstGeom prst="rect">
                <a:avLst/>
              </a:prstGeom>
              <a:noFill/>
            </p:spPr>
            <p:txBody>
              <a:bodyPr wrap="none" rtlCol="0">
                <a:spAutoFit/>
              </a:bodyPr>
              <a:lstStyle/>
              <a:p>
                <a:pPr algn="ctr">
                  <a:lnSpc>
                    <a:spcPct val="80000"/>
                  </a:lnSpc>
                </a:pPr>
                <a:r>
                  <a:rPr lang="en-US" sz="2000" b="1" dirty="0">
                    <a:solidFill>
                      <a:schemeClr val="bg1"/>
                    </a:solidFill>
                    <a:latin typeface="Calibri" panose="020F0502020204030204" pitchFamily="34" charset="0"/>
                    <a:cs typeface="Calibri" panose="020F0502020204030204" pitchFamily="34" charset="0"/>
                  </a:rPr>
                  <a:t>COGNITIVE</a:t>
                </a:r>
                <a:br>
                  <a:rPr lang="en-US" sz="2000" b="1" dirty="0">
                    <a:solidFill>
                      <a:schemeClr val="bg1"/>
                    </a:solidFill>
                    <a:latin typeface="Calibri" panose="020F0502020204030204" pitchFamily="34" charset="0"/>
                    <a:cs typeface="Calibri" panose="020F0502020204030204" pitchFamily="34" charset="0"/>
                  </a:rPr>
                </a:br>
                <a:r>
                  <a:rPr lang="en-US" sz="2000" b="1" dirty="0">
                    <a:solidFill>
                      <a:schemeClr val="bg1"/>
                    </a:solidFill>
                    <a:latin typeface="Calibri" panose="020F0502020204030204" pitchFamily="34" charset="0"/>
                    <a:cs typeface="Calibri" panose="020F0502020204030204" pitchFamily="34" charset="0"/>
                  </a:rPr>
                  <a:t>REQUIREMENTS</a:t>
                </a:r>
              </a:p>
            </p:txBody>
          </p:sp>
          <p:pic>
            <p:nvPicPr>
              <p:cNvPr id="49" name="Graphic 48" descr="Brain with solid fill">
                <a:extLst>
                  <a:ext uri="{FF2B5EF4-FFF2-40B4-BE49-F238E27FC236}">
                    <a16:creationId xmlns:a16="http://schemas.microsoft.com/office/drawing/2014/main" id="{0988ED2B-F4E4-D691-A894-0139556C6C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901155" y="421030"/>
                <a:ext cx="1153246" cy="1153246"/>
              </a:xfrm>
              <a:prstGeom prst="rect">
                <a:avLst/>
              </a:prstGeom>
            </p:spPr>
          </p:pic>
        </p:grpSp>
        <p:grpSp>
          <p:nvGrpSpPr>
            <p:cNvPr id="50" name="Group 49">
              <a:extLst>
                <a:ext uri="{FF2B5EF4-FFF2-40B4-BE49-F238E27FC236}">
                  <a16:creationId xmlns:a16="http://schemas.microsoft.com/office/drawing/2014/main" id="{9392D9D0-3E85-48BF-D788-4B83D472E84E}"/>
                </a:ext>
              </a:extLst>
            </p:cNvPr>
            <p:cNvGrpSpPr/>
            <p:nvPr/>
          </p:nvGrpSpPr>
          <p:grpSpPr>
            <a:xfrm>
              <a:off x="8994782" y="910967"/>
              <a:ext cx="1450115" cy="1839911"/>
              <a:chOff x="4752721" y="270664"/>
              <a:chExt cx="1450115" cy="1839911"/>
            </a:xfrm>
          </p:grpSpPr>
          <p:sp>
            <p:nvSpPr>
              <p:cNvPr id="51" name="Rectangle: Rounded Corners 50">
                <a:extLst>
                  <a:ext uri="{FF2B5EF4-FFF2-40B4-BE49-F238E27FC236}">
                    <a16:creationId xmlns:a16="http://schemas.microsoft.com/office/drawing/2014/main" id="{6C1A837C-77F4-0E7D-7EE0-7FCC87B743F9}"/>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DCA5FA66-0A7C-4D83-B407-F09E83F8CD61}"/>
                  </a:ext>
                </a:extLst>
              </p:cNvPr>
              <p:cNvSpPr txBox="1"/>
              <p:nvPr/>
            </p:nvSpPr>
            <p:spPr>
              <a:xfrm>
                <a:off x="4812180" y="1710465"/>
                <a:ext cx="1331198"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MODALITY</a:t>
                </a:r>
              </a:p>
            </p:txBody>
          </p:sp>
          <p:pic>
            <p:nvPicPr>
              <p:cNvPr id="53" name="Graphic 52" descr="Computer with solid fill">
                <a:extLst>
                  <a:ext uri="{FF2B5EF4-FFF2-40B4-BE49-F238E27FC236}">
                    <a16:creationId xmlns:a16="http://schemas.microsoft.com/office/drawing/2014/main" id="{EEB3FDCA-0134-B61F-D450-E42DD92A16C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901155" y="421030"/>
                <a:ext cx="1153246" cy="1153246"/>
              </a:xfrm>
              <a:prstGeom prst="rect">
                <a:avLst/>
              </a:prstGeom>
            </p:spPr>
          </p:pic>
        </p:grpSp>
        <p:grpSp>
          <p:nvGrpSpPr>
            <p:cNvPr id="54" name="Group 53">
              <a:extLst>
                <a:ext uri="{FF2B5EF4-FFF2-40B4-BE49-F238E27FC236}">
                  <a16:creationId xmlns:a16="http://schemas.microsoft.com/office/drawing/2014/main" id="{79028897-CB36-9CAA-1394-9833948EAFA2}"/>
                </a:ext>
              </a:extLst>
            </p:cNvPr>
            <p:cNvGrpSpPr/>
            <p:nvPr/>
          </p:nvGrpSpPr>
          <p:grpSpPr>
            <a:xfrm>
              <a:off x="8784779" y="2777474"/>
              <a:ext cx="1870127" cy="1839911"/>
              <a:chOff x="4542718" y="270664"/>
              <a:chExt cx="1870127" cy="1839911"/>
            </a:xfrm>
          </p:grpSpPr>
          <p:sp>
            <p:nvSpPr>
              <p:cNvPr id="55" name="Rectangle: Rounded Corners 54">
                <a:extLst>
                  <a:ext uri="{FF2B5EF4-FFF2-40B4-BE49-F238E27FC236}">
                    <a16:creationId xmlns:a16="http://schemas.microsoft.com/office/drawing/2014/main" id="{9B6FFF6D-F4F7-398B-C8FC-60B97971893E}"/>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57EB182E-3B4A-ACC0-D55B-2E6F845681DB}"/>
                  </a:ext>
                </a:extLst>
              </p:cNvPr>
              <p:cNvSpPr txBox="1"/>
              <p:nvPr/>
            </p:nvSpPr>
            <p:spPr>
              <a:xfrm>
                <a:off x="4542718" y="1710465"/>
                <a:ext cx="1870127"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TIME PRESSURE</a:t>
                </a:r>
              </a:p>
            </p:txBody>
          </p:sp>
          <p:pic>
            <p:nvPicPr>
              <p:cNvPr id="57" name="Graphic 56" descr="Hourglass Finished with solid fill">
                <a:extLst>
                  <a:ext uri="{FF2B5EF4-FFF2-40B4-BE49-F238E27FC236}">
                    <a16:creationId xmlns:a16="http://schemas.microsoft.com/office/drawing/2014/main" id="{C340AC5B-39C9-C94C-8354-9DF856A7EED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901155" y="421030"/>
                <a:ext cx="1153246" cy="1153246"/>
              </a:xfrm>
              <a:prstGeom prst="rect">
                <a:avLst/>
              </a:prstGeom>
            </p:spPr>
          </p:pic>
        </p:grpSp>
        <p:grpSp>
          <p:nvGrpSpPr>
            <p:cNvPr id="58" name="Group 57">
              <a:extLst>
                <a:ext uri="{FF2B5EF4-FFF2-40B4-BE49-F238E27FC236}">
                  <a16:creationId xmlns:a16="http://schemas.microsoft.com/office/drawing/2014/main" id="{664F3909-C9A5-3771-CB0F-C62AB37988F4}"/>
                </a:ext>
              </a:extLst>
            </p:cNvPr>
            <p:cNvGrpSpPr/>
            <p:nvPr/>
          </p:nvGrpSpPr>
          <p:grpSpPr>
            <a:xfrm>
              <a:off x="8827674" y="4643981"/>
              <a:ext cx="1784335" cy="1839911"/>
              <a:chOff x="4585613" y="270664"/>
              <a:chExt cx="1784335" cy="1839911"/>
            </a:xfrm>
          </p:grpSpPr>
          <p:sp>
            <p:nvSpPr>
              <p:cNvPr id="59" name="Rectangle: Rounded Corners 58">
                <a:extLst>
                  <a:ext uri="{FF2B5EF4-FFF2-40B4-BE49-F238E27FC236}">
                    <a16:creationId xmlns:a16="http://schemas.microsoft.com/office/drawing/2014/main" id="{0AA08165-C65D-A619-BD07-BA974D590625}"/>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8392EECD-E062-914C-3AA3-F3E6B184E64C}"/>
                  </a:ext>
                </a:extLst>
              </p:cNvPr>
              <p:cNvSpPr txBox="1"/>
              <p:nvPr/>
            </p:nvSpPr>
            <p:spPr>
              <a:xfrm>
                <a:off x="4585613" y="1710465"/>
                <a:ext cx="1784335" cy="400110"/>
              </a:xfrm>
              <a:prstGeom prst="rect">
                <a:avLst/>
              </a:prstGeom>
              <a:noFill/>
            </p:spPr>
            <p:txBody>
              <a:bodyPr wrap="none" rtlCol="0">
                <a:spAutoFit/>
              </a:bodyPr>
              <a:lstStyle/>
              <a:p>
                <a:pPr algn="ctr"/>
                <a:r>
                  <a:rPr lang="en-US" sz="2000" b="1" dirty="0">
                    <a:solidFill>
                      <a:schemeClr val="bg1"/>
                    </a:solidFill>
                    <a:latin typeface="Calibri" panose="020F0502020204030204" pitchFamily="34" charset="0"/>
                    <a:cs typeface="Calibri" panose="020F0502020204030204" pitchFamily="34" charset="0"/>
                  </a:rPr>
                  <a:t>INTERACTIVITY</a:t>
                </a:r>
              </a:p>
            </p:txBody>
          </p:sp>
          <p:pic>
            <p:nvPicPr>
              <p:cNvPr id="61" name="Graphic 60" descr="Classroom with solid fill">
                <a:extLst>
                  <a:ext uri="{FF2B5EF4-FFF2-40B4-BE49-F238E27FC236}">
                    <a16:creationId xmlns:a16="http://schemas.microsoft.com/office/drawing/2014/main" id="{41343890-A19B-51C9-C7F5-77E605FAE64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901155" y="421030"/>
                <a:ext cx="1153246" cy="1153246"/>
              </a:xfrm>
              <a:prstGeom prst="rect">
                <a:avLst/>
              </a:prstGeom>
            </p:spPr>
          </p:pic>
        </p:grpSp>
        <p:grpSp>
          <p:nvGrpSpPr>
            <p:cNvPr id="70" name="Group 69">
              <a:extLst>
                <a:ext uri="{FF2B5EF4-FFF2-40B4-BE49-F238E27FC236}">
                  <a16:creationId xmlns:a16="http://schemas.microsoft.com/office/drawing/2014/main" id="{50B4F3C3-7C63-9240-984D-837B4EFA5645}"/>
                </a:ext>
              </a:extLst>
            </p:cNvPr>
            <p:cNvGrpSpPr/>
            <p:nvPr/>
          </p:nvGrpSpPr>
          <p:grpSpPr>
            <a:xfrm>
              <a:off x="1761769" y="2683527"/>
              <a:ext cx="1809669" cy="2614448"/>
              <a:chOff x="7972790" y="2209800"/>
              <a:chExt cx="1268872" cy="1833154"/>
            </a:xfrm>
          </p:grpSpPr>
          <p:pic>
            <p:nvPicPr>
              <p:cNvPr id="71" name="Graphic 70" descr="Man carrying folder">
                <a:extLst>
                  <a:ext uri="{FF2B5EF4-FFF2-40B4-BE49-F238E27FC236}">
                    <a16:creationId xmlns:a16="http://schemas.microsoft.com/office/drawing/2014/main" id="{1F527A85-4F23-EC31-A19E-73A8B3F55BD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974738" y="2949582"/>
                <a:ext cx="1266924" cy="1093372"/>
              </a:xfrm>
              <a:prstGeom prst="rect">
                <a:avLst/>
              </a:prstGeom>
            </p:spPr>
          </p:pic>
          <p:pic>
            <p:nvPicPr>
              <p:cNvPr id="72" name="Graphic 71" descr="Woman wearing a ribbon">
                <a:extLst>
                  <a:ext uri="{FF2B5EF4-FFF2-40B4-BE49-F238E27FC236}">
                    <a16:creationId xmlns:a16="http://schemas.microsoft.com/office/drawing/2014/main" id="{76CEF285-4C83-BF7D-FF12-FB7A1D9AB1A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246250" y="2209800"/>
                <a:ext cx="723900" cy="914400"/>
              </a:xfrm>
              <a:prstGeom prst="rect">
                <a:avLst/>
              </a:prstGeom>
            </p:spPr>
          </p:pic>
          <p:pic>
            <p:nvPicPr>
              <p:cNvPr id="9" name="Graphic 8" descr="Man carrying folder">
                <a:extLst>
                  <a:ext uri="{FF2B5EF4-FFF2-40B4-BE49-F238E27FC236}">
                    <a16:creationId xmlns:a16="http://schemas.microsoft.com/office/drawing/2014/main" id="{EEDDB8CC-0956-4375-1AB8-C87DDB50212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972790" y="2949582"/>
                <a:ext cx="1266924" cy="1093372"/>
              </a:xfrm>
              <a:prstGeom prst="rect">
                <a:avLst/>
              </a:prstGeom>
            </p:spPr>
          </p:pic>
          <p:pic>
            <p:nvPicPr>
              <p:cNvPr id="11" name="Graphic 10" descr="Woman wearing a ribbon">
                <a:extLst>
                  <a:ext uri="{FF2B5EF4-FFF2-40B4-BE49-F238E27FC236}">
                    <a16:creationId xmlns:a16="http://schemas.microsoft.com/office/drawing/2014/main" id="{C3B8966D-963E-6DB5-A566-7BAA8AF847F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244303" y="2209800"/>
                <a:ext cx="723900" cy="914400"/>
              </a:xfrm>
              <a:prstGeom prst="rect">
                <a:avLst/>
              </a:prstGeom>
            </p:spPr>
          </p:pic>
          <p:pic>
            <p:nvPicPr>
              <p:cNvPr id="73" name="Graphic 72" descr="A smiling woman">
                <a:extLst>
                  <a:ext uri="{FF2B5EF4-FFF2-40B4-BE49-F238E27FC236}">
                    <a16:creationId xmlns:a16="http://schemas.microsoft.com/office/drawing/2014/main" id="{89CCCC8D-D532-2F90-0BDD-9C3432B6608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1615" y="2638699"/>
                <a:ext cx="358856" cy="392498"/>
              </a:xfrm>
              <a:prstGeom prst="rect">
                <a:avLst/>
              </a:prstGeom>
            </p:spPr>
          </p:pic>
        </p:grpSp>
      </p:grpSp>
      <p:sp>
        <p:nvSpPr>
          <p:cNvPr id="18" name="Arc 17">
            <a:extLst>
              <a:ext uri="{FF2B5EF4-FFF2-40B4-BE49-F238E27FC236}">
                <a16:creationId xmlns:a16="http://schemas.microsoft.com/office/drawing/2014/main" id="{B2388737-00C1-F7C5-6158-E302D165509C}"/>
              </a:ext>
            </a:extLst>
          </p:cNvPr>
          <p:cNvSpPr/>
          <p:nvPr/>
        </p:nvSpPr>
        <p:spPr bwMode="auto">
          <a:xfrm>
            <a:off x="4079761" y="3800882"/>
            <a:ext cx="4032478" cy="3584393"/>
          </a:xfrm>
          <a:prstGeom prst="arc">
            <a:avLst>
              <a:gd name="adj1" fmla="val 10824188"/>
              <a:gd name="adj2" fmla="val 0"/>
            </a:avLst>
          </a:prstGeom>
          <a:no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grpSp>
        <p:nvGrpSpPr>
          <p:cNvPr id="81" name="Group 80">
            <a:extLst>
              <a:ext uri="{FF2B5EF4-FFF2-40B4-BE49-F238E27FC236}">
                <a16:creationId xmlns:a16="http://schemas.microsoft.com/office/drawing/2014/main" id="{45BB737C-FFB6-6054-7DFF-F621B4B06C09}"/>
              </a:ext>
            </a:extLst>
          </p:cNvPr>
          <p:cNvGrpSpPr/>
          <p:nvPr/>
        </p:nvGrpSpPr>
        <p:grpSpPr>
          <a:xfrm>
            <a:off x="1673280" y="1560025"/>
            <a:ext cx="2986052" cy="3494592"/>
            <a:chOff x="1673280" y="1560025"/>
            <a:chExt cx="2986052" cy="3494592"/>
          </a:xfrm>
        </p:grpSpPr>
        <p:sp>
          <p:nvSpPr>
            <p:cNvPr id="23" name="TextBox 22">
              <a:extLst>
                <a:ext uri="{FF2B5EF4-FFF2-40B4-BE49-F238E27FC236}">
                  <a16:creationId xmlns:a16="http://schemas.microsoft.com/office/drawing/2014/main" id="{03AB7725-8A8C-AC9F-5AF8-971ED16B48B4}"/>
                </a:ext>
              </a:extLst>
            </p:cNvPr>
            <p:cNvSpPr txBox="1"/>
            <p:nvPr/>
          </p:nvSpPr>
          <p:spPr>
            <a:xfrm>
              <a:off x="1673280" y="4223620"/>
              <a:ext cx="2294411" cy="830997"/>
            </a:xfrm>
            <a:prstGeom prst="rect">
              <a:avLst/>
            </a:prstGeom>
            <a:noFill/>
          </p:spPr>
          <p:txBody>
            <a:bodyPr wrap="none" rtlCol="0">
              <a:spAutoFit/>
            </a:bodyPr>
            <a:lstStyle/>
            <a:p>
              <a:pPr algn="r"/>
              <a:r>
                <a:rPr lang="en-US" sz="2400" b="1" dirty="0">
                  <a:solidFill>
                    <a:schemeClr val="bg1"/>
                  </a:solidFill>
                  <a:latin typeface="Calibri" panose="020F0502020204030204" pitchFamily="34" charset="0"/>
                  <a:cs typeface="Calibri" panose="020F0502020204030204" pitchFamily="34" charset="0"/>
                </a:rPr>
                <a:t>PHYSICAL</a:t>
              </a:r>
            </a:p>
            <a:p>
              <a:pPr algn="r"/>
              <a:r>
                <a:rPr lang="en-US" sz="2400" b="1" dirty="0">
                  <a:solidFill>
                    <a:schemeClr val="bg1"/>
                  </a:solidFill>
                  <a:latin typeface="Calibri" panose="020F0502020204030204" pitchFamily="34" charset="0"/>
                  <a:cs typeface="Calibri" panose="020F0502020204030204" pitchFamily="34" charset="0"/>
                </a:rPr>
                <a:t>ENVIRONMENT  </a:t>
              </a:r>
            </a:p>
          </p:txBody>
        </p:sp>
        <p:grpSp>
          <p:nvGrpSpPr>
            <p:cNvPr id="79" name="Group 78">
              <a:extLst>
                <a:ext uri="{FF2B5EF4-FFF2-40B4-BE49-F238E27FC236}">
                  <a16:creationId xmlns:a16="http://schemas.microsoft.com/office/drawing/2014/main" id="{BE63C6D4-2AE2-E6C5-09AB-3C739B287DB5}"/>
                </a:ext>
              </a:extLst>
            </p:cNvPr>
            <p:cNvGrpSpPr/>
            <p:nvPr/>
          </p:nvGrpSpPr>
          <p:grpSpPr>
            <a:xfrm>
              <a:off x="2057154" y="1560025"/>
              <a:ext cx="2602178" cy="2602178"/>
              <a:chOff x="2057154" y="1560025"/>
              <a:chExt cx="2602178" cy="2602178"/>
            </a:xfrm>
          </p:grpSpPr>
          <p:sp>
            <p:nvSpPr>
              <p:cNvPr id="19" name="Oval 18">
                <a:extLst>
                  <a:ext uri="{FF2B5EF4-FFF2-40B4-BE49-F238E27FC236}">
                    <a16:creationId xmlns:a16="http://schemas.microsoft.com/office/drawing/2014/main" id="{5F593543-1670-2082-E2F6-6DFD00798224}"/>
                  </a:ext>
                </a:extLst>
              </p:cNvPr>
              <p:cNvSpPr/>
              <p:nvPr/>
            </p:nvSpPr>
            <p:spPr bwMode="auto">
              <a:xfrm>
                <a:off x="2057154" y="1560025"/>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dirty="0">
                  <a:solidFill>
                    <a:schemeClr val="bg1"/>
                  </a:solidFill>
                </a:endParaRPr>
              </a:p>
            </p:txBody>
          </p:sp>
          <p:pic>
            <p:nvPicPr>
              <p:cNvPr id="25" name="Graphic 24" descr="Schoolhouse with solid fill">
                <a:extLst>
                  <a:ext uri="{FF2B5EF4-FFF2-40B4-BE49-F238E27FC236}">
                    <a16:creationId xmlns:a16="http://schemas.microsoft.com/office/drawing/2014/main" id="{81DA3BA6-249A-F7E8-AB91-C4DC20FA86F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345975" y="1960543"/>
                <a:ext cx="2014816" cy="2014816"/>
              </a:xfrm>
              <a:prstGeom prst="rect">
                <a:avLst/>
              </a:prstGeom>
            </p:spPr>
          </p:pic>
        </p:grpSp>
      </p:grpSp>
      <p:pic>
        <p:nvPicPr>
          <p:cNvPr id="29" name="Graphic 28" descr="Wheelchair with solid fill">
            <a:extLst>
              <a:ext uri="{FF2B5EF4-FFF2-40B4-BE49-F238E27FC236}">
                <a16:creationId xmlns:a16="http://schemas.microsoft.com/office/drawing/2014/main" id="{F1D4D3C2-57D2-72A7-BADC-53ABF255AFE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928801" y="1303978"/>
            <a:ext cx="914400" cy="914400"/>
          </a:xfrm>
          <a:prstGeom prst="rect">
            <a:avLst/>
          </a:prstGeom>
        </p:spPr>
      </p:pic>
      <p:pic>
        <p:nvPicPr>
          <p:cNvPr id="78" name="Graphic 77" descr="Megaphone1 with solid fill">
            <a:extLst>
              <a:ext uri="{FF2B5EF4-FFF2-40B4-BE49-F238E27FC236}">
                <a16:creationId xmlns:a16="http://schemas.microsoft.com/office/drawing/2014/main" id="{A8779DB4-ABC6-33B6-7620-91CE3B9DCB7A}"/>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3843201" y="1689536"/>
            <a:ext cx="1108359" cy="1108359"/>
          </a:xfrm>
          <a:prstGeom prst="rect">
            <a:avLst/>
          </a:prstGeom>
        </p:spPr>
      </p:pic>
      <p:grpSp>
        <p:nvGrpSpPr>
          <p:cNvPr id="82" name="Group 81">
            <a:extLst>
              <a:ext uri="{FF2B5EF4-FFF2-40B4-BE49-F238E27FC236}">
                <a16:creationId xmlns:a16="http://schemas.microsoft.com/office/drawing/2014/main" id="{82D44C6B-6B6C-63B5-B676-041BA9DE4A10}"/>
              </a:ext>
            </a:extLst>
          </p:cNvPr>
          <p:cNvGrpSpPr/>
          <p:nvPr/>
        </p:nvGrpSpPr>
        <p:grpSpPr>
          <a:xfrm>
            <a:off x="4794911" y="117969"/>
            <a:ext cx="2602178" cy="3471094"/>
            <a:chOff x="1991021" y="1560025"/>
            <a:chExt cx="2602178" cy="3471094"/>
          </a:xfrm>
        </p:grpSpPr>
        <p:sp>
          <p:nvSpPr>
            <p:cNvPr id="83" name="TextBox 82">
              <a:extLst>
                <a:ext uri="{FF2B5EF4-FFF2-40B4-BE49-F238E27FC236}">
                  <a16:creationId xmlns:a16="http://schemas.microsoft.com/office/drawing/2014/main" id="{C53E26F2-CAB9-FEEC-7F8A-3130DE623383}"/>
                </a:ext>
              </a:extLst>
            </p:cNvPr>
            <p:cNvSpPr txBox="1"/>
            <p:nvPr/>
          </p:nvSpPr>
          <p:spPr>
            <a:xfrm>
              <a:off x="2144906" y="4200122"/>
              <a:ext cx="2294411" cy="830997"/>
            </a:xfrm>
            <a:prstGeom prst="rect">
              <a:avLst/>
            </a:prstGeom>
            <a:noFill/>
          </p:spPr>
          <p:txBody>
            <a:bodyPr wrap="none" rtlCol="0">
              <a:spAutoFit/>
            </a:bodyPr>
            <a:lstStyle/>
            <a:p>
              <a:pPr algn="ctr"/>
              <a:r>
                <a:rPr lang="en-US" sz="2400" b="1" dirty="0">
                  <a:solidFill>
                    <a:schemeClr val="bg1"/>
                  </a:solidFill>
                  <a:latin typeface="Calibri" panose="020F0502020204030204" pitchFamily="34" charset="0"/>
                  <a:cs typeface="Calibri" panose="020F0502020204030204" pitchFamily="34" charset="0"/>
                </a:rPr>
                <a:t>SOCIAL</a:t>
              </a:r>
            </a:p>
            <a:p>
              <a:pPr algn="ctr"/>
              <a:r>
                <a:rPr lang="en-US" sz="2400" b="1" dirty="0">
                  <a:solidFill>
                    <a:schemeClr val="bg1"/>
                  </a:solidFill>
                  <a:latin typeface="Calibri" panose="020F0502020204030204" pitchFamily="34" charset="0"/>
                  <a:cs typeface="Calibri" panose="020F0502020204030204" pitchFamily="34" charset="0"/>
                </a:rPr>
                <a:t>ENVIRONMENT  </a:t>
              </a:r>
            </a:p>
          </p:txBody>
        </p:sp>
        <p:grpSp>
          <p:nvGrpSpPr>
            <p:cNvPr id="84" name="Group 83">
              <a:extLst>
                <a:ext uri="{FF2B5EF4-FFF2-40B4-BE49-F238E27FC236}">
                  <a16:creationId xmlns:a16="http://schemas.microsoft.com/office/drawing/2014/main" id="{C707C980-292E-0411-673F-50EAF089F95F}"/>
                </a:ext>
              </a:extLst>
            </p:cNvPr>
            <p:cNvGrpSpPr/>
            <p:nvPr/>
          </p:nvGrpSpPr>
          <p:grpSpPr>
            <a:xfrm>
              <a:off x="1991021" y="1560025"/>
              <a:ext cx="2602178" cy="2602178"/>
              <a:chOff x="1991021" y="1560025"/>
              <a:chExt cx="2602178" cy="2602178"/>
            </a:xfrm>
          </p:grpSpPr>
          <p:sp>
            <p:nvSpPr>
              <p:cNvPr id="85" name="Oval 84">
                <a:extLst>
                  <a:ext uri="{FF2B5EF4-FFF2-40B4-BE49-F238E27FC236}">
                    <a16:creationId xmlns:a16="http://schemas.microsoft.com/office/drawing/2014/main" id="{FF6C8DD1-D3BF-3A07-7EFB-37FA13B63164}"/>
                  </a:ext>
                </a:extLst>
              </p:cNvPr>
              <p:cNvSpPr/>
              <p:nvPr/>
            </p:nvSpPr>
            <p:spPr bwMode="auto">
              <a:xfrm>
                <a:off x="1991021" y="1560025"/>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solidFill>
                    <a:schemeClr val="bg1"/>
                  </a:solidFill>
                </a:endParaRPr>
              </a:p>
            </p:txBody>
          </p:sp>
          <p:pic>
            <p:nvPicPr>
              <p:cNvPr id="86" name="Graphic 85" descr="Cycle with people with solid fill">
                <a:extLst>
                  <a:ext uri="{FF2B5EF4-FFF2-40B4-BE49-F238E27FC236}">
                    <a16:creationId xmlns:a16="http://schemas.microsoft.com/office/drawing/2014/main" id="{49A3D6F2-FD75-E9F4-29B1-438CD2654048}"/>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p:blipFill>
            <p:spPr>
              <a:xfrm>
                <a:off x="2496217" y="2499202"/>
                <a:ext cx="1591786" cy="1591786"/>
              </a:xfrm>
              <a:prstGeom prst="rect">
                <a:avLst/>
              </a:prstGeom>
            </p:spPr>
          </p:pic>
        </p:grpSp>
      </p:grpSp>
      <p:pic>
        <p:nvPicPr>
          <p:cNvPr id="89" name="Graphic 88" descr="Polaroid Pictures with solid fill">
            <a:extLst>
              <a:ext uri="{FF2B5EF4-FFF2-40B4-BE49-F238E27FC236}">
                <a16:creationId xmlns:a16="http://schemas.microsoft.com/office/drawing/2014/main" id="{25E48356-F2B3-9BBD-1B03-D4A46E4F8D64}"/>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p:blipFill>
        <p:spPr>
          <a:xfrm>
            <a:off x="4892994" y="1112826"/>
            <a:ext cx="829494" cy="829494"/>
          </a:xfrm>
          <a:prstGeom prst="rect">
            <a:avLst/>
          </a:prstGeom>
        </p:spPr>
      </p:pic>
      <p:pic>
        <p:nvPicPr>
          <p:cNvPr id="91" name="Graphic 90" descr="Shield Tick with solid fill">
            <a:extLst>
              <a:ext uri="{FF2B5EF4-FFF2-40B4-BE49-F238E27FC236}">
                <a16:creationId xmlns:a16="http://schemas.microsoft.com/office/drawing/2014/main" id="{9B831065-9290-75CB-B26E-0B47E85230B5}"/>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p:blipFill>
        <p:spPr>
          <a:xfrm>
            <a:off x="5462125" y="179051"/>
            <a:ext cx="1048363" cy="1048363"/>
          </a:xfrm>
          <a:prstGeom prst="rect">
            <a:avLst/>
          </a:prstGeom>
        </p:spPr>
      </p:pic>
      <p:pic>
        <p:nvPicPr>
          <p:cNvPr id="93" name="Graphic 92" descr="Professor female with solid fill">
            <a:extLst>
              <a:ext uri="{FF2B5EF4-FFF2-40B4-BE49-F238E27FC236}">
                <a16:creationId xmlns:a16="http://schemas.microsoft.com/office/drawing/2014/main" id="{7383F26B-20F1-7AC4-E2E7-190A7D00E100}"/>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p:blipFill>
        <p:spPr>
          <a:xfrm>
            <a:off x="6383557" y="702268"/>
            <a:ext cx="914400" cy="914400"/>
          </a:xfrm>
          <a:prstGeom prst="rect">
            <a:avLst/>
          </a:prstGeom>
        </p:spPr>
      </p:pic>
      <p:grpSp>
        <p:nvGrpSpPr>
          <p:cNvPr id="108" name="Group 107">
            <a:extLst>
              <a:ext uri="{FF2B5EF4-FFF2-40B4-BE49-F238E27FC236}">
                <a16:creationId xmlns:a16="http://schemas.microsoft.com/office/drawing/2014/main" id="{14E97485-6809-E6F9-DEE6-E437B59D5262}"/>
              </a:ext>
            </a:extLst>
          </p:cNvPr>
          <p:cNvGrpSpPr/>
          <p:nvPr/>
        </p:nvGrpSpPr>
        <p:grpSpPr>
          <a:xfrm>
            <a:off x="7474494" y="1549991"/>
            <a:ext cx="2628946" cy="3471094"/>
            <a:chOff x="1991021" y="1560025"/>
            <a:chExt cx="2628946" cy="3471094"/>
          </a:xfrm>
        </p:grpSpPr>
        <p:sp>
          <p:nvSpPr>
            <p:cNvPr id="109" name="TextBox 108">
              <a:extLst>
                <a:ext uri="{FF2B5EF4-FFF2-40B4-BE49-F238E27FC236}">
                  <a16:creationId xmlns:a16="http://schemas.microsoft.com/office/drawing/2014/main" id="{DECD1FB2-1F6F-21B1-D269-36E20A7D36DA}"/>
                </a:ext>
              </a:extLst>
            </p:cNvPr>
            <p:cNvSpPr txBox="1"/>
            <p:nvPr/>
          </p:nvSpPr>
          <p:spPr>
            <a:xfrm>
              <a:off x="2564276" y="4200122"/>
              <a:ext cx="2055691" cy="830997"/>
            </a:xfrm>
            <a:prstGeom prst="rect">
              <a:avLst/>
            </a:prstGeom>
            <a:noFill/>
          </p:spPr>
          <p:txBody>
            <a:bodyPr wrap="none" rtlCol="0">
              <a:spAutoFit/>
            </a:bodyPr>
            <a:lstStyle/>
            <a:p>
              <a:r>
                <a:rPr lang="en-US" sz="2400" b="1" dirty="0">
                  <a:solidFill>
                    <a:schemeClr val="bg1"/>
                  </a:solidFill>
                  <a:latin typeface="Calibri" panose="020F0502020204030204" pitchFamily="34" charset="0"/>
                  <a:cs typeface="Calibri" panose="020F0502020204030204" pitchFamily="34" charset="0"/>
                </a:rPr>
                <a:t>HUMAN-TECH </a:t>
              </a:r>
            </a:p>
            <a:p>
              <a:r>
                <a:rPr lang="en-US" sz="2400" b="1" dirty="0">
                  <a:solidFill>
                    <a:schemeClr val="bg1"/>
                  </a:solidFill>
                  <a:latin typeface="Calibri" panose="020F0502020204030204" pitchFamily="34" charset="0"/>
                  <a:cs typeface="Calibri" panose="020F0502020204030204" pitchFamily="34" charset="0"/>
                </a:rPr>
                <a:t>  INTERFACES</a:t>
              </a:r>
            </a:p>
          </p:txBody>
        </p:sp>
        <p:grpSp>
          <p:nvGrpSpPr>
            <p:cNvPr id="110" name="Group 109">
              <a:extLst>
                <a:ext uri="{FF2B5EF4-FFF2-40B4-BE49-F238E27FC236}">
                  <a16:creationId xmlns:a16="http://schemas.microsoft.com/office/drawing/2014/main" id="{DFDC280B-2EEF-570B-081D-B521803ECEBE}"/>
                </a:ext>
              </a:extLst>
            </p:cNvPr>
            <p:cNvGrpSpPr/>
            <p:nvPr/>
          </p:nvGrpSpPr>
          <p:grpSpPr>
            <a:xfrm>
              <a:off x="1991021" y="1560025"/>
              <a:ext cx="2602178" cy="2602178"/>
              <a:chOff x="1991021" y="1560025"/>
              <a:chExt cx="2602178" cy="2602178"/>
            </a:xfrm>
          </p:grpSpPr>
          <p:sp>
            <p:nvSpPr>
              <p:cNvPr id="111" name="Oval 110">
                <a:extLst>
                  <a:ext uri="{FF2B5EF4-FFF2-40B4-BE49-F238E27FC236}">
                    <a16:creationId xmlns:a16="http://schemas.microsoft.com/office/drawing/2014/main" id="{96F0BB28-BC51-C67E-E3ED-A0A14FB8C863}"/>
                  </a:ext>
                </a:extLst>
              </p:cNvPr>
              <p:cNvSpPr/>
              <p:nvPr/>
            </p:nvSpPr>
            <p:spPr bwMode="auto">
              <a:xfrm>
                <a:off x="1991021" y="1560025"/>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solidFill>
                    <a:schemeClr val="bg1"/>
                  </a:solidFill>
                  <a:latin typeface="Calibri" panose="020F0502020204030204" pitchFamily="34" charset="0"/>
                  <a:cs typeface="Calibri" panose="020F0502020204030204" pitchFamily="34" charset="0"/>
                </a:endParaRPr>
              </a:p>
            </p:txBody>
          </p:sp>
          <p:pic>
            <p:nvPicPr>
              <p:cNvPr id="112" name="Graphic 111" descr="Touchscreen with solid fill">
                <a:extLst>
                  <a:ext uri="{FF2B5EF4-FFF2-40B4-BE49-F238E27FC236}">
                    <a16:creationId xmlns:a16="http://schemas.microsoft.com/office/drawing/2014/main" id="{CF4ED1E0-C2F6-3322-936D-1C87395661E1}"/>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p:blipFill>
            <p:spPr>
              <a:xfrm>
                <a:off x="2604233" y="2487815"/>
                <a:ext cx="1614560" cy="1614560"/>
              </a:xfrm>
              <a:prstGeom prst="rect">
                <a:avLst/>
              </a:prstGeom>
            </p:spPr>
          </p:pic>
        </p:grpSp>
      </p:grpSp>
      <p:pic>
        <p:nvPicPr>
          <p:cNvPr id="115" name="Graphic 114" descr="Wireless router with solid fill">
            <a:extLst>
              <a:ext uri="{FF2B5EF4-FFF2-40B4-BE49-F238E27FC236}">
                <a16:creationId xmlns:a16="http://schemas.microsoft.com/office/drawing/2014/main" id="{F1560A0F-88F4-54B4-18F7-97EB7CB94E59}"/>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8994546" y="2094855"/>
            <a:ext cx="1033516" cy="1033516"/>
          </a:xfrm>
          <a:prstGeom prst="rect">
            <a:avLst/>
          </a:prstGeom>
        </p:spPr>
      </p:pic>
      <p:grpSp>
        <p:nvGrpSpPr>
          <p:cNvPr id="117" name="Group 116">
            <a:extLst>
              <a:ext uri="{FF2B5EF4-FFF2-40B4-BE49-F238E27FC236}">
                <a16:creationId xmlns:a16="http://schemas.microsoft.com/office/drawing/2014/main" id="{D5B8B87F-A355-1C07-0DF2-BF0F4D3DD069}"/>
              </a:ext>
            </a:extLst>
          </p:cNvPr>
          <p:cNvGrpSpPr/>
          <p:nvPr/>
        </p:nvGrpSpPr>
        <p:grpSpPr>
          <a:xfrm>
            <a:off x="8110774" y="1261309"/>
            <a:ext cx="1126163" cy="1126163"/>
            <a:chOff x="8110774" y="1261309"/>
            <a:chExt cx="1126163" cy="1126163"/>
          </a:xfrm>
        </p:grpSpPr>
        <p:sp>
          <p:nvSpPr>
            <p:cNvPr id="116" name="Rectangle: Rounded Corners 115">
              <a:extLst>
                <a:ext uri="{FF2B5EF4-FFF2-40B4-BE49-F238E27FC236}">
                  <a16:creationId xmlns:a16="http://schemas.microsoft.com/office/drawing/2014/main" id="{C6C41538-8724-71CF-7DF4-FC429EB9B0C5}"/>
                </a:ext>
              </a:extLst>
            </p:cNvPr>
            <p:cNvSpPr/>
            <p:nvPr/>
          </p:nvSpPr>
          <p:spPr bwMode="auto">
            <a:xfrm>
              <a:off x="8251037" y="1460116"/>
              <a:ext cx="868484" cy="595412"/>
            </a:xfrm>
            <a:prstGeom prst="roundRect">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114" name="Graphic 113" descr="Remote learning language with solid fill">
              <a:extLst>
                <a:ext uri="{FF2B5EF4-FFF2-40B4-BE49-F238E27FC236}">
                  <a16:creationId xmlns:a16="http://schemas.microsoft.com/office/drawing/2014/main" id="{2E5C8745-65AA-6088-D123-5366404A9D67}"/>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8110774" y="1261309"/>
              <a:ext cx="1126163" cy="1126163"/>
            </a:xfrm>
            <a:prstGeom prst="rect">
              <a:avLst/>
            </a:prstGeom>
          </p:spPr>
        </p:pic>
      </p:grpSp>
      <p:grpSp>
        <p:nvGrpSpPr>
          <p:cNvPr id="121" name="Group 120">
            <a:extLst>
              <a:ext uri="{FF2B5EF4-FFF2-40B4-BE49-F238E27FC236}">
                <a16:creationId xmlns:a16="http://schemas.microsoft.com/office/drawing/2014/main" id="{7E159773-E089-78B5-4A2E-FA0B7FA8CD7A}"/>
              </a:ext>
            </a:extLst>
          </p:cNvPr>
          <p:cNvGrpSpPr/>
          <p:nvPr/>
        </p:nvGrpSpPr>
        <p:grpSpPr>
          <a:xfrm>
            <a:off x="7257129" y="2214579"/>
            <a:ext cx="1249799" cy="1249799"/>
            <a:chOff x="7325362" y="2510527"/>
            <a:chExt cx="957680" cy="957680"/>
          </a:xfrm>
        </p:grpSpPr>
        <p:sp>
          <p:nvSpPr>
            <p:cNvPr id="120" name="Rectangle: Rounded Corners 119">
              <a:extLst>
                <a:ext uri="{FF2B5EF4-FFF2-40B4-BE49-F238E27FC236}">
                  <a16:creationId xmlns:a16="http://schemas.microsoft.com/office/drawing/2014/main" id="{7B9F3086-125A-2FC7-3F89-FB04472DD5FD}"/>
                </a:ext>
              </a:extLst>
            </p:cNvPr>
            <p:cNvSpPr/>
            <p:nvPr/>
          </p:nvSpPr>
          <p:spPr bwMode="auto">
            <a:xfrm>
              <a:off x="7364111" y="2758066"/>
              <a:ext cx="243643" cy="190613"/>
            </a:xfrm>
            <a:prstGeom prst="roundRect">
              <a:avLst>
                <a:gd name="adj" fmla="val 11347"/>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sp>
          <p:nvSpPr>
            <p:cNvPr id="118" name="Rectangle: Rounded Corners 117">
              <a:extLst>
                <a:ext uri="{FF2B5EF4-FFF2-40B4-BE49-F238E27FC236}">
                  <a16:creationId xmlns:a16="http://schemas.microsoft.com/office/drawing/2014/main" id="{C4B41928-3E1A-E221-715E-48464C00E23D}"/>
                </a:ext>
              </a:extLst>
            </p:cNvPr>
            <p:cNvSpPr/>
            <p:nvPr/>
          </p:nvSpPr>
          <p:spPr bwMode="auto">
            <a:xfrm>
              <a:off x="7415333" y="2676154"/>
              <a:ext cx="798061" cy="531050"/>
            </a:xfrm>
            <a:prstGeom prst="roundRect">
              <a:avLst>
                <a:gd name="adj" fmla="val 5494"/>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pic>
          <p:nvPicPr>
            <p:cNvPr id="113" name="Graphic 112" descr="Ui Ux with solid fill">
              <a:extLst>
                <a:ext uri="{FF2B5EF4-FFF2-40B4-BE49-F238E27FC236}">
                  <a16:creationId xmlns:a16="http://schemas.microsoft.com/office/drawing/2014/main" id="{C503C9B0-3345-CFBC-5BF5-46A02172EEEB}"/>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7325362" y="2510527"/>
              <a:ext cx="957680" cy="957680"/>
            </a:xfrm>
            <a:prstGeom prst="rect">
              <a:avLst/>
            </a:prstGeom>
          </p:spPr>
        </p:pic>
      </p:grpSp>
      <p:grpSp>
        <p:nvGrpSpPr>
          <p:cNvPr id="124" name="Group 123">
            <a:extLst>
              <a:ext uri="{FF2B5EF4-FFF2-40B4-BE49-F238E27FC236}">
                <a16:creationId xmlns:a16="http://schemas.microsoft.com/office/drawing/2014/main" id="{7ECF2EDD-6E89-9EA3-61CD-CDB9494C13E7}"/>
              </a:ext>
            </a:extLst>
          </p:cNvPr>
          <p:cNvGrpSpPr/>
          <p:nvPr/>
        </p:nvGrpSpPr>
        <p:grpSpPr>
          <a:xfrm>
            <a:off x="1978941" y="1659733"/>
            <a:ext cx="1030815" cy="1030815"/>
            <a:chOff x="1978941" y="1659733"/>
            <a:chExt cx="1030815" cy="1030815"/>
          </a:xfrm>
        </p:grpSpPr>
        <p:sp>
          <p:nvSpPr>
            <p:cNvPr id="123" name="Rectangle: Rounded Corners 122">
              <a:extLst>
                <a:ext uri="{FF2B5EF4-FFF2-40B4-BE49-F238E27FC236}">
                  <a16:creationId xmlns:a16="http://schemas.microsoft.com/office/drawing/2014/main" id="{AC6E1711-A761-FA97-E0BD-918A0541F173}"/>
                </a:ext>
              </a:extLst>
            </p:cNvPr>
            <p:cNvSpPr/>
            <p:nvPr/>
          </p:nvSpPr>
          <p:spPr bwMode="auto">
            <a:xfrm rot="15180548">
              <a:off x="2073628" y="2061216"/>
              <a:ext cx="803062" cy="180139"/>
            </a:xfrm>
            <a:prstGeom prst="roundRect">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pic>
          <p:nvPicPr>
            <p:cNvPr id="27" name="Graphic 26" descr="Thermometer with solid fill">
              <a:extLst>
                <a:ext uri="{FF2B5EF4-FFF2-40B4-BE49-F238E27FC236}">
                  <a16:creationId xmlns:a16="http://schemas.microsoft.com/office/drawing/2014/main" id="{66C66485-26AB-C5D4-0FAC-08659107112A}"/>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rot="20462071">
              <a:off x="1978941" y="1659733"/>
              <a:ext cx="1030815" cy="1030815"/>
            </a:xfrm>
            <a:prstGeom prst="rect">
              <a:avLst/>
            </a:prstGeom>
          </p:spPr>
        </p:pic>
      </p:grpSp>
      <p:sp>
        <p:nvSpPr>
          <p:cNvPr id="126" name="Arc 125">
            <a:extLst>
              <a:ext uri="{FF2B5EF4-FFF2-40B4-BE49-F238E27FC236}">
                <a16:creationId xmlns:a16="http://schemas.microsoft.com/office/drawing/2014/main" id="{0101F454-AE33-31C0-8F9A-DCA637F1C165}"/>
              </a:ext>
            </a:extLst>
          </p:cNvPr>
          <p:cNvSpPr/>
          <p:nvPr/>
        </p:nvSpPr>
        <p:spPr bwMode="auto">
          <a:xfrm>
            <a:off x="4079761" y="3818804"/>
            <a:ext cx="4032478" cy="3584393"/>
          </a:xfrm>
          <a:prstGeom prst="arc">
            <a:avLst>
              <a:gd name="adj1" fmla="val 10843178"/>
              <a:gd name="adj2" fmla="val 21571956"/>
            </a:avLst>
          </a:prstGeom>
          <a:solidFill>
            <a:srgbClr val="0F3E65"/>
          </a:solid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ahoma" charset="0"/>
            </a:endParaRPr>
          </a:p>
        </p:txBody>
      </p:sp>
      <p:sp>
        <p:nvSpPr>
          <p:cNvPr id="136" name="TextBox 135">
            <a:extLst>
              <a:ext uri="{FF2B5EF4-FFF2-40B4-BE49-F238E27FC236}">
                <a16:creationId xmlns:a16="http://schemas.microsoft.com/office/drawing/2014/main" id="{BA07CFA3-D11D-3B65-F816-A3035746E0D4}"/>
              </a:ext>
            </a:extLst>
          </p:cNvPr>
          <p:cNvSpPr txBox="1"/>
          <p:nvPr/>
        </p:nvSpPr>
        <p:spPr>
          <a:xfrm>
            <a:off x="1475086" y="5707571"/>
            <a:ext cx="9241824" cy="584775"/>
          </a:xfrm>
          <a:prstGeom prst="rect">
            <a:avLst/>
          </a:prstGeom>
          <a:noFill/>
        </p:spPr>
        <p:txBody>
          <a:bodyPr wrap="none" rtlCol="0">
            <a:spAutoFit/>
          </a:bodyPr>
          <a:lstStyle/>
          <a:p>
            <a:pPr algn="ctr"/>
            <a:r>
              <a:rPr lang="en-US" dirty="0">
                <a:solidFill>
                  <a:schemeClr val="bg1"/>
                </a:solidFill>
                <a:latin typeface="Calibri" panose="020F0502020204030204" pitchFamily="34" charset="0"/>
                <a:cs typeface="Calibri" panose="020F0502020204030204" pitchFamily="34" charset="0"/>
              </a:rPr>
              <a:t>…and even all of this is situated within a </a:t>
            </a:r>
            <a:r>
              <a:rPr lang="en-US" b="1" dirty="0">
                <a:solidFill>
                  <a:schemeClr val="bg1"/>
                </a:solidFill>
                <a:latin typeface="Calibri" panose="020F0502020204030204" pitchFamily="34" charset="0"/>
                <a:cs typeface="Calibri" panose="020F0502020204030204" pitchFamily="34" charset="0"/>
              </a:rPr>
              <a:t>larger context</a:t>
            </a:r>
          </a:p>
        </p:txBody>
      </p:sp>
    </p:spTree>
    <p:extLst>
      <p:ext uri="{BB962C8B-B14F-4D97-AF65-F5344CB8AC3E}">
        <p14:creationId xmlns:p14="http://schemas.microsoft.com/office/powerpoint/2010/main" val="3688634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 fill="hold"/>
                                        <p:tgtEl>
                                          <p:spTgt spid="16"/>
                                        </p:tgtEl>
                                      </p:cBhvr>
                                      <p:by x="25000" y="25000"/>
                                    </p:animScale>
                                  </p:childTnLst>
                                </p:cTn>
                              </p:par>
                              <p:par>
                                <p:cTn id="7" presetID="42" presetClass="path" presetSubtype="0" accel="50000" decel="50000" fill="hold" nodeType="withEffect">
                                  <p:stCondLst>
                                    <p:cond delay="0"/>
                                  </p:stCondLst>
                                  <p:childTnLst>
                                    <p:animMotion origin="layout" path="M -4.79167E-6 7.40741E-7 L -0.02486 0.16805 " pathEditMode="relative" rAng="0" ptsTypes="AA">
                                      <p:cBhvr>
                                        <p:cTn id="8" dur="500" fill="hold"/>
                                        <p:tgtEl>
                                          <p:spTgt spid="16"/>
                                        </p:tgtEl>
                                        <p:attrNameLst>
                                          <p:attrName>ppt_x</p:attrName>
                                          <p:attrName>ppt_y</p:attrName>
                                        </p:attrNameLst>
                                      </p:cBhvr>
                                      <p:rCtr x="-1250" y="8403"/>
                                    </p:animMotion>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500"/>
                                        <p:tgtEl>
                                          <p:spTgt spid="8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25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25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fade">
                                      <p:cBhvr>
                                        <p:cTn id="35" dur="250"/>
                                        <p:tgtEl>
                                          <p:spTgt spid="1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500"/>
                                        <p:tgtEl>
                                          <p:spTgt spid="8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fade">
                                      <p:cBhvr>
                                        <p:cTn id="45" dur="250"/>
                                        <p:tgtEl>
                                          <p:spTgt spid="9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1"/>
                                        </p:tgtEl>
                                        <p:attrNameLst>
                                          <p:attrName>style.visibility</p:attrName>
                                        </p:attrNameLst>
                                      </p:cBhvr>
                                      <p:to>
                                        <p:strVal val="visible"/>
                                      </p:to>
                                    </p:set>
                                    <p:animEffect transition="in" filter="fade">
                                      <p:cBhvr>
                                        <p:cTn id="50" dur="250"/>
                                        <p:tgtEl>
                                          <p:spTgt spid="9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fade">
                                      <p:cBhvr>
                                        <p:cTn id="55" dur="25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8"/>
                                        </p:tgtEl>
                                        <p:attrNameLst>
                                          <p:attrName>style.visibility</p:attrName>
                                        </p:attrNameLst>
                                      </p:cBhvr>
                                      <p:to>
                                        <p:strVal val="visible"/>
                                      </p:to>
                                    </p:set>
                                    <p:animEffect transition="in" filter="fade">
                                      <p:cBhvr>
                                        <p:cTn id="60" dur="500"/>
                                        <p:tgtEl>
                                          <p:spTgt spid="10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5"/>
                                        </p:tgtEl>
                                        <p:attrNameLst>
                                          <p:attrName>style.visibility</p:attrName>
                                        </p:attrNameLst>
                                      </p:cBhvr>
                                      <p:to>
                                        <p:strVal val="visible"/>
                                      </p:to>
                                    </p:set>
                                    <p:animEffect transition="in" filter="fade">
                                      <p:cBhvr>
                                        <p:cTn id="65" dur="250"/>
                                        <p:tgtEl>
                                          <p:spTgt spid="1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17"/>
                                        </p:tgtEl>
                                        <p:attrNameLst>
                                          <p:attrName>style.visibility</p:attrName>
                                        </p:attrNameLst>
                                      </p:cBhvr>
                                      <p:to>
                                        <p:strVal val="visible"/>
                                      </p:to>
                                    </p:set>
                                    <p:animEffect transition="in" filter="fade">
                                      <p:cBhvr>
                                        <p:cTn id="70" dur="250"/>
                                        <p:tgtEl>
                                          <p:spTgt spid="11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21"/>
                                        </p:tgtEl>
                                        <p:attrNameLst>
                                          <p:attrName>style.visibility</p:attrName>
                                        </p:attrNameLst>
                                      </p:cBhvr>
                                      <p:to>
                                        <p:strVal val="visible"/>
                                      </p:to>
                                    </p:set>
                                    <p:animEffect transition="in" filter="fade">
                                      <p:cBhvr>
                                        <p:cTn id="75" dur="250"/>
                                        <p:tgtEl>
                                          <p:spTgt spid="12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81"/>
                                        </p:tgtEl>
                                      </p:cBhvr>
                                    </p:animEffect>
                                    <p:set>
                                      <p:cBhvr>
                                        <p:cTn id="80" dur="1" fill="hold">
                                          <p:stCondLst>
                                            <p:cond delay="499"/>
                                          </p:stCondLst>
                                        </p:cTn>
                                        <p:tgtEl>
                                          <p:spTgt spid="8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78"/>
                                        </p:tgtEl>
                                      </p:cBhvr>
                                    </p:animEffect>
                                    <p:set>
                                      <p:cBhvr>
                                        <p:cTn id="83" dur="1" fill="hold">
                                          <p:stCondLst>
                                            <p:cond delay="499"/>
                                          </p:stCondLst>
                                        </p:cTn>
                                        <p:tgtEl>
                                          <p:spTgt spid="7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24"/>
                                        </p:tgtEl>
                                      </p:cBhvr>
                                    </p:animEffect>
                                    <p:set>
                                      <p:cBhvr>
                                        <p:cTn id="89" dur="1" fill="hold">
                                          <p:stCondLst>
                                            <p:cond delay="499"/>
                                          </p:stCondLst>
                                        </p:cTn>
                                        <p:tgtEl>
                                          <p:spTgt spid="124"/>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82"/>
                                        </p:tgtEl>
                                      </p:cBhvr>
                                    </p:animEffect>
                                    <p:set>
                                      <p:cBhvr>
                                        <p:cTn id="92" dur="1" fill="hold">
                                          <p:stCondLst>
                                            <p:cond delay="499"/>
                                          </p:stCondLst>
                                        </p:cTn>
                                        <p:tgtEl>
                                          <p:spTgt spid="8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93"/>
                                        </p:tgtEl>
                                      </p:cBhvr>
                                    </p:animEffect>
                                    <p:set>
                                      <p:cBhvr>
                                        <p:cTn id="95" dur="1" fill="hold">
                                          <p:stCondLst>
                                            <p:cond delay="499"/>
                                          </p:stCondLst>
                                        </p:cTn>
                                        <p:tgtEl>
                                          <p:spTgt spid="93"/>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91"/>
                                        </p:tgtEl>
                                      </p:cBhvr>
                                    </p:animEffect>
                                    <p:set>
                                      <p:cBhvr>
                                        <p:cTn id="98" dur="1" fill="hold">
                                          <p:stCondLst>
                                            <p:cond delay="499"/>
                                          </p:stCondLst>
                                        </p:cTn>
                                        <p:tgtEl>
                                          <p:spTgt spid="91"/>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89"/>
                                        </p:tgtEl>
                                      </p:cBhvr>
                                    </p:animEffect>
                                    <p:set>
                                      <p:cBhvr>
                                        <p:cTn id="101" dur="1" fill="hold">
                                          <p:stCondLst>
                                            <p:cond delay="499"/>
                                          </p:stCondLst>
                                        </p:cTn>
                                        <p:tgtEl>
                                          <p:spTgt spid="8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08"/>
                                        </p:tgtEl>
                                      </p:cBhvr>
                                    </p:animEffect>
                                    <p:set>
                                      <p:cBhvr>
                                        <p:cTn id="104" dur="1" fill="hold">
                                          <p:stCondLst>
                                            <p:cond delay="499"/>
                                          </p:stCondLst>
                                        </p:cTn>
                                        <p:tgtEl>
                                          <p:spTgt spid="10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15"/>
                                        </p:tgtEl>
                                      </p:cBhvr>
                                    </p:animEffect>
                                    <p:set>
                                      <p:cBhvr>
                                        <p:cTn id="107" dur="1" fill="hold">
                                          <p:stCondLst>
                                            <p:cond delay="499"/>
                                          </p:stCondLst>
                                        </p:cTn>
                                        <p:tgtEl>
                                          <p:spTgt spid="115"/>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17"/>
                                        </p:tgtEl>
                                      </p:cBhvr>
                                    </p:animEffect>
                                    <p:set>
                                      <p:cBhvr>
                                        <p:cTn id="110" dur="1" fill="hold">
                                          <p:stCondLst>
                                            <p:cond delay="499"/>
                                          </p:stCondLst>
                                        </p:cTn>
                                        <p:tgtEl>
                                          <p:spTgt spid="117"/>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21"/>
                                        </p:tgtEl>
                                      </p:cBhvr>
                                    </p:animEffect>
                                    <p:set>
                                      <p:cBhvr>
                                        <p:cTn id="113" dur="1" fill="hold">
                                          <p:stCondLst>
                                            <p:cond delay="499"/>
                                          </p:stCondLst>
                                        </p:cTn>
                                        <p:tgtEl>
                                          <p:spTgt spid="121"/>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250"/>
                                        <p:tgtEl>
                                          <p:spTgt spid="8"/>
                                        </p:tgtEl>
                                      </p:cBhvr>
                                    </p:animEffect>
                                    <p:set>
                                      <p:cBhvr>
                                        <p:cTn id="116" dur="1" fill="hold">
                                          <p:stCondLst>
                                            <p:cond delay="249"/>
                                          </p:stCondLst>
                                        </p:cTn>
                                        <p:tgtEl>
                                          <p:spTgt spid="8"/>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250"/>
                                        <p:tgtEl>
                                          <p:spTgt spid="16"/>
                                        </p:tgtEl>
                                      </p:cBhvr>
                                    </p:animEffect>
                                    <p:set>
                                      <p:cBhvr>
                                        <p:cTn id="119" dur="1" fill="hold">
                                          <p:stCondLst>
                                            <p:cond delay="249"/>
                                          </p:stCondLst>
                                        </p:cTn>
                                        <p:tgtEl>
                                          <p:spTgt spid="16"/>
                                        </p:tgtEl>
                                        <p:attrNameLst>
                                          <p:attrName>style.visibility</p:attrName>
                                        </p:attrNameLst>
                                      </p:cBhvr>
                                      <p:to>
                                        <p:strVal val="hidden"/>
                                      </p:to>
                                    </p:set>
                                  </p:childTnLst>
                                </p:cTn>
                              </p:par>
                              <p:par>
                                <p:cTn id="120" presetID="22" presetClass="entr" presetSubtype="8" fill="hold" grpId="0" nodeType="withEffect">
                                  <p:stCondLst>
                                    <p:cond delay="250"/>
                                  </p:stCondLst>
                                  <p:childTnLst>
                                    <p:set>
                                      <p:cBhvr>
                                        <p:cTn id="121" dur="1" fill="hold">
                                          <p:stCondLst>
                                            <p:cond delay="0"/>
                                          </p:stCondLst>
                                        </p:cTn>
                                        <p:tgtEl>
                                          <p:spTgt spid="126"/>
                                        </p:tgtEl>
                                        <p:attrNameLst>
                                          <p:attrName>style.visibility</p:attrName>
                                        </p:attrNameLst>
                                      </p:cBhvr>
                                      <p:to>
                                        <p:strVal val="visible"/>
                                      </p:to>
                                    </p:set>
                                    <p:animEffect transition="in" filter="wipe(left)">
                                      <p:cBhvr>
                                        <p:cTn id="122" dur="250"/>
                                        <p:tgtEl>
                                          <p:spTgt spid="12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33"/>
                                        </p:tgtEl>
                                        <p:attrNameLst>
                                          <p:attrName>style.visibility</p:attrName>
                                        </p:attrNameLst>
                                      </p:cBhvr>
                                      <p:to>
                                        <p:strVal val="visible"/>
                                      </p:to>
                                    </p:set>
                                    <p:animEffect transition="in" filter="fade">
                                      <p:cBhvr>
                                        <p:cTn id="125" dur="150"/>
                                        <p:tgtEl>
                                          <p:spTgt spid="13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34"/>
                                        </p:tgtEl>
                                        <p:attrNameLst>
                                          <p:attrName>style.visibility</p:attrName>
                                        </p:attrNameLst>
                                      </p:cBhvr>
                                      <p:to>
                                        <p:strVal val="visible"/>
                                      </p:to>
                                    </p:set>
                                    <p:animEffect transition="in" filter="fade">
                                      <p:cBhvr>
                                        <p:cTn id="128" dur="150"/>
                                        <p:tgtEl>
                                          <p:spTgt spid="13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35"/>
                                        </p:tgtEl>
                                        <p:attrNameLst>
                                          <p:attrName>style.visibility</p:attrName>
                                        </p:attrNameLst>
                                      </p:cBhvr>
                                      <p:to>
                                        <p:strVal val="visible"/>
                                      </p:to>
                                    </p:set>
                                    <p:animEffect transition="in" filter="fade">
                                      <p:cBhvr>
                                        <p:cTn id="131" dur="150"/>
                                        <p:tgtEl>
                                          <p:spTgt spid="135"/>
                                        </p:tgtEl>
                                      </p:cBhvr>
                                    </p:animEffect>
                                  </p:childTnLst>
                                </p:cTn>
                              </p:par>
                            </p:childTnLst>
                          </p:cTn>
                        </p:par>
                        <p:par>
                          <p:cTn id="132" fill="hold">
                            <p:stCondLst>
                              <p:cond delay="500"/>
                            </p:stCondLst>
                            <p:childTnLst>
                              <p:par>
                                <p:cTn id="133" presetID="10" presetClass="entr" presetSubtype="0" fill="hold" grpId="0" nodeType="afterEffect">
                                  <p:stCondLst>
                                    <p:cond delay="0"/>
                                  </p:stCondLst>
                                  <p:childTnLst>
                                    <p:set>
                                      <p:cBhvr>
                                        <p:cTn id="134" dur="1" fill="hold">
                                          <p:stCondLst>
                                            <p:cond delay="0"/>
                                          </p:stCondLst>
                                        </p:cTn>
                                        <p:tgtEl>
                                          <p:spTgt spid="136"/>
                                        </p:tgtEl>
                                        <p:attrNameLst>
                                          <p:attrName>style.visibility</p:attrName>
                                        </p:attrNameLst>
                                      </p:cBhvr>
                                      <p:to>
                                        <p:strVal val="visible"/>
                                      </p:to>
                                    </p:set>
                                    <p:animEffect transition="in" filter="fade">
                                      <p:cBhvr>
                                        <p:cTn id="135" dur="250"/>
                                        <p:tgtEl>
                                          <p:spTgt spid="136"/>
                                        </p:tgtEl>
                                      </p:cBhvr>
                                    </p:animEffect>
                                  </p:childTnLst>
                                </p:cTn>
                              </p:par>
                              <p:par>
                                <p:cTn id="136" presetID="42" presetClass="path" presetSubtype="0" accel="50000" decel="50000" fill="hold" grpId="1" nodeType="withEffect">
                                  <p:stCondLst>
                                    <p:cond delay="500"/>
                                  </p:stCondLst>
                                  <p:childTnLst>
                                    <p:animMotion origin="layout" path="M -2.08333E-7 2.96296E-6 L 0.08086 0.23727 " pathEditMode="relative" rAng="0" ptsTypes="AA">
                                      <p:cBhvr>
                                        <p:cTn id="137" dur="750" fill="hold"/>
                                        <p:tgtEl>
                                          <p:spTgt spid="133"/>
                                        </p:tgtEl>
                                        <p:attrNameLst>
                                          <p:attrName>ppt_x</p:attrName>
                                          <p:attrName>ppt_y</p:attrName>
                                        </p:attrNameLst>
                                      </p:cBhvr>
                                      <p:rCtr x="4036" y="11852"/>
                                    </p:animMotion>
                                  </p:childTnLst>
                                </p:cTn>
                              </p:par>
                              <p:par>
                                <p:cTn id="138" presetID="42" presetClass="path" presetSubtype="0" accel="50000" decel="50000" fill="hold" grpId="1" nodeType="withEffect">
                                  <p:stCondLst>
                                    <p:cond delay="500"/>
                                  </p:stCondLst>
                                  <p:childTnLst>
                                    <p:animMotion origin="layout" path="M 6.25E-7 1.48148E-6 L 0.00664 0.34768 " pathEditMode="relative" rAng="0" ptsTypes="AA">
                                      <p:cBhvr>
                                        <p:cTn id="139" dur="750" fill="hold"/>
                                        <p:tgtEl>
                                          <p:spTgt spid="134"/>
                                        </p:tgtEl>
                                        <p:attrNameLst>
                                          <p:attrName>ppt_x</p:attrName>
                                          <p:attrName>ppt_y</p:attrName>
                                        </p:attrNameLst>
                                      </p:cBhvr>
                                      <p:rCtr x="13" y="16366"/>
                                    </p:animMotion>
                                  </p:childTnLst>
                                </p:cTn>
                              </p:par>
                              <p:par>
                                <p:cTn id="140" presetID="42" presetClass="path" presetSubtype="0" accel="50000" decel="50000" fill="hold" grpId="1" nodeType="withEffect">
                                  <p:stCondLst>
                                    <p:cond delay="500"/>
                                  </p:stCondLst>
                                  <p:childTnLst>
                                    <p:animMotion origin="layout" path="M -6.25E-7 1.11111E-6 L -0.07448 0.2375 " pathEditMode="relative" rAng="0" ptsTypes="AA">
                                      <p:cBhvr>
                                        <p:cTn id="141" dur="750" fill="hold"/>
                                        <p:tgtEl>
                                          <p:spTgt spid="135"/>
                                        </p:tgtEl>
                                        <p:attrNameLst>
                                          <p:attrName>ppt_x</p:attrName>
                                          <p:attrName>ppt_y</p:attrName>
                                        </p:attrNameLst>
                                      </p:cBhvr>
                                      <p:rCtr x="-3724" y="11875"/>
                                    </p:animMotion>
                                  </p:childTnLst>
                                </p:cTn>
                              </p:par>
                              <p:par>
                                <p:cTn id="142" presetID="6" presetClass="emph" presetSubtype="0" fill="hold" grpId="2" nodeType="withEffect">
                                  <p:stCondLst>
                                    <p:cond delay="500"/>
                                  </p:stCondLst>
                                  <p:childTnLst>
                                    <p:animScale>
                                      <p:cBhvr>
                                        <p:cTn id="143" dur="750" fill="hold"/>
                                        <p:tgtEl>
                                          <p:spTgt spid="133"/>
                                        </p:tgtEl>
                                      </p:cBhvr>
                                      <p:by x="50000" y="50000"/>
                                    </p:animScale>
                                  </p:childTnLst>
                                </p:cTn>
                              </p:par>
                              <p:par>
                                <p:cTn id="144" presetID="6" presetClass="emph" presetSubtype="0" fill="hold" grpId="2" nodeType="withEffect">
                                  <p:stCondLst>
                                    <p:cond delay="500"/>
                                  </p:stCondLst>
                                  <p:childTnLst>
                                    <p:animScale>
                                      <p:cBhvr>
                                        <p:cTn id="145" dur="750" fill="hold"/>
                                        <p:tgtEl>
                                          <p:spTgt spid="134"/>
                                        </p:tgtEl>
                                      </p:cBhvr>
                                      <p:by x="50000" y="50000"/>
                                    </p:animScale>
                                  </p:childTnLst>
                                </p:cTn>
                              </p:par>
                              <p:par>
                                <p:cTn id="146" presetID="6" presetClass="emph" presetSubtype="0" fill="hold" grpId="2" nodeType="withEffect">
                                  <p:stCondLst>
                                    <p:cond delay="500"/>
                                  </p:stCondLst>
                                  <p:childTnLst>
                                    <p:animScale>
                                      <p:cBhvr>
                                        <p:cTn id="147" dur="750" fill="hold"/>
                                        <p:tgtEl>
                                          <p:spTgt spid="13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4" grpId="1" animBg="1"/>
      <p:bldP spid="134" grpId="2" animBg="1"/>
      <p:bldP spid="135" grpId="0" animBg="1"/>
      <p:bldP spid="135" grpId="1" animBg="1"/>
      <p:bldP spid="135" grpId="2" animBg="1"/>
      <p:bldP spid="133" grpId="0" animBg="1"/>
      <p:bldP spid="133" grpId="1" animBg="1"/>
      <p:bldP spid="133" grpId="2" animBg="1"/>
      <p:bldP spid="8" grpId="1"/>
      <p:bldP spid="8" grpId="2"/>
      <p:bldP spid="18" grpId="0" animBg="1"/>
      <p:bldP spid="126" grpId="0" animBg="1"/>
      <p:bldP spid="13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5" name="Cloud 98 white">
            <a:extLst>
              <a:ext uri="{FF2B5EF4-FFF2-40B4-BE49-F238E27FC236}">
                <a16:creationId xmlns:a16="http://schemas.microsoft.com/office/drawing/2014/main" id="{E1E794E4-EAFC-B78C-1D53-6CE6961B8EA2}"/>
              </a:ext>
            </a:extLst>
          </p:cNvPr>
          <p:cNvSpPr/>
          <p:nvPr/>
        </p:nvSpPr>
        <p:spPr bwMode="auto">
          <a:xfrm>
            <a:off x="272138" y="380995"/>
            <a:ext cx="11800115" cy="596537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1146 w 43256"/>
              <a:gd name="connsiteY16" fmla="*/ 31109 h 43219"/>
              <a:gd name="connsiteX17" fmla="*/ 2149 w 43256"/>
              <a:gd name="connsiteY17" fmla="*/ 25410 h 43219"/>
              <a:gd name="connsiteX18" fmla="*/ 31 w 43256"/>
              <a:gd name="connsiteY18" fmla="*/ 19563 h 43219"/>
              <a:gd name="connsiteX19" fmla="*/ 3899 w 43256"/>
              <a:gd name="connsiteY19" fmla="*/ 14366 h 43219"/>
              <a:gd name="connsiteX20" fmla="*/ 3936 w 43256"/>
              <a:gd name="connsiteY20"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4236 w 43556"/>
              <a:gd name="connsiteY0" fmla="*/ 14229 h 43219"/>
              <a:gd name="connsiteX1" fmla="*/ 5959 w 43556"/>
              <a:gd name="connsiteY1" fmla="*/ 6766 h 43219"/>
              <a:gd name="connsiteX2" fmla="*/ 14341 w 43556"/>
              <a:gd name="connsiteY2" fmla="*/ 5061 h 43219"/>
              <a:gd name="connsiteX3" fmla="*/ 22792 w 43556"/>
              <a:gd name="connsiteY3" fmla="*/ 3291 h 43219"/>
              <a:gd name="connsiteX4" fmla="*/ 26085 w 43556"/>
              <a:gd name="connsiteY4" fmla="*/ 59 h 43219"/>
              <a:gd name="connsiteX5" fmla="*/ 30169 w 43556"/>
              <a:gd name="connsiteY5" fmla="*/ 2340 h 43219"/>
              <a:gd name="connsiteX6" fmla="*/ 35799 w 43556"/>
              <a:gd name="connsiteY6" fmla="*/ 549 h 43219"/>
              <a:gd name="connsiteX7" fmla="*/ 38654 w 43556"/>
              <a:gd name="connsiteY7" fmla="*/ 5435 h 43219"/>
              <a:gd name="connsiteX8" fmla="*/ 42318 w 43556"/>
              <a:gd name="connsiteY8" fmla="*/ 10177 h 43219"/>
              <a:gd name="connsiteX9" fmla="*/ 42154 w 43556"/>
              <a:gd name="connsiteY9" fmla="*/ 15319 h 43219"/>
              <a:gd name="connsiteX10" fmla="*/ 43352 w 43556"/>
              <a:gd name="connsiteY10" fmla="*/ 23181 h 43219"/>
              <a:gd name="connsiteX11" fmla="*/ 37740 w 43556"/>
              <a:gd name="connsiteY11" fmla="*/ 30063 h 43219"/>
              <a:gd name="connsiteX12" fmla="*/ 35731 w 43556"/>
              <a:gd name="connsiteY12" fmla="*/ 35960 h 43219"/>
              <a:gd name="connsiteX13" fmla="*/ 28891 w 43556"/>
              <a:gd name="connsiteY13" fmla="*/ 36674 h 43219"/>
              <a:gd name="connsiteX14" fmla="*/ 24003 w 43556"/>
              <a:gd name="connsiteY14" fmla="*/ 42965 h 43219"/>
              <a:gd name="connsiteX15" fmla="*/ 16816 w 43556"/>
              <a:gd name="connsiteY15" fmla="*/ 39125 h 43219"/>
              <a:gd name="connsiteX16" fmla="*/ 1446 w 43556"/>
              <a:gd name="connsiteY16" fmla="*/ 31109 h 43219"/>
              <a:gd name="connsiteX17" fmla="*/ 2449 w 43556"/>
              <a:gd name="connsiteY17" fmla="*/ 25410 h 43219"/>
              <a:gd name="connsiteX18" fmla="*/ 331 w 43556"/>
              <a:gd name="connsiteY18" fmla="*/ 19563 h 43219"/>
              <a:gd name="connsiteX19" fmla="*/ 4199 w 43556"/>
              <a:gd name="connsiteY19" fmla="*/ 14366 h 43219"/>
              <a:gd name="connsiteX20" fmla="*/ 4236 w 43556"/>
              <a:gd name="connsiteY20" fmla="*/ 14229 h 43219"/>
              <a:gd name="connsiteX0" fmla="*/ 5029 w 43556"/>
              <a:gd name="connsiteY0" fmla="*/ 26036 h 43219"/>
              <a:gd name="connsiteX1" fmla="*/ 2496 w 43556"/>
              <a:gd name="connsiteY1" fmla="*/ 25239 h 43219"/>
              <a:gd name="connsiteX2" fmla="*/ 29163 w 43556"/>
              <a:gd name="connsiteY2" fmla="*/ 34610 h 43219"/>
              <a:gd name="connsiteX3" fmla="*/ 28896 w 43556"/>
              <a:gd name="connsiteY3" fmla="*/ 36519 h 43219"/>
              <a:gd name="connsiteX4" fmla="*/ 34465 w 43556"/>
              <a:gd name="connsiteY4" fmla="*/ 22813 h 43219"/>
              <a:gd name="connsiteX5" fmla="*/ 37716 w 43556"/>
              <a:gd name="connsiteY5" fmla="*/ 29949 h 43219"/>
              <a:gd name="connsiteX6" fmla="*/ 42134 w 43556"/>
              <a:gd name="connsiteY6" fmla="*/ 15213 h 43219"/>
              <a:gd name="connsiteX7" fmla="*/ 40686 w 43556"/>
              <a:gd name="connsiteY7" fmla="*/ 17889 h 43219"/>
              <a:gd name="connsiteX8" fmla="*/ 38660 w 43556"/>
              <a:gd name="connsiteY8" fmla="*/ 5285 h 43219"/>
              <a:gd name="connsiteX9" fmla="*/ 38736 w 43556"/>
              <a:gd name="connsiteY9" fmla="*/ 6549 h 43219"/>
              <a:gd name="connsiteX10" fmla="*/ 29414 w 43556"/>
              <a:gd name="connsiteY10" fmla="*/ 3811 h 43219"/>
              <a:gd name="connsiteX11" fmla="*/ 30156 w 43556"/>
              <a:gd name="connsiteY11" fmla="*/ 2199 h 43219"/>
              <a:gd name="connsiteX12" fmla="*/ 22477 w 43556"/>
              <a:gd name="connsiteY12" fmla="*/ 4579 h 43219"/>
              <a:gd name="connsiteX13" fmla="*/ 22836 w 43556"/>
              <a:gd name="connsiteY13" fmla="*/ 3189 h 43219"/>
              <a:gd name="connsiteX14" fmla="*/ 14336 w 43556"/>
              <a:gd name="connsiteY14" fmla="*/ 5051 h 43219"/>
              <a:gd name="connsiteX15" fmla="*/ 15636 w 43556"/>
              <a:gd name="connsiteY15" fmla="*/ 6399 h 43219"/>
              <a:gd name="connsiteX16" fmla="*/ 4463 w 43556"/>
              <a:gd name="connsiteY16" fmla="*/ 15648 h 43219"/>
              <a:gd name="connsiteX17" fmla="*/ 4236 w 43556"/>
              <a:gd name="connsiteY17" fmla="*/ 14229 h 43219"/>
              <a:gd name="connsiteX0" fmla="*/ 3937 w 43257"/>
              <a:gd name="connsiteY0" fmla="*/ 14229 h 43219"/>
              <a:gd name="connsiteX1" fmla="*/ 5660 w 43257"/>
              <a:gd name="connsiteY1" fmla="*/ 6766 h 43219"/>
              <a:gd name="connsiteX2" fmla="*/ 14042 w 43257"/>
              <a:gd name="connsiteY2" fmla="*/ 5061 h 43219"/>
              <a:gd name="connsiteX3" fmla="*/ 22493 w 43257"/>
              <a:gd name="connsiteY3" fmla="*/ 3291 h 43219"/>
              <a:gd name="connsiteX4" fmla="*/ 25786 w 43257"/>
              <a:gd name="connsiteY4" fmla="*/ 59 h 43219"/>
              <a:gd name="connsiteX5" fmla="*/ 29870 w 43257"/>
              <a:gd name="connsiteY5" fmla="*/ 2340 h 43219"/>
              <a:gd name="connsiteX6" fmla="*/ 35500 w 43257"/>
              <a:gd name="connsiteY6" fmla="*/ 549 h 43219"/>
              <a:gd name="connsiteX7" fmla="*/ 38355 w 43257"/>
              <a:gd name="connsiteY7" fmla="*/ 5435 h 43219"/>
              <a:gd name="connsiteX8" fmla="*/ 42019 w 43257"/>
              <a:gd name="connsiteY8" fmla="*/ 10177 h 43219"/>
              <a:gd name="connsiteX9" fmla="*/ 41855 w 43257"/>
              <a:gd name="connsiteY9" fmla="*/ 15319 h 43219"/>
              <a:gd name="connsiteX10" fmla="*/ 43053 w 43257"/>
              <a:gd name="connsiteY10" fmla="*/ 23181 h 43219"/>
              <a:gd name="connsiteX11" fmla="*/ 37441 w 43257"/>
              <a:gd name="connsiteY11" fmla="*/ 30063 h 43219"/>
              <a:gd name="connsiteX12" fmla="*/ 35432 w 43257"/>
              <a:gd name="connsiteY12" fmla="*/ 35960 h 43219"/>
              <a:gd name="connsiteX13" fmla="*/ 28592 w 43257"/>
              <a:gd name="connsiteY13" fmla="*/ 36674 h 43219"/>
              <a:gd name="connsiteX14" fmla="*/ 23704 w 43257"/>
              <a:gd name="connsiteY14" fmla="*/ 42965 h 43219"/>
              <a:gd name="connsiteX15" fmla="*/ 16517 w 43257"/>
              <a:gd name="connsiteY15" fmla="*/ 39125 h 43219"/>
              <a:gd name="connsiteX16" fmla="*/ 1147 w 43257"/>
              <a:gd name="connsiteY16" fmla="*/ 31109 h 43219"/>
              <a:gd name="connsiteX17" fmla="*/ 2150 w 43257"/>
              <a:gd name="connsiteY17" fmla="*/ 25410 h 43219"/>
              <a:gd name="connsiteX18" fmla="*/ 32 w 43257"/>
              <a:gd name="connsiteY18" fmla="*/ 19563 h 43219"/>
              <a:gd name="connsiteX19" fmla="*/ 3900 w 43257"/>
              <a:gd name="connsiteY19" fmla="*/ 14366 h 43219"/>
              <a:gd name="connsiteX20" fmla="*/ 3937 w 43257"/>
              <a:gd name="connsiteY20" fmla="*/ 14229 h 43219"/>
              <a:gd name="connsiteX0" fmla="*/ 4730 w 43257"/>
              <a:gd name="connsiteY0" fmla="*/ 26036 h 43219"/>
              <a:gd name="connsiteX1" fmla="*/ 2197 w 43257"/>
              <a:gd name="connsiteY1" fmla="*/ 25239 h 43219"/>
              <a:gd name="connsiteX2" fmla="*/ 28864 w 43257"/>
              <a:gd name="connsiteY2" fmla="*/ 34610 h 43219"/>
              <a:gd name="connsiteX3" fmla="*/ 28597 w 43257"/>
              <a:gd name="connsiteY3" fmla="*/ 36519 h 43219"/>
              <a:gd name="connsiteX4" fmla="*/ 34166 w 43257"/>
              <a:gd name="connsiteY4" fmla="*/ 22813 h 43219"/>
              <a:gd name="connsiteX5" fmla="*/ 37417 w 43257"/>
              <a:gd name="connsiteY5" fmla="*/ 29949 h 43219"/>
              <a:gd name="connsiteX6" fmla="*/ 41835 w 43257"/>
              <a:gd name="connsiteY6" fmla="*/ 15213 h 43219"/>
              <a:gd name="connsiteX7" fmla="*/ 40387 w 43257"/>
              <a:gd name="connsiteY7" fmla="*/ 17889 h 43219"/>
              <a:gd name="connsiteX8" fmla="*/ 38361 w 43257"/>
              <a:gd name="connsiteY8" fmla="*/ 5285 h 43219"/>
              <a:gd name="connsiteX9" fmla="*/ 38437 w 43257"/>
              <a:gd name="connsiteY9" fmla="*/ 6549 h 43219"/>
              <a:gd name="connsiteX10" fmla="*/ 29115 w 43257"/>
              <a:gd name="connsiteY10" fmla="*/ 3811 h 43219"/>
              <a:gd name="connsiteX11" fmla="*/ 29857 w 43257"/>
              <a:gd name="connsiteY11" fmla="*/ 2199 h 43219"/>
              <a:gd name="connsiteX12" fmla="*/ 22178 w 43257"/>
              <a:gd name="connsiteY12" fmla="*/ 4579 h 43219"/>
              <a:gd name="connsiteX13" fmla="*/ 22537 w 43257"/>
              <a:gd name="connsiteY13" fmla="*/ 3189 h 43219"/>
              <a:gd name="connsiteX14" fmla="*/ 14037 w 43257"/>
              <a:gd name="connsiteY14" fmla="*/ 5051 h 43219"/>
              <a:gd name="connsiteX15" fmla="*/ 15337 w 43257"/>
              <a:gd name="connsiteY15" fmla="*/ 6399 h 43219"/>
              <a:gd name="connsiteX16" fmla="*/ 4164 w 43257"/>
              <a:gd name="connsiteY16" fmla="*/ 15648 h 43219"/>
              <a:gd name="connsiteX17" fmla="*/ 3937 w 43257"/>
              <a:gd name="connsiteY17" fmla="*/ 14229 h 43219"/>
              <a:gd name="connsiteX0" fmla="*/ 3937 w 43257"/>
              <a:gd name="connsiteY0" fmla="*/ 14229 h 43098"/>
              <a:gd name="connsiteX1" fmla="*/ 5660 w 43257"/>
              <a:gd name="connsiteY1" fmla="*/ 6766 h 43098"/>
              <a:gd name="connsiteX2" fmla="*/ 14042 w 43257"/>
              <a:gd name="connsiteY2" fmla="*/ 5061 h 43098"/>
              <a:gd name="connsiteX3" fmla="*/ 22493 w 43257"/>
              <a:gd name="connsiteY3" fmla="*/ 3291 h 43098"/>
              <a:gd name="connsiteX4" fmla="*/ 25786 w 43257"/>
              <a:gd name="connsiteY4" fmla="*/ 59 h 43098"/>
              <a:gd name="connsiteX5" fmla="*/ 29870 w 43257"/>
              <a:gd name="connsiteY5" fmla="*/ 2340 h 43098"/>
              <a:gd name="connsiteX6" fmla="*/ 35500 w 43257"/>
              <a:gd name="connsiteY6" fmla="*/ 549 h 43098"/>
              <a:gd name="connsiteX7" fmla="*/ 38355 w 43257"/>
              <a:gd name="connsiteY7" fmla="*/ 5435 h 43098"/>
              <a:gd name="connsiteX8" fmla="*/ 42019 w 43257"/>
              <a:gd name="connsiteY8" fmla="*/ 10177 h 43098"/>
              <a:gd name="connsiteX9" fmla="*/ 41855 w 43257"/>
              <a:gd name="connsiteY9" fmla="*/ 15319 h 43098"/>
              <a:gd name="connsiteX10" fmla="*/ 43053 w 43257"/>
              <a:gd name="connsiteY10" fmla="*/ 23181 h 43098"/>
              <a:gd name="connsiteX11" fmla="*/ 37441 w 43257"/>
              <a:gd name="connsiteY11" fmla="*/ 30063 h 43098"/>
              <a:gd name="connsiteX12" fmla="*/ 35432 w 43257"/>
              <a:gd name="connsiteY12" fmla="*/ 35960 h 43098"/>
              <a:gd name="connsiteX13" fmla="*/ 28592 w 43257"/>
              <a:gd name="connsiteY13" fmla="*/ 36674 h 43098"/>
              <a:gd name="connsiteX14" fmla="*/ 23704 w 43257"/>
              <a:gd name="connsiteY14" fmla="*/ 42965 h 43098"/>
              <a:gd name="connsiteX15" fmla="*/ 1147 w 43257"/>
              <a:gd name="connsiteY15" fmla="*/ 31109 h 43098"/>
              <a:gd name="connsiteX16" fmla="*/ 2150 w 43257"/>
              <a:gd name="connsiteY16" fmla="*/ 25410 h 43098"/>
              <a:gd name="connsiteX17" fmla="*/ 32 w 43257"/>
              <a:gd name="connsiteY17" fmla="*/ 19563 h 43098"/>
              <a:gd name="connsiteX18" fmla="*/ 3900 w 43257"/>
              <a:gd name="connsiteY18" fmla="*/ 14366 h 43098"/>
              <a:gd name="connsiteX19" fmla="*/ 3937 w 43257"/>
              <a:gd name="connsiteY19" fmla="*/ 14229 h 43098"/>
              <a:gd name="connsiteX0" fmla="*/ 4730 w 43257"/>
              <a:gd name="connsiteY0" fmla="*/ 26036 h 43098"/>
              <a:gd name="connsiteX1" fmla="*/ 2197 w 43257"/>
              <a:gd name="connsiteY1" fmla="*/ 25239 h 43098"/>
              <a:gd name="connsiteX2" fmla="*/ 28864 w 43257"/>
              <a:gd name="connsiteY2" fmla="*/ 34610 h 43098"/>
              <a:gd name="connsiteX3" fmla="*/ 28597 w 43257"/>
              <a:gd name="connsiteY3" fmla="*/ 36519 h 43098"/>
              <a:gd name="connsiteX4" fmla="*/ 34166 w 43257"/>
              <a:gd name="connsiteY4" fmla="*/ 22813 h 43098"/>
              <a:gd name="connsiteX5" fmla="*/ 37417 w 43257"/>
              <a:gd name="connsiteY5" fmla="*/ 29949 h 43098"/>
              <a:gd name="connsiteX6" fmla="*/ 41835 w 43257"/>
              <a:gd name="connsiteY6" fmla="*/ 15213 h 43098"/>
              <a:gd name="connsiteX7" fmla="*/ 40387 w 43257"/>
              <a:gd name="connsiteY7" fmla="*/ 17889 h 43098"/>
              <a:gd name="connsiteX8" fmla="*/ 38361 w 43257"/>
              <a:gd name="connsiteY8" fmla="*/ 5285 h 43098"/>
              <a:gd name="connsiteX9" fmla="*/ 38437 w 43257"/>
              <a:gd name="connsiteY9" fmla="*/ 6549 h 43098"/>
              <a:gd name="connsiteX10" fmla="*/ 29115 w 43257"/>
              <a:gd name="connsiteY10" fmla="*/ 3811 h 43098"/>
              <a:gd name="connsiteX11" fmla="*/ 29857 w 43257"/>
              <a:gd name="connsiteY11" fmla="*/ 2199 h 43098"/>
              <a:gd name="connsiteX12" fmla="*/ 22178 w 43257"/>
              <a:gd name="connsiteY12" fmla="*/ 4579 h 43098"/>
              <a:gd name="connsiteX13" fmla="*/ 22537 w 43257"/>
              <a:gd name="connsiteY13" fmla="*/ 3189 h 43098"/>
              <a:gd name="connsiteX14" fmla="*/ 14037 w 43257"/>
              <a:gd name="connsiteY14" fmla="*/ 5051 h 43098"/>
              <a:gd name="connsiteX15" fmla="*/ 15337 w 43257"/>
              <a:gd name="connsiteY15" fmla="*/ 6399 h 43098"/>
              <a:gd name="connsiteX16" fmla="*/ 4164 w 43257"/>
              <a:gd name="connsiteY16" fmla="*/ 15648 h 43098"/>
              <a:gd name="connsiteX17" fmla="*/ 3937 w 43257"/>
              <a:gd name="connsiteY17" fmla="*/ 14229 h 43098"/>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28864 w 43257"/>
              <a:gd name="connsiteY2" fmla="*/ 34610 h 37867"/>
              <a:gd name="connsiteX3" fmla="*/ 28597 w 43257"/>
              <a:gd name="connsiteY3" fmla="*/ 36519 h 37867"/>
              <a:gd name="connsiteX4" fmla="*/ 34166 w 43257"/>
              <a:gd name="connsiteY4" fmla="*/ 22813 h 37867"/>
              <a:gd name="connsiteX5" fmla="*/ 37417 w 43257"/>
              <a:gd name="connsiteY5" fmla="*/ 29949 h 37867"/>
              <a:gd name="connsiteX6" fmla="*/ 41835 w 43257"/>
              <a:gd name="connsiteY6" fmla="*/ 15213 h 37867"/>
              <a:gd name="connsiteX7" fmla="*/ 40387 w 43257"/>
              <a:gd name="connsiteY7" fmla="*/ 17889 h 37867"/>
              <a:gd name="connsiteX8" fmla="*/ 38361 w 43257"/>
              <a:gd name="connsiteY8" fmla="*/ 5285 h 37867"/>
              <a:gd name="connsiteX9" fmla="*/ 38437 w 43257"/>
              <a:gd name="connsiteY9" fmla="*/ 6549 h 37867"/>
              <a:gd name="connsiteX10" fmla="*/ 29115 w 43257"/>
              <a:gd name="connsiteY10" fmla="*/ 3811 h 37867"/>
              <a:gd name="connsiteX11" fmla="*/ 29857 w 43257"/>
              <a:gd name="connsiteY11" fmla="*/ 2199 h 37867"/>
              <a:gd name="connsiteX12" fmla="*/ 22178 w 43257"/>
              <a:gd name="connsiteY12" fmla="*/ 4579 h 37867"/>
              <a:gd name="connsiteX13" fmla="*/ 22537 w 43257"/>
              <a:gd name="connsiteY13" fmla="*/ 3189 h 37867"/>
              <a:gd name="connsiteX14" fmla="*/ 14037 w 43257"/>
              <a:gd name="connsiteY14" fmla="*/ 5051 h 37867"/>
              <a:gd name="connsiteX15" fmla="*/ 15337 w 43257"/>
              <a:gd name="connsiteY15" fmla="*/ 6399 h 37867"/>
              <a:gd name="connsiteX16" fmla="*/ 4164 w 43257"/>
              <a:gd name="connsiteY16" fmla="*/ 15648 h 37867"/>
              <a:gd name="connsiteX17" fmla="*/ 3937 w 43257"/>
              <a:gd name="connsiteY17" fmla="*/ 14229 h 37867"/>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34166 w 43257"/>
              <a:gd name="connsiteY2" fmla="*/ 22813 h 37867"/>
              <a:gd name="connsiteX3" fmla="*/ 37417 w 43257"/>
              <a:gd name="connsiteY3" fmla="*/ 29949 h 37867"/>
              <a:gd name="connsiteX4" fmla="*/ 41835 w 43257"/>
              <a:gd name="connsiteY4" fmla="*/ 15213 h 37867"/>
              <a:gd name="connsiteX5" fmla="*/ 40387 w 43257"/>
              <a:gd name="connsiteY5" fmla="*/ 17889 h 37867"/>
              <a:gd name="connsiteX6" fmla="*/ 38361 w 43257"/>
              <a:gd name="connsiteY6" fmla="*/ 5285 h 37867"/>
              <a:gd name="connsiteX7" fmla="*/ 38437 w 43257"/>
              <a:gd name="connsiteY7" fmla="*/ 6549 h 37867"/>
              <a:gd name="connsiteX8" fmla="*/ 29115 w 43257"/>
              <a:gd name="connsiteY8" fmla="*/ 3811 h 37867"/>
              <a:gd name="connsiteX9" fmla="*/ 29857 w 43257"/>
              <a:gd name="connsiteY9" fmla="*/ 2199 h 37867"/>
              <a:gd name="connsiteX10" fmla="*/ 22178 w 43257"/>
              <a:gd name="connsiteY10" fmla="*/ 4579 h 37867"/>
              <a:gd name="connsiteX11" fmla="*/ 22537 w 43257"/>
              <a:gd name="connsiteY11" fmla="*/ 3189 h 37867"/>
              <a:gd name="connsiteX12" fmla="*/ 14037 w 43257"/>
              <a:gd name="connsiteY12" fmla="*/ 5051 h 37867"/>
              <a:gd name="connsiteX13" fmla="*/ 15337 w 43257"/>
              <a:gd name="connsiteY13" fmla="*/ 6399 h 37867"/>
              <a:gd name="connsiteX14" fmla="*/ 4164 w 43257"/>
              <a:gd name="connsiteY14" fmla="*/ 15648 h 37867"/>
              <a:gd name="connsiteX15" fmla="*/ 3937 w 43257"/>
              <a:gd name="connsiteY15" fmla="*/ 14229 h 37867"/>
              <a:gd name="connsiteX0" fmla="*/ 3937 w 43257"/>
              <a:gd name="connsiteY0" fmla="*/ 14229 h 35966"/>
              <a:gd name="connsiteX1" fmla="*/ 5660 w 43257"/>
              <a:gd name="connsiteY1" fmla="*/ 6766 h 35966"/>
              <a:gd name="connsiteX2" fmla="*/ 14042 w 43257"/>
              <a:gd name="connsiteY2" fmla="*/ 5061 h 35966"/>
              <a:gd name="connsiteX3" fmla="*/ 22493 w 43257"/>
              <a:gd name="connsiteY3" fmla="*/ 3291 h 35966"/>
              <a:gd name="connsiteX4" fmla="*/ 25786 w 43257"/>
              <a:gd name="connsiteY4" fmla="*/ 59 h 35966"/>
              <a:gd name="connsiteX5" fmla="*/ 29870 w 43257"/>
              <a:gd name="connsiteY5" fmla="*/ 2340 h 35966"/>
              <a:gd name="connsiteX6" fmla="*/ 35500 w 43257"/>
              <a:gd name="connsiteY6" fmla="*/ 549 h 35966"/>
              <a:gd name="connsiteX7" fmla="*/ 38355 w 43257"/>
              <a:gd name="connsiteY7" fmla="*/ 5435 h 35966"/>
              <a:gd name="connsiteX8" fmla="*/ 42019 w 43257"/>
              <a:gd name="connsiteY8" fmla="*/ 10177 h 35966"/>
              <a:gd name="connsiteX9" fmla="*/ 41855 w 43257"/>
              <a:gd name="connsiteY9" fmla="*/ 15319 h 35966"/>
              <a:gd name="connsiteX10" fmla="*/ 43053 w 43257"/>
              <a:gd name="connsiteY10" fmla="*/ 23181 h 35966"/>
              <a:gd name="connsiteX11" fmla="*/ 37441 w 43257"/>
              <a:gd name="connsiteY11" fmla="*/ 30063 h 35966"/>
              <a:gd name="connsiteX12" fmla="*/ 35432 w 43257"/>
              <a:gd name="connsiteY12" fmla="*/ 35960 h 35966"/>
              <a:gd name="connsiteX13" fmla="*/ 1147 w 43257"/>
              <a:gd name="connsiteY13" fmla="*/ 31109 h 35966"/>
              <a:gd name="connsiteX14" fmla="*/ 2150 w 43257"/>
              <a:gd name="connsiteY14" fmla="*/ 25410 h 35966"/>
              <a:gd name="connsiteX15" fmla="*/ 32 w 43257"/>
              <a:gd name="connsiteY15" fmla="*/ 19563 h 35966"/>
              <a:gd name="connsiteX16" fmla="*/ 3900 w 43257"/>
              <a:gd name="connsiteY16" fmla="*/ 14366 h 35966"/>
              <a:gd name="connsiteX17" fmla="*/ 3937 w 43257"/>
              <a:gd name="connsiteY17" fmla="*/ 14229 h 35966"/>
              <a:gd name="connsiteX0" fmla="*/ 4730 w 43257"/>
              <a:gd name="connsiteY0" fmla="*/ 26036 h 35966"/>
              <a:gd name="connsiteX1" fmla="*/ 2197 w 43257"/>
              <a:gd name="connsiteY1" fmla="*/ 25239 h 35966"/>
              <a:gd name="connsiteX2" fmla="*/ 34166 w 43257"/>
              <a:gd name="connsiteY2" fmla="*/ 22813 h 35966"/>
              <a:gd name="connsiteX3" fmla="*/ 37417 w 43257"/>
              <a:gd name="connsiteY3" fmla="*/ 29949 h 35966"/>
              <a:gd name="connsiteX4" fmla="*/ 41835 w 43257"/>
              <a:gd name="connsiteY4" fmla="*/ 15213 h 35966"/>
              <a:gd name="connsiteX5" fmla="*/ 40387 w 43257"/>
              <a:gd name="connsiteY5" fmla="*/ 17889 h 35966"/>
              <a:gd name="connsiteX6" fmla="*/ 38361 w 43257"/>
              <a:gd name="connsiteY6" fmla="*/ 5285 h 35966"/>
              <a:gd name="connsiteX7" fmla="*/ 38437 w 43257"/>
              <a:gd name="connsiteY7" fmla="*/ 6549 h 35966"/>
              <a:gd name="connsiteX8" fmla="*/ 29115 w 43257"/>
              <a:gd name="connsiteY8" fmla="*/ 3811 h 35966"/>
              <a:gd name="connsiteX9" fmla="*/ 29857 w 43257"/>
              <a:gd name="connsiteY9" fmla="*/ 2199 h 35966"/>
              <a:gd name="connsiteX10" fmla="*/ 22178 w 43257"/>
              <a:gd name="connsiteY10" fmla="*/ 4579 h 35966"/>
              <a:gd name="connsiteX11" fmla="*/ 22537 w 43257"/>
              <a:gd name="connsiteY11" fmla="*/ 3189 h 35966"/>
              <a:gd name="connsiteX12" fmla="*/ 14037 w 43257"/>
              <a:gd name="connsiteY12" fmla="*/ 5051 h 35966"/>
              <a:gd name="connsiteX13" fmla="*/ 15337 w 43257"/>
              <a:gd name="connsiteY13" fmla="*/ 6399 h 35966"/>
              <a:gd name="connsiteX14" fmla="*/ 4164 w 43257"/>
              <a:gd name="connsiteY14" fmla="*/ 15648 h 35966"/>
              <a:gd name="connsiteX15" fmla="*/ 3937 w 43257"/>
              <a:gd name="connsiteY15" fmla="*/ 14229 h 35966"/>
              <a:gd name="connsiteX0" fmla="*/ 3937 w 43257"/>
              <a:gd name="connsiteY0" fmla="*/ 14229 h 36098"/>
              <a:gd name="connsiteX1" fmla="*/ 5660 w 43257"/>
              <a:gd name="connsiteY1" fmla="*/ 6766 h 36098"/>
              <a:gd name="connsiteX2" fmla="*/ 14042 w 43257"/>
              <a:gd name="connsiteY2" fmla="*/ 5061 h 36098"/>
              <a:gd name="connsiteX3" fmla="*/ 22493 w 43257"/>
              <a:gd name="connsiteY3" fmla="*/ 3291 h 36098"/>
              <a:gd name="connsiteX4" fmla="*/ 25786 w 43257"/>
              <a:gd name="connsiteY4" fmla="*/ 59 h 36098"/>
              <a:gd name="connsiteX5" fmla="*/ 29870 w 43257"/>
              <a:gd name="connsiteY5" fmla="*/ 2340 h 36098"/>
              <a:gd name="connsiteX6" fmla="*/ 35500 w 43257"/>
              <a:gd name="connsiteY6" fmla="*/ 549 h 36098"/>
              <a:gd name="connsiteX7" fmla="*/ 38355 w 43257"/>
              <a:gd name="connsiteY7" fmla="*/ 5435 h 36098"/>
              <a:gd name="connsiteX8" fmla="*/ 42019 w 43257"/>
              <a:gd name="connsiteY8" fmla="*/ 10177 h 36098"/>
              <a:gd name="connsiteX9" fmla="*/ 41855 w 43257"/>
              <a:gd name="connsiteY9" fmla="*/ 15319 h 36098"/>
              <a:gd name="connsiteX10" fmla="*/ 43053 w 43257"/>
              <a:gd name="connsiteY10" fmla="*/ 23181 h 36098"/>
              <a:gd name="connsiteX11" fmla="*/ 37441 w 43257"/>
              <a:gd name="connsiteY11" fmla="*/ 30063 h 36098"/>
              <a:gd name="connsiteX12" fmla="*/ 35556 w 43257"/>
              <a:gd name="connsiteY12" fmla="*/ 36092 h 36098"/>
              <a:gd name="connsiteX13" fmla="*/ 1147 w 43257"/>
              <a:gd name="connsiteY13" fmla="*/ 31109 h 36098"/>
              <a:gd name="connsiteX14" fmla="*/ 2150 w 43257"/>
              <a:gd name="connsiteY14" fmla="*/ 25410 h 36098"/>
              <a:gd name="connsiteX15" fmla="*/ 32 w 43257"/>
              <a:gd name="connsiteY15" fmla="*/ 19563 h 36098"/>
              <a:gd name="connsiteX16" fmla="*/ 3900 w 43257"/>
              <a:gd name="connsiteY16" fmla="*/ 14366 h 36098"/>
              <a:gd name="connsiteX17" fmla="*/ 3937 w 43257"/>
              <a:gd name="connsiteY17" fmla="*/ 14229 h 36098"/>
              <a:gd name="connsiteX0" fmla="*/ 4730 w 43257"/>
              <a:gd name="connsiteY0" fmla="*/ 26036 h 36098"/>
              <a:gd name="connsiteX1" fmla="*/ 2197 w 43257"/>
              <a:gd name="connsiteY1" fmla="*/ 25239 h 36098"/>
              <a:gd name="connsiteX2" fmla="*/ 34166 w 43257"/>
              <a:gd name="connsiteY2" fmla="*/ 22813 h 36098"/>
              <a:gd name="connsiteX3" fmla="*/ 37417 w 43257"/>
              <a:gd name="connsiteY3" fmla="*/ 29949 h 36098"/>
              <a:gd name="connsiteX4" fmla="*/ 41835 w 43257"/>
              <a:gd name="connsiteY4" fmla="*/ 15213 h 36098"/>
              <a:gd name="connsiteX5" fmla="*/ 40387 w 43257"/>
              <a:gd name="connsiteY5" fmla="*/ 17889 h 36098"/>
              <a:gd name="connsiteX6" fmla="*/ 38361 w 43257"/>
              <a:gd name="connsiteY6" fmla="*/ 5285 h 36098"/>
              <a:gd name="connsiteX7" fmla="*/ 38437 w 43257"/>
              <a:gd name="connsiteY7" fmla="*/ 6549 h 36098"/>
              <a:gd name="connsiteX8" fmla="*/ 29115 w 43257"/>
              <a:gd name="connsiteY8" fmla="*/ 3811 h 36098"/>
              <a:gd name="connsiteX9" fmla="*/ 29857 w 43257"/>
              <a:gd name="connsiteY9" fmla="*/ 2199 h 36098"/>
              <a:gd name="connsiteX10" fmla="*/ 22178 w 43257"/>
              <a:gd name="connsiteY10" fmla="*/ 4579 h 36098"/>
              <a:gd name="connsiteX11" fmla="*/ 22537 w 43257"/>
              <a:gd name="connsiteY11" fmla="*/ 3189 h 36098"/>
              <a:gd name="connsiteX12" fmla="*/ 14037 w 43257"/>
              <a:gd name="connsiteY12" fmla="*/ 5051 h 36098"/>
              <a:gd name="connsiteX13" fmla="*/ 15337 w 43257"/>
              <a:gd name="connsiteY13" fmla="*/ 6399 h 36098"/>
              <a:gd name="connsiteX14" fmla="*/ 4164 w 43257"/>
              <a:gd name="connsiteY14" fmla="*/ 15648 h 36098"/>
              <a:gd name="connsiteX15" fmla="*/ 3937 w 43257"/>
              <a:gd name="connsiteY15" fmla="*/ 14229 h 36098"/>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7417 w 43257"/>
              <a:gd name="connsiteY3" fmla="*/ 2994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8409 w 43257"/>
              <a:gd name="connsiteY3" fmla="*/ 2710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124"/>
              <a:gd name="connsiteY0" fmla="*/ 14229 h 31914"/>
              <a:gd name="connsiteX1" fmla="*/ 5660 w 43124"/>
              <a:gd name="connsiteY1" fmla="*/ 6766 h 31914"/>
              <a:gd name="connsiteX2" fmla="*/ 14042 w 43124"/>
              <a:gd name="connsiteY2" fmla="*/ 5061 h 31914"/>
              <a:gd name="connsiteX3" fmla="*/ 22493 w 43124"/>
              <a:gd name="connsiteY3" fmla="*/ 3291 h 31914"/>
              <a:gd name="connsiteX4" fmla="*/ 25786 w 43124"/>
              <a:gd name="connsiteY4" fmla="*/ 59 h 31914"/>
              <a:gd name="connsiteX5" fmla="*/ 29870 w 43124"/>
              <a:gd name="connsiteY5" fmla="*/ 2340 h 31914"/>
              <a:gd name="connsiteX6" fmla="*/ 35500 w 43124"/>
              <a:gd name="connsiteY6" fmla="*/ 549 h 31914"/>
              <a:gd name="connsiteX7" fmla="*/ 38355 w 43124"/>
              <a:gd name="connsiteY7" fmla="*/ 5435 h 31914"/>
              <a:gd name="connsiteX8" fmla="*/ 42019 w 43124"/>
              <a:gd name="connsiteY8" fmla="*/ 10177 h 31914"/>
              <a:gd name="connsiteX9" fmla="*/ 41855 w 43124"/>
              <a:gd name="connsiteY9" fmla="*/ 15319 h 31914"/>
              <a:gd name="connsiteX10" fmla="*/ 43053 w 43124"/>
              <a:gd name="connsiteY10" fmla="*/ 23181 h 31914"/>
              <a:gd name="connsiteX11" fmla="*/ 40706 w 43124"/>
              <a:gd name="connsiteY11" fmla="*/ 31120 h 31914"/>
              <a:gd name="connsiteX12" fmla="*/ 1147 w 43124"/>
              <a:gd name="connsiteY12" fmla="*/ 31109 h 31914"/>
              <a:gd name="connsiteX13" fmla="*/ 2150 w 43124"/>
              <a:gd name="connsiteY13" fmla="*/ 25410 h 31914"/>
              <a:gd name="connsiteX14" fmla="*/ 32 w 43124"/>
              <a:gd name="connsiteY14" fmla="*/ 19563 h 31914"/>
              <a:gd name="connsiteX15" fmla="*/ 3900 w 43124"/>
              <a:gd name="connsiteY15" fmla="*/ 14366 h 31914"/>
              <a:gd name="connsiteX16" fmla="*/ 3937 w 43124"/>
              <a:gd name="connsiteY16" fmla="*/ 14229 h 31914"/>
              <a:gd name="connsiteX0" fmla="*/ 4730 w 43124"/>
              <a:gd name="connsiteY0" fmla="*/ 26036 h 31914"/>
              <a:gd name="connsiteX1" fmla="*/ 2197 w 43124"/>
              <a:gd name="connsiteY1" fmla="*/ 25239 h 31914"/>
              <a:gd name="connsiteX2" fmla="*/ 34166 w 43124"/>
              <a:gd name="connsiteY2" fmla="*/ 22813 h 31914"/>
              <a:gd name="connsiteX3" fmla="*/ 38409 w 43124"/>
              <a:gd name="connsiteY3" fmla="*/ 27109 h 31914"/>
              <a:gd name="connsiteX4" fmla="*/ 41835 w 43124"/>
              <a:gd name="connsiteY4" fmla="*/ 15213 h 31914"/>
              <a:gd name="connsiteX5" fmla="*/ 40387 w 43124"/>
              <a:gd name="connsiteY5" fmla="*/ 17889 h 31914"/>
              <a:gd name="connsiteX6" fmla="*/ 38361 w 43124"/>
              <a:gd name="connsiteY6" fmla="*/ 5285 h 31914"/>
              <a:gd name="connsiteX7" fmla="*/ 38437 w 43124"/>
              <a:gd name="connsiteY7" fmla="*/ 6549 h 31914"/>
              <a:gd name="connsiteX8" fmla="*/ 29115 w 43124"/>
              <a:gd name="connsiteY8" fmla="*/ 3811 h 31914"/>
              <a:gd name="connsiteX9" fmla="*/ 29857 w 43124"/>
              <a:gd name="connsiteY9" fmla="*/ 2199 h 31914"/>
              <a:gd name="connsiteX10" fmla="*/ 22178 w 43124"/>
              <a:gd name="connsiteY10" fmla="*/ 4579 h 31914"/>
              <a:gd name="connsiteX11" fmla="*/ 22537 w 43124"/>
              <a:gd name="connsiteY11" fmla="*/ 3189 h 31914"/>
              <a:gd name="connsiteX12" fmla="*/ 14037 w 43124"/>
              <a:gd name="connsiteY12" fmla="*/ 5051 h 31914"/>
              <a:gd name="connsiteX13" fmla="*/ 15337 w 43124"/>
              <a:gd name="connsiteY13" fmla="*/ 6399 h 31914"/>
              <a:gd name="connsiteX14" fmla="*/ 4164 w 43124"/>
              <a:gd name="connsiteY14" fmla="*/ 15648 h 31914"/>
              <a:gd name="connsiteX15" fmla="*/ 3937 w 43124"/>
              <a:gd name="connsiteY15" fmla="*/ 14229 h 31914"/>
              <a:gd name="connsiteX0" fmla="*/ 3937 w 43867"/>
              <a:gd name="connsiteY0" fmla="*/ 14229 h 31914"/>
              <a:gd name="connsiteX1" fmla="*/ 5660 w 43867"/>
              <a:gd name="connsiteY1" fmla="*/ 6766 h 31914"/>
              <a:gd name="connsiteX2" fmla="*/ 14042 w 43867"/>
              <a:gd name="connsiteY2" fmla="*/ 5061 h 31914"/>
              <a:gd name="connsiteX3" fmla="*/ 22493 w 43867"/>
              <a:gd name="connsiteY3" fmla="*/ 3291 h 31914"/>
              <a:gd name="connsiteX4" fmla="*/ 25786 w 43867"/>
              <a:gd name="connsiteY4" fmla="*/ 59 h 31914"/>
              <a:gd name="connsiteX5" fmla="*/ 29870 w 43867"/>
              <a:gd name="connsiteY5" fmla="*/ 2340 h 31914"/>
              <a:gd name="connsiteX6" fmla="*/ 35500 w 43867"/>
              <a:gd name="connsiteY6" fmla="*/ 549 h 31914"/>
              <a:gd name="connsiteX7" fmla="*/ 38355 w 43867"/>
              <a:gd name="connsiteY7" fmla="*/ 5435 h 31914"/>
              <a:gd name="connsiteX8" fmla="*/ 42019 w 43867"/>
              <a:gd name="connsiteY8" fmla="*/ 10177 h 31914"/>
              <a:gd name="connsiteX9" fmla="*/ 41855 w 43867"/>
              <a:gd name="connsiteY9" fmla="*/ 15319 h 31914"/>
              <a:gd name="connsiteX10" fmla="*/ 43053 w 43867"/>
              <a:gd name="connsiteY10" fmla="*/ 23181 h 31914"/>
              <a:gd name="connsiteX11" fmla="*/ 40706 w 43867"/>
              <a:gd name="connsiteY11" fmla="*/ 31120 h 31914"/>
              <a:gd name="connsiteX12" fmla="*/ 1147 w 43867"/>
              <a:gd name="connsiteY12" fmla="*/ 31109 h 31914"/>
              <a:gd name="connsiteX13" fmla="*/ 2150 w 43867"/>
              <a:gd name="connsiteY13" fmla="*/ 25410 h 31914"/>
              <a:gd name="connsiteX14" fmla="*/ 32 w 43867"/>
              <a:gd name="connsiteY14" fmla="*/ 19563 h 31914"/>
              <a:gd name="connsiteX15" fmla="*/ 3900 w 43867"/>
              <a:gd name="connsiteY15" fmla="*/ 14366 h 31914"/>
              <a:gd name="connsiteX16" fmla="*/ 3937 w 43867"/>
              <a:gd name="connsiteY16" fmla="*/ 14229 h 31914"/>
              <a:gd name="connsiteX0" fmla="*/ 4730 w 43867"/>
              <a:gd name="connsiteY0" fmla="*/ 26036 h 31914"/>
              <a:gd name="connsiteX1" fmla="*/ 2197 w 43867"/>
              <a:gd name="connsiteY1" fmla="*/ 25239 h 31914"/>
              <a:gd name="connsiteX2" fmla="*/ 34166 w 43867"/>
              <a:gd name="connsiteY2" fmla="*/ 22813 h 31914"/>
              <a:gd name="connsiteX3" fmla="*/ 38409 w 43867"/>
              <a:gd name="connsiteY3" fmla="*/ 27109 h 31914"/>
              <a:gd name="connsiteX4" fmla="*/ 41835 w 43867"/>
              <a:gd name="connsiteY4" fmla="*/ 15213 h 31914"/>
              <a:gd name="connsiteX5" fmla="*/ 40387 w 43867"/>
              <a:gd name="connsiteY5" fmla="*/ 17889 h 31914"/>
              <a:gd name="connsiteX6" fmla="*/ 38361 w 43867"/>
              <a:gd name="connsiteY6" fmla="*/ 5285 h 31914"/>
              <a:gd name="connsiteX7" fmla="*/ 38437 w 43867"/>
              <a:gd name="connsiteY7" fmla="*/ 6549 h 31914"/>
              <a:gd name="connsiteX8" fmla="*/ 29115 w 43867"/>
              <a:gd name="connsiteY8" fmla="*/ 3811 h 31914"/>
              <a:gd name="connsiteX9" fmla="*/ 29857 w 43867"/>
              <a:gd name="connsiteY9" fmla="*/ 2199 h 31914"/>
              <a:gd name="connsiteX10" fmla="*/ 22178 w 43867"/>
              <a:gd name="connsiteY10" fmla="*/ 4579 h 31914"/>
              <a:gd name="connsiteX11" fmla="*/ 22537 w 43867"/>
              <a:gd name="connsiteY11" fmla="*/ 3189 h 31914"/>
              <a:gd name="connsiteX12" fmla="*/ 14037 w 43867"/>
              <a:gd name="connsiteY12" fmla="*/ 5051 h 31914"/>
              <a:gd name="connsiteX13" fmla="*/ 15337 w 43867"/>
              <a:gd name="connsiteY13" fmla="*/ 6399 h 31914"/>
              <a:gd name="connsiteX14" fmla="*/ 4164 w 43867"/>
              <a:gd name="connsiteY14" fmla="*/ 15648 h 31914"/>
              <a:gd name="connsiteX15" fmla="*/ 3937 w 43867"/>
              <a:gd name="connsiteY15" fmla="*/ 14229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67" h="31914">
                <a:moveTo>
                  <a:pt x="3937" y="14229"/>
                </a:moveTo>
                <a:cubicBezTo>
                  <a:pt x="3666" y="11516"/>
                  <a:pt x="4298" y="8780"/>
                  <a:pt x="5660" y="6766"/>
                </a:cubicBezTo>
                <a:cubicBezTo>
                  <a:pt x="7812" y="3585"/>
                  <a:pt x="11301" y="2876"/>
                  <a:pt x="14042" y="5061"/>
                </a:cubicBezTo>
                <a:cubicBezTo>
                  <a:pt x="15715" y="768"/>
                  <a:pt x="19951" y="-119"/>
                  <a:pt x="22493" y="3291"/>
                </a:cubicBezTo>
                <a:cubicBezTo>
                  <a:pt x="23134" y="1542"/>
                  <a:pt x="24365" y="333"/>
                  <a:pt x="25786" y="59"/>
                </a:cubicBezTo>
                <a:cubicBezTo>
                  <a:pt x="27350" y="-243"/>
                  <a:pt x="28912" y="629"/>
                  <a:pt x="29870" y="2340"/>
                </a:cubicBezTo>
                <a:cubicBezTo>
                  <a:pt x="31252" y="126"/>
                  <a:pt x="33538" y="-601"/>
                  <a:pt x="35500" y="549"/>
                </a:cubicBezTo>
                <a:cubicBezTo>
                  <a:pt x="36995" y="1425"/>
                  <a:pt x="38067" y="3259"/>
                  <a:pt x="38355" y="5435"/>
                </a:cubicBezTo>
                <a:cubicBezTo>
                  <a:pt x="40083" y="6077"/>
                  <a:pt x="41459" y="7857"/>
                  <a:pt x="42019" y="10177"/>
                </a:cubicBezTo>
                <a:cubicBezTo>
                  <a:pt x="42426" y="11861"/>
                  <a:pt x="42368" y="13690"/>
                  <a:pt x="41855" y="15319"/>
                </a:cubicBezTo>
                <a:cubicBezTo>
                  <a:pt x="43116" y="17553"/>
                  <a:pt x="43245" y="20548"/>
                  <a:pt x="43053" y="23181"/>
                </a:cubicBezTo>
                <a:cubicBezTo>
                  <a:pt x="42862" y="25815"/>
                  <a:pt x="46157" y="30722"/>
                  <a:pt x="40706" y="31120"/>
                </a:cubicBezTo>
                <a:cubicBezTo>
                  <a:pt x="33722" y="32441"/>
                  <a:pt x="7029" y="31885"/>
                  <a:pt x="1147" y="31109"/>
                </a:cubicBezTo>
                <a:cubicBezTo>
                  <a:pt x="-963" y="28692"/>
                  <a:pt x="1097" y="26936"/>
                  <a:pt x="2150" y="25410"/>
                </a:cubicBezTo>
                <a:cubicBezTo>
                  <a:pt x="656" y="24213"/>
                  <a:pt x="-176" y="21916"/>
                  <a:pt x="32" y="19563"/>
                </a:cubicBezTo>
                <a:cubicBezTo>
                  <a:pt x="276" y="16808"/>
                  <a:pt x="1882" y="14650"/>
                  <a:pt x="3900" y="14366"/>
                </a:cubicBezTo>
                <a:cubicBezTo>
                  <a:pt x="3912" y="14320"/>
                  <a:pt x="3925" y="14275"/>
                  <a:pt x="3937" y="14229"/>
                </a:cubicBezTo>
                <a:close/>
              </a:path>
              <a:path w="43867" h="31914" fill="none" extrusionOk="0">
                <a:moveTo>
                  <a:pt x="4730" y="26036"/>
                </a:moveTo>
                <a:cubicBezTo>
                  <a:pt x="3846" y="26130"/>
                  <a:pt x="2962" y="25852"/>
                  <a:pt x="2197" y="25239"/>
                </a:cubicBezTo>
                <a:moveTo>
                  <a:pt x="34166" y="22813"/>
                </a:moveTo>
                <a:cubicBezTo>
                  <a:pt x="36170" y="24141"/>
                  <a:pt x="38427" y="24077"/>
                  <a:pt x="38409" y="27109"/>
                </a:cubicBezTo>
                <a:moveTo>
                  <a:pt x="41835" y="15213"/>
                </a:moveTo>
                <a:cubicBezTo>
                  <a:pt x="41510" y="16245"/>
                  <a:pt x="41015" y="17161"/>
                  <a:pt x="40387" y="17889"/>
                </a:cubicBezTo>
                <a:moveTo>
                  <a:pt x="38361" y="5285"/>
                </a:moveTo>
                <a:cubicBezTo>
                  <a:pt x="38416" y="5702"/>
                  <a:pt x="38442" y="6125"/>
                  <a:pt x="38437" y="6549"/>
                </a:cubicBezTo>
                <a:moveTo>
                  <a:pt x="29115" y="3811"/>
                </a:moveTo>
                <a:cubicBezTo>
                  <a:pt x="29304" y="3228"/>
                  <a:pt x="29553" y="2685"/>
                  <a:pt x="29857" y="2199"/>
                </a:cubicBezTo>
                <a:moveTo>
                  <a:pt x="22178" y="4579"/>
                </a:moveTo>
                <a:cubicBezTo>
                  <a:pt x="22255" y="4097"/>
                  <a:pt x="22376" y="3630"/>
                  <a:pt x="22537" y="3189"/>
                </a:cubicBezTo>
                <a:moveTo>
                  <a:pt x="14037" y="5051"/>
                </a:moveTo>
                <a:cubicBezTo>
                  <a:pt x="14509" y="5427"/>
                  <a:pt x="14945" y="5880"/>
                  <a:pt x="15337" y="6399"/>
                </a:cubicBezTo>
                <a:moveTo>
                  <a:pt x="4164" y="15648"/>
                </a:moveTo>
                <a:cubicBezTo>
                  <a:pt x="4061" y="15184"/>
                  <a:pt x="3985" y="14710"/>
                  <a:pt x="3937" y="14229"/>
                </a:cubicBezTo>
              </a:path>
            </a:pathLst>
          </a:custGeom>
          <a:solidFill>
            <a:schemeClr val="bg1"/>
          </a:solidFill>
          <a:ln w="762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9" name="Cloud 98">
            <a:extLst>
              <a:ext uri="{FF2B5EF4-FFF2-40B4-BE49-F238E27FC236}">
                <a16:creationId xmlns:a16="http://schemas.microsoft.com/office/drawing/2014/main" id="{DE2C8577-C4E7-1270-FF9A-513AF5E71AAC}"/>
              </a:ext>
            </a:extLst>
          </p:cNvPr>
          <p:cNvSpPr/>
          <p:nvPr/>
        </p:nvSpPr>
        <p:spPr bwMode="auto">
          <a:xfrm>
            <a:off x="250370" y="424543"/>
            <a:ext cx="11800115" cy="596537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1146 w 43256"/>
              <a:gd name="connsiteY16" fmla="*/ 31109 h 43219"/>
              <a:gd name="connsiteX17" fmla="*/ 2149 w 43256"/>
              <a:gd name="connsiteY17" fmla="*/ 25410 h 43219"/>
              <a:gd name="connsiteX18" fmla="*/ 31 w 43256"/>
              <a:gd name="connsiteY18" fmla="*/ 19563 h 43219"/>
              <a:gd name="connsiteX19" fmla="*/ 3899 w 43256"/>
              <a:gd name="connsiteY19" fmla="*/ 14366 h 43219"/>
              <a:gd name="connsiteX20" fmla="*/ 3936 w 43256"/>
              <a:gd name="connsiteY20"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4236 w 43556"/>
              <a:gd name="connsiteY0" fmla="*/ 14229 h 43219"/>
              <a:gd name="connsiteX1" fmla="*/ 5959 w 43556"/>
              <a:gd name="connsiteY1" fmla="*/ 6766 h 43219"/>
              <a:gd name="connsiteX2" fmla="*/ 14341 w 43556"/>
              <a:gd name="connsiteY2" fmla="*/ 5061 h 43219"/>
              <a:gd name="connsiteX3" fmla="*/ 22792 w 43556"/>
              <a:gd name="connsiteY3" fmla="*/ 3291 h 43219"/>
              <a:gd name="connsiteX4" fmla="*/ 26085 w 43556"/>
              <a:gd name="connsiteY4" fmla="*/ 59 h 43219"/>
              <a:gd name="connsiteX5" fmla="*/ 30169 w 43556"/>
              <a:gd name="connsiteY5" fmla="*/ 2340 h 43219"/>
              <a:gd name="connsiteX6" fmla="*/ 35799 w 43556"/>
              <a:gd name="connsiteY6" fmla="*/ 549 h 43219"/>
              <a:gd name="connsiteX7" fmla="*/ 38654 w 43556"/>
              <a:gd name="connsiteY7" fmla="*/ 5435 h 43219"/>
              <a:gd name="connsiteX8" fmla="*/ 42318 w 43556"/>
              <a:gd name="connsiteY8" fmla="*/ 10177 h 43219"/>
              <a:gd name="connsiteX9" fmla="*/ 42154 w 43556"/>
              <a:gd name="connsiteY9" fmla="*/ 15319 h 43219"/>
              <a:gd name="connsiteX10" fmla="*/ 43352 w 43556"/>
              <a:gd name="connsiteY10" fmla="*/ 23181 h 43219"/>
              <a:gd name="connsiteX11" fmla="*/ 37740 w 43556"/>
              <a:gd name="connsiteY11" fmla="*/ 30063 h 43219"/>
              <a:gd name="connsiteX12" fmla="*/ 35731 w 43556"/>
              <a:gd name="connsiteY12" fmla="*/ 35960 h 43219"/>
              <a:gd name="connsiteX13" fmla="*/ 28891 w 43556"/>
              <a:gd name="connsiteY13" fmla="*/ 36674 h 43219"/>
              <a:gd name="connsiteX14" fmla="*/ 24003 w 43556"/>
              <a:gd name="connsiteY14" fmla="*/ 42965 h 43219"/>
              <a:gd name="connsiteX15" fmla="*/ 16816 w 43556"/>
              <a:gd name="connsiteY15" fmla="*/ 39125 h 43219"/>
              <a:gd name="connsiteX16" fmla="*/ 1446 w 43556"/>
              <a:gd name="connsiteY16" fmla="*/ 31109 h 43219"/>
              <a:gd name="connsiteX17" fmla="*/ 2449 w 43556"/>
              <a:gd name="connsiteY17" fmla="*/ 25410 h 43219"/>
              <a:gd name="connsiteX18" fmla="*/ 331 w 43556"/>
              <a:gd name="connsiteY18" fmla="*/ 19563 h 43219"/>
              <a:gd name="connsiteX19" fmla="*/ 4199 w 43556"/>
              <a:gd name="connsiteY19" fmla="*/ 14366 h 43219"/>
              <a:gd name="connsiteX20" fmla="*/ 4236 w 43556"/>
              <a:gd name="connsiteY20" fmla="*/ 14229 h 43219"/>
              <a:gd name="connsiteX0" fmla="*/ 5029 w 43556"/>
              <a:gd name="connsiteY0" fmla="*/ 26036 h 43219"/>
              <a:gd name="connsiteX1" fmla="*/ 2496 w 43556"/>
              <a:gd name="connsiteY1" fmla="*/ 25239 h 43219"/>
              <a:gd name="connsiteX2" fmla="*/ 29163 w 43556"/>
              <a:gd name="connsiteY2" fmla="*/ 34610 h 43219"/>
              <a:gd name="connsiteX3" fmla="*/ 28896 w 43556"/>
              <a:gd name="connsiteY3" fmla="*/ 36519 h 43219"/>
              <a:gd name="connsiteX4" fmla="*/ 34465 w 43556"/>
              <a:gd name="connsiteY4" fmla="*/ 22813 h 43219"/>
              <a:gd name="connsiteX5" fmla="*/ 37716 w 43556"/>
              <a:gd name="connsiteY5" fmla="*/ 29949 h 43219"/>
              <a:gd name="connsiteX6" fmla="*/ 42134 w 43556"/>
              <a:gd name="connsiteY6" fmla="*/ 15213 h 43219"/>
              <a:gd name="connsiteX7" fmla="*/ 40686 w 43556"/>
              <a:gd name="connsiteY7" fmla="*/ 17889 h 43219"/>
              <a:gd name="connsiteX8" fmla="*/ 38660 w 43556"/>
              <a:gd name="connsiteY8" fmla="*/ 5285 h 43219"/>
              <a:gd name="connsiteX9" fmla="*/ 38736 w 43556"/>
              <a:gd name="connsiteY9" fmla="*/ 6549 h 43219"/>
              <a:gd name="connsiteX10" fmla="*/ 29414 w 43556"/>
              <a:gd name="connsiteY10" fmla="*/ 3811 h 43219"/>
              <a:gd name="connsiteX11" fmla="*/ 30156 w 43556"/>
              <a:gd name="connsiteY11" fmla="*/ 2199 h 43219"/>
              <a:gd name="connsiteX12" fmla="*/ 22477 w 43556"/>
              <a:gd name="connsiteY12" fmla="*/ 4579 h 43219"/>
              <a:gd name="connsiteX13" fmla="*/ 22836 w 43556"/>
              <a:gd name="connsiteY13" fmla="*/ 3189 h 43219"/>
              <a:gd name="connsiteX14" fmla="*/ 14336 w 43556"/>
              <a:gd name="connsiteY14" fmla="*/ 5051 h 43219"/>
              <a:gd name="connsiteX15" fmla="*/ 15636 w 43556"/>
              <a:gd name="connsiteY15" fmla="*/ 6399 h 43219"/>
              <a:gd name="connsiteX16" fmla="*/ 4463 w 43556"/>
              <a:gd name="connsiteY16" fmla="*/ 15648 h 43219"/>
              <a:gd name="connsiteX17" fmla="*/ 4236 w 43556"/>
              <a:gd name="connsiteY17" fmla="*/ 14229 h 43219"/>
              <a:gd name="connsiteX0" fmla="*/ 3937 w 43257"/>
              <a:gd name="connsiteY0" fmla="*/ 14229 h 43219"/>
              <a:gd name="connsiteX1" fmla="*/ 5660 w 43257"/>
              <a:gd name="connsiteY1" fmla="*/ 6766 h 43219"/>
              <a:gd name="connsiteX2" fmla="*/ 14042 w 43257"/>
              <a:gd name="connsiteY2" fmla="*/ 5061 h 43219"/>
              <a:gd name="connsiteX3" fmla="*/ 22493 w 43257"/>
              <a:gd name="connsiteY3" fmla="*/ 3291 h 43219"/>
              <a:gd name="connsiteX4" fmla="*/ 25786 w 43257"/>
              <a:gd name="connsiteY4" fmla="*/ 59 h 43219"/>
              <a:gd name="connsiteX5" fmla="*/ 29870 w 43257"/>
              <a:gd name="connsiteY5" fmla="*/ 2340 h 43219"/>
              <a:gd name="connsiteX6" fmla="*/ 35500 w 43257"/>
              <a:gd name="connsiteY6" fmla="*/ 549 h 43219"/>
              <a:gd name="connsiteX7" fmla="*/ 38355 w 43257"/>
              <a:gd name="connsiteY7" fmla="*/ 5435 h 43219"/>
              <a:gd name="connsiteX8" fmla="*/ 42019 w 43257"/>
              <a:gd name="connsiteY8" fmla="*/ 10177 h 43219"/>
              <a:gd name="connsiteX9" fmla="*/ 41855 w 43257"/>
              <a:gd name="connsiteY9" fmla="*/ 15319 h 43219"/>
              <a:gd name="connsiteX10" fmla="*/ 43053 w 43257"/>
              <a:gd name="connsiteY10" fmla="*/ 23181 h 43219"/>
              <a:gd name="connsiteX11" fmla="*/ 37441 w 43257"/>
              <a:gd name="connsiteY11" fmla="*/ 30063 h 43219"/>
              <a:gd name="connsiteX12" fmla="*/ 35432 w 43257"/>
              <a:gd name="connsiteY12" fmla="*/ 35960 h 43219"/>
              <a:gd name="connsiteX13" fmla="*/ 28592 w 43257"/>
              <a:gd name="connsiteY13" fmla="*/ 36674 h 43219"/>
              <a:gd name="connsiteX14" fmla="*/ 23704 w 43257"/>
              <a:gd name="connsiteY14" fmla="*/ 42965 h 43219"/>
              <a:gd name="connsiteX15" fmla="*/ 16517 w 43257"/>
              <a:gd name="connsiteY15" fmla="*/ 39125 h 43219"/>
              <a:gd name="connsiteX16" fmla="*/ 1147 w 43257"/>
              <a:gd name="connsiteY16" fmla="*/ 31109 h 43219"/>
              <a:gd name="connsiteX17" fmla="*/ 2150 w 43257"/>
              <a:gd name="connsiteY17" fmla="*/ 25410 h 43219"/>
              <a:gd name="connsiteX18" fmla="*/ 32 w 43257"/>
              <a:gd name="connsiteY18" fmla="*/ 19563 h 43219"/>
              <a:gd name="connsiteX19" fmla="*/ 3900 w 43257"/>
              <a:gd name="connsiteY19" fmla="*/ 14366 h 43219"/>
              <a:gd name="connsiteX20" fmla="*/ 3937 w 43257"/>
              <a:gd name="connsiteY20" fmla="*/ 14229 h 43219"/>
              <a:gd name="connsiteX0" fmla="*/ 4730 w 43257"/>
              <a:gd name="connsiteY0" fmla="*/ 26036 h 43219"/>
              <a:gd name="connsiteX1" fmla="*/ 2197 w 43257"/>
              <a:gd name="connsiteY1" fmla="*/ 25239 h 43219"/>
              <a:gd name="connsiteX2" fmla="*/ 28864 w 43257"/>
              <a:gd name="connsiteY2" fmla="*/ 34610 h 43219"/>
              <a:gd name="connsiteX3" fmla="*/ 28597 w 43257"/>
              <a:gd name="connsiteY3" fmla="*/ 36519 h 43219"/>
              <a:gd name="connsiteX4" fmla="*/ 34166 w 43257"/>
              <a:gd name="connsiteY4" fmla="*/ 22813 h 43219"/>
              <a:gd name="connsiteX5" fmla="*/ 37417 w 43257"/>
              <a:gd name="connsiteY5" fmla="*/ 29949 h 43219"/>
              <a:gd name="connsiteX6" fmla="*/ 41835 w 43257"/>
              <a:gd name="connsiteY6" fmla="*/ 15213 h 43219"/>
              <a:gd name="connsiteX7" fmla="*/ 40387 w 43257"/>
              <a:gd name="connsiteY7" fmla="*/ 17889 h 43219"/>
              <a:gd name="connsiteX8" fmla="*/ 38361 w 43257"/>
              <a:gd name="connsiteY8" fmla="*/ 5285 h 43219"/>
              <a:gd name="connsiteX9" fmla="*/ 38437 w 43257"/>
              <a:gd name="connsiteY9" fmla="*/ 6549 h 43219"/>
              <a:gd name="connsiteX10" fmla="*/ 29115 w 43257"/>
              <a:gd name="connsiteY10" fmla="*/ 3811 h 43219"/>
              <a:gd name="connsiteX11" fmla="*/ 29857 w 43257"/>
              <a:gd name="connsiteY11" fmla="*/ 2199 h 43219"/>
              <a:gd name="connsiteX12" fmla="*/ 22178 w 43257"/>
              <a:gd name="connsiteY12" fmla="*/ 4579 h 43219"/>
              <a:gd name="connsiteX13" fmla="*/ 22537 w 43257"/>
              <a:gd name="connsiteY13" fmla="*/ 3189 h 43219"/>
              <a:gd name="connsiteX14" fmla="*/ 14037 w 43257"/>
              <a:gd name="connsiteY14" fmla="*/ 5051 h 43219"/>
              <a:gd name="connsiteX15" fmla="*/ 15337 w 43257"/>
              <a:gd name="connsiteY15" fmla="*/ 6399 h 43219"/>
              <a:gd name="connsiteX16" fmla="*/ 4164 w 43257"/>
              <a:gd name="connsiteY16" fmla="*/ 15648 h 43219"/>
              <a:gd name="connsiteX17" fmla="*/ 3937 w 43257"/>
              <a:gd name="connsiteY17" fmla="*/ 14229 h 43219"/>
              <a:gd name="connsiteX0" fmla="*/ 3937 w 43257"/>
              <a:gd name="connsiteY0" fmla="*/ 14229 h 43098"/>
              <a:gd name="connsiteX1" fmla="*/ 5660 w 43257"/>
              <a:gd name="connsiteY1" fmla="*/ 6766 h 43098"/>
              <a:gd name="connsiteX2" fmla="*/ 14042 w 43257"/>
              <a:gd name="connsiteY2" fmla="*/ 5061 h 43098"/>
              <a:gd name="connsiteX3" fmla="*/ 22493 w 43257"/>
              <a:gd name="connsiteY3" fmla="*/ 3291 h 43098"/>
              <a:gd name="connsiteX4" fmla="*/ 25786 w 43257"/>
              <a:gd name="connsiteY4" fmla="*/ 59 h 43098"/>
              <a:gd name="connsiteX5" fmla="*/ 29870 w 43257"/>
              <a:gd name="connsiteY5" fmla="*/ 2340 h 43098"/>
              <a:gd name="connsiteX6" fmla="*/ 35500 w 43257"/>
              <a:gd name="connsiteY6" fmla="*/ 549 h 43098"/>
              <a:gd name="connsiteX7" fmla="*/ 38355 w 43257"/>
              <a:gd name="connsiteY7" fmla="*/ 5435 h 43098"/>
              <a:gd name="connsiteX8" fmla="*/ 42019 w 43257"/>
              <a:gd name="connsiteY8" fmla="*/ 10177 h 43098"/>
              <a:gd name="connsiteX9" fmla="*/ 41855 w 43257"/>
              <a:gd name="connsiteY9" fmla="*/ 15319 h 43098"/>
              <a:gd name="connsiteX10" fmla="*/ 43053 w 43257"/>
              <a:gd name="connsiteY10" fmla="*/ 23181 h 43098"/>
              <a:gd name="connsiteX11" fmla="*/ 37441 w 43257"/>
              <a:gd name="connsiteY11" fmla="*/ 30063 h 43098"/>
              <a:gd name="connsiteX12" fmla="*/ 35432 w 43257"/>
              <a:gd name="connsiteY12" fmla="*/ 35960 h 43098"/>
              <a:gd name="connsiteX13" fmla="*/ 28592 w 43257"/>
              <a:gd name="connsiteY13" fmla="*/ 36674 h 43098"/>
              <a:gd name="connsiteX14" fmla="*/ 23704 w 43257"/>
              <a:gd name="connsiteY14" fmla="*/ 42965 h 43098"/>
              <a:gd name="connsiteX15" fmla="*/ 1147 w 43257"/>
              <a:gd name="connsiteY15" fmla="*/ 31109 h 43098"/>
              <a:gd name="connsiteX16" fmla="*/ 2150 w 43257"/>
              <a:gd name="connsiteY16" fmla="*/ 25410 h 43098"/>
              <a:gd name="connsiteX17" fmla="*/ 32 w 43257"/>
              <a:gd name="connsiteY17" fmla="*/ 19563 h 43098"/>
              <a:gd name="connsiteX18" fmla="*/ 3900 w 43257"/>
              <a:gd name="connsiteY18" fmla="*/ 14366 h 43098"/>
              <a:gd name="connsiteX19" fmla="*/ 3937 w 43257"/>
              <a:gd name="connsiteY19" fmla="*/ 14229 h 43098"/>
              <a:gd name="connsiteX0" fmla="*/ 4730 w 43257"/>
              <a:gd name="connsiteY0" fmla="*/ 26036 h 43098"/>
              <a:gd name="connsiteX1" fmla="*/ 2197 w 43257"/>
              <a:gd name="connsiteY1" fmla="*/ 25239 h 43098"/>
              <a:gd name="connsiteX2" fmla="*/ 28864 w 43257"/>
              <a:gd name="connsiteY2" fmla="*/ 34610 h 43098"/>
              <a:gd name="connsiteX3" fmla="*/ 28597 w 43257"/>
              <a:gd name="connsiteY3" fmla="*/ 36519 h 43098"/>
              <a:gd name="connsiteX4" fmla="*/ 34166 w 43257"/>
              <a:gd name="connsiteY4" fmla="*/ 22813 h 43098"/>
              <a:gd name="connsiteX5" fmla="*/ 37417 w 43257"/>
              <a:gd name="connsiteY5" fmla="*/ 29949 h 43098"/>
              <a:gd name="connsiteX6" fmla="*/ 41835 w 43257"/>
              <a:gd name="connsiteY6" fmla="*/ 15213 h 43098"/>
              <a:gd name="connsiteX7" fmla="*/ 40387 w 43257"/>
              <a:gd name="connsiteY7" fmla="*/ 17889 h 43098"/>
              <a:gd name="connsiteX8" fmla="*/ 38361 w 43257"/>
              <a:gd name="connsiteY8" fmla="*/ 5285 h 43098"/>
              <a:gd name="connsiteX9" fmla="*/ 38437 w 43257"/>
              <a:gd name="connsiteY9" fmla="*/ 6549 h 43098"/>
              <a:gd name="connsiteX10" fmla="*/ 29115 w 43257"/>
              <a:gd name="connsiteY10" fmla="*/ 3811 h 43098"/>
              <a:gd name="connsiteX11" fmla="*/ 29857 w 43257"/>
              <a:gd name="connsiteY11" fmla="*/ 2199 h 43098"/>
              <a:gd name="connsiteX12" fmla="*/ 22178 w 43257"/>
              <a:gd name="connsiteY12" fmla="*/ 4579 h 43098"/>
              <a:gd name="connsiteX13" fmla="*/ 22537 w 43257"/>
              <a:gd name="connsiteY13" fmla="*/ 3189 h 43098"/>
              <a:gd name="connsiteX14" fmla="*/ 14037 w 43257"/>
              <a:gd name="connsiteY14" fmla="*/ 5051 h 43098"/>
              <a:gd name="connsiteX15" fmla="*/ 15337 w 43257"/>
              <a:gd name="connsiteY15" fmla="*/ 6399 h 43098"/>
              <a:gd name="connsiteX16" fmla="*/ 4164 w 43257"/>
              <a:gd name="connsiteY16" fmla="*/ 15648 h 43098"/>
              <a:gd name="connsiteX17" fmla="*/ 3937 w 43257"/>
              <a:gd name="connsiteY17" fmla="*/ 14229 h 43098"/>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28864 w 43257"/>
              <a:gd name="connsiteY2" fmla="*/ 34610 h 37867"/>
              <a:gd name="connsiteX3" fmla="*/ 28597 w 43257"/>
              <a:gd name="connsiteY3" fmla="*/ 36519 h 37867"/>
              <a:gd name="connsiteX4" fmla="*/ 34166 w 43257"/>
              <a:gd name="connsiteY4" fmla="*/ 22813 h 37867"/>
              <a:gd name="connsiteX5" fmla="*/ 37417 w 43257"/>
              <a:gd name="connsiteY5" fmla="*/ 29949 h 37867"/>
              <a:gd name="connsiteX6" fmla="*/ 41835 w 43257"/>
              <a:gd name="connsiteY6" fmla="*/ 15213 h 37867"/>
              <a:gd name="connsiteX7" fmla="*/ 40387 w 43257"/>
              <a:gd name="connsiteY7" fmla="*/ 17889 h 37867"/>
              <a:gd name="connsiteX8" fmla="*/ 38361 w 43257"/>
              <a:gd name="connsiteY8" fmla="*/ 5285 h 37867"/>
              <a:gd name="connsiteX9" fmla="*/ 38437 w 43257"/>
              <a:gd name="connsiteY9" fmla="*/ 6549 h 37867"/>
              <a:gd name="connsiteX10" fmla="*/ 29115 w 43257"/>
              <a:gd name="connsiteY10" fmla="*/ 3811 h 37867"/>
              <a:gd name="connsiteX11" fmla="*/ 29857 w 43257"/>
              <a:gd name="connsiteY11" fmla="*/ 2199 h 37867"/>
              <a:gd name="connsiteX12" fmla="*/ 22178 w 43257"/>
              <a:gd name="connsiteY12" fmla="*/ 4579 h 37867"/>
              <a:gd name="connsiteX13" fmla="*/ 22537 w 43257"/>
              <a:gd name="connsiteY13" fmla="*/ 3189 h 37867"/>
              <a:gd name="connsiteX14" fmla="*/ 14037 w 43257"/>
              <a:gd name="connsiteY14" fmla="*/ 5051 h 37867"/>
              <a:gd name="connsiteX15" fmla="*/ 15337 w 43257"/>
              <a:gd name="connsiteY15" fmla="*/ 6399 h 37867"/>
              <a:gd name="connsiteX16" fmla="*/ 4164 w 43257"/>
              <a:gd name="connsiteY16" fmla="*/ 15648 h 37867"/>
              <a:gd name="connsiteX17" fmla="*/ 3937 w 43257"/>
              <a:gd name="connsiteY17" fmla="*/ 14229 h 37867"/>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34166 w 43257"/>
              <a:gd name="connsiteY2" fmla="*/ 22813 h 37867"/>
              <a:gd name="connsiteX3" fmla="*/ 37417 w 43257"/>
              <a:gd name="connsiteY3" fmla="*/ 29949 h 37867"/>
              <a:gd name="connsiteX4" fmla="*/ 41835 w 43257"/>
              <a:gd name="connsiteY4" fmla="*/ 15213 h 37867"/>
              <a:gd name="connsiteX5" fmla="*/ 40387 w 43257"/>
              <a:gd name="connsiteY5" fmla="*/ 17889 h 37867"/>
              <a:gd name="connsiteX6" fmla="*/ 38361 w 43257"/>
              <a:gd name="connsiteY6" fmla="*/ 5285 h 37867"/>
              <a:gd name="connsiteX7" fmla="*/ 38437 w 43257"/>
              <a:gd name="connsiteY7" fmla="*/ 6549 h 37867"/>
              <a:gd name="connsiteX8" fmla="*/ 29115 w 43257"/>
              <a:gd name="connsiteY8" fmla="*/ 3811 h 37867"/>
              <a:gd name="connsiteX9" fmla="*/ 29857 w 43257"/>
              <a:gd name="connsiteY9" fmla="*/ 2199 h 37867"/>
              <a:gd name="connsiteX10" fmla="*/ 22178 w 43257"/>
              <a:gd name="connsiteY10" fmla="*/ 4579 h 37867"/>
              <a:gd name="connsiteX11" fmla="*/ 22537 w 43257"/>
              <a:gd name="connsiteY11" fmla="*/ 3189 h 37867"/>
              <a:gd name="connsiteX12" fmla="*/ 14037 w 43257"/>
              <a:gd name="connsiteY12" fmla="*/ 5051 h 37867"/>
              <a:gd name="connsiteX13" fmla="*/ 15337 w 43257"/>
              <a:gd name="connsiteY13" fmla="*/ 6399 h 37867"/>
              <a:gd name="connsiteX14" fmla="*/ 4164 w 43257"/>
              <a:gd name="connsiteY14" fmla="*/ 15648 h 37867"/>
              <a:gd name="connsiteX15" fmla="*/ 3937 w 43257"/>
              <a:gd name="connsiteY15" fmla="*/ 14229 h 37867"/>
              <a:gd name="connsiteX0" fmla="*/ 3937 w 43257"/>
              <a:gd name="connsiteY0" fmla="*/ 14229 h 35966"/>
              <a:gd name="connsiteX1" fmla="*/ 5660 w 43257"/>
              <a:gd name="connsiteY1" fmla="*/ 6766 h 35966"/>
              <a:gd name="connsiteX2" fmla="*/ 14042 w 43257"/>
              <a:gd name="connsiteY2" fmla="*/ 5061 h 35966"/>
              <a:gd name="connsiteX3" fmla="*/ 22493 w 43257"/>
              <a:gd name="connsiteY3" fmla="*/ 3291 h 35966"/>
              <a:gd name="connsiteX4" fmla="*/ 25786 w 43257"/>
              <a:gd name="connsiteY4" fmla="*/ 59 h 35966"/>
              <a:gd name="connsiteX5" fmla="*/ 29870 w 43257"/>
              <a:gd name="connsiteY5" fmla="*/ 2340 h 35966"/>
              <a:gd name="connsiteX6" fmla="*/ 35500 w 43257"/>
              <a:gd name="connsiteY6" fmla="*/ 549 h 35966"/>
              <a:gd name="connsiteX7" fmla="*/ 38355 w 43257"/>
              <a:gd name="connsiteY7" fmla="*/ 5435 h 35966"/>
              <a:gd name="connsiteX8" fmla="*/ 42019 w 43257"/>
              <a:gd name="connsiteY8" fmla="*/ 10177 h 35966"/>
              <a:gd name="connsiteX9" fmla="*/ 41855 w 43257"/>
              <a:gd name="connsiteY9" fmla="*/ 15319 h 35966"/>
              <a:gd name="connsiteX10" fmla="*/ 43053 w 43257"/>
              <a:gd name="connsiteY10" fmla="*/ 23181 h 35966"/>
              <a:gd name="connsiteX11" fmla="*/ 37441 w 43257"/>
              <a:gd name="connsiteY11" fmla="*/ 30063 h 35966"/>
              <a:gd name="connsiteX12" fmla="*/ 35432 w 43257"/>
              <a:gd name="connsiteY12" fmla="*/ 35960 h 35966"/>
              <a:gd name="connsiteX13" fmla="*/ 1147 w 43257"/>
              <a:gd name="connsiteY13" fmla="*/ 31109 h 35966"/>
              <a:gd name="connsiteX14" fmla="*/ 2150 w 43257"/>
              <a:gd name="connsiteY14" fmla="*/ 25410 h 35966"/>
              <a:gd name="connsiteX15" fmla="*/ 32 w 43257"/>
              <a:gd name="connsiteY15" fmla="*/ 19563 h 35966"/>
              <a:gd name="connsiteX16" fmla="*/ 3900 w 43257"/>
              <a:gd name="connsiteY16" fmla="*/ 14366 h 35966"/>
              <a:gd name="connsiteX17" fmla="*/ 3937 w 43257"/>
              <a:gd name="connsiteY17" fmla="*/ 14229 h 35966"/>
              <a:gd name="connsiteX0" fmla="*/ 4730 w 43257"/>
              <a:gd name="connsiteY0" fmla="*/ 26036 h 35966"/>
              <a:gd name="connsiteX1" fmla="*/ 2197 w 43257"/>
              <a:gd name="connsiteY1" fmla="*/ 25239 h 35966"/>
              <a:gd name="connsiteX2" fmla="*/ 34166 w 43257"/>
              <a:gd name="connsiteY2" fmla="*/ 22813 h 35966"/>
              <a:gd name="connsiteX3" fmla="*/ 37417 w 43257"/>
              <a:gd name="connsiteY3" fmla="*/ 29949 h 35966"/>
              <a:gd name="connsiteX4" fmla="*/ 41835 w 43257"/>
              <a:gd name="connsiteY4" fmla="*/ 15213 h 35966"/>
              <a:gd name="connsiteX5" fmla="*/ 40387 w 43257"/>
              <a:gd name="connsiteY5" fmla="*/ 17889 h 35966"/>
              <a:gd name="connsiteX6" fmla="*/ 38361 w 43257"/>
              <a:gd name="connsiteY6" fmla="*/ 5285 h 35966"/>
              <a:gd name="connsiteX7" fmla="*/ 38437 w 43257"/>
              <a:gd name="connsiteY7" fmla="*/ 6549 h 35966"/>
              <a:gd name="connsiteX8" fmla="*/ 29115 w 43257"/>
              <a:gd name="connsiteY8" fmla="*/ 3811 h 35966"/>
              <a:gd name="connsiteX9" fmla="*/ 29857 w 43257"/>
              <a:gd name="connsiteY9" fmla="*/ 2199 h 35966"/>
              <a:gd name="connsiteX10" fmla="*/ 22178 w 43257"/>
              <a:gd name="connsiteY10" fmla="*/ 4579 h 35966"/>
              <a:gd name="connsiteX11" fmla="*/ 22537 w 43257"/>
              <a:gd name="connsiteY11" fmla="*/ 3189 h 35966"/>
              <a:gd name="connsiteX12" fmla="*/ 14037 w 43257"/>
              <a:gd name="connsiteY12" fmla="*/ 5051 h 35966"/>
              <a:gd name="connsiteX13" fmla="*/ 15337 w 43257"/>
              <a:gd name="connsiteY13" fmla="*/ 6399 h 35966"/>
              <a:gd name="connsiteX14" fmla="*/ 4164 w 43257"/>
              <a:gd name="connsiteY14" fmla="*/ 15648 h 35966"/>
              <a:gd name="connsiteX15" fmla="*/ 3937 w 43257"/>
              <a:gd name="connsiteY15" fmla="*/ 14229 h 35966"/>
              <a:gd name="connsiteX0" fmla="*/ 3937 w 43257"/>
              <a:gd name="connsiteY0" fmla="*/ 14229 h 36098"/>
              <a:gd name="connsiteX1" fmla="*/ 5660 w 43257"/>
              <a:gd name="connsiteY1" fmla="*/ 6766 h 36098"/>
              <a:gd name="connsiteX2" fmla="*/ 14042 w 43257"/>
              <a:gd name="connsiteY2" fmla="*/ 5061 h 36098"/>
              <a:gd name="connsiteX3" fmla="*/ 22493 w 43257"/>
              <a:gd name="connsiteY3" fmla="*/ 3291 h 36098"/>
              <a:gd name="connsiteX4" fmla="*/ 25786 w 43257"/>
              <a:gd name="connsiteY4" fmla="*/ 59 h 36098"/>
              <a:gd name="connsiteX5" fmla="*/ 29870 w 43257"/>
              <a:gd name="connsiteY5" fmla="*/ 2340 h 36098"/>
              <a:gd name="connsiteX6" fmla="*/ 35500 w 43257"/>
              <a:gd name="connsiteY6" fmla="*/ 549 h 36098"/>
              <a:gd name="connsiteX7" fmla="*/ 38355 w 43257"/>
              <a:gd name="connsiteY7" fmla="*/ 5435 h 36098"/>
              <a:gd name="connsiteX8" fmla="*/ 42019 w 43257"/>
              <a:gd name="connsiteY8" fmla="*/ 10177 h 36098"/>
              <a:gd name="connsiteX9" fmla="*/ 41855 w 43257"/>
              <a:gd name="connsiteY9" fmla="*/ 15319 h 36098"/>
              <a:gd name="connsiteX10" fmla="*/ 43053 w 43257"/>
              <a:gd name="connsiteY10" fmla="*/ 23181 h 36098"/>
              <a:gd name="connsiteX11" fmla="*/ 37441 w 43257"/>
              <a:gd name="connsiteY11" fmla="*/ 30063 h 36098"/>
              <a:gd name="connsiteX12" fmla="*/ 35556 w 43257"/>
              <a:gd name="connsiteY12" fmla="*/ 36092 h 36098"/>
              <a:gd name="connsiteX13" fmla="*/ 1147 w 43257"/>
              <a:gd name="connsiteY13" fmla="*/ 31109 h 36098"/>
              <a:gd name="connsiteX14" fmla="*/ 2150 w 43257"/>
              <a:gd name="connsiteY14" fmla="*/ 25410 h 36098"/>
              <a:gd name="connsiteX15" fmla="*/ 32 w 43257"/>
              <a:gd name="connsiteY15" fmla="*/ 19563 h 36098"/>
              <a:gd name="connsiteX16" fmla="*/ 3900 w 43257"/>
              <a:gd name="connsiteY16" fmla="*/ 14366 h 36098"/>
              <a:gd name="connsiteX17" fmla="*/ 3937 w 43257"/>
              <a:gd name="connsiteY17" fmla="*/ 14229 h 36098"/>
              <a:gd name="connsiteX0" fmla="*/ 4730 w 43257"/>
              <a:gd name="connsiteY0" fmla="*/ 26036 h 36098"/>
              <a:gd name="connsiteX1" fmla="*/ 2197 w 43257"/>
              <a:gd name="connsiteY1" fmla="*/ 25239 h 36098"/>
              <a:gd name="connsiteX2" fmla="*/ 34166 w 43257"/>
              <a:gd name="connsiteY2" fmla="*/ 22813 h 36098"/>
              <a:gd name="connsiteX3" fmla="*/ 37417 w 43257"/>
              <a:gd name="connsiteY3" fmla="*/ 29949 h 36098"/>
              <a:gd name="connsiteX4" fmla="*/ 41835 w 43257"/>
              <a:gd name="connsiteY4" fmla="*/ 15213 h 36098"/>
              <a:gd name="connsiteX5" fmla="*/ 40387 w 43257"/>
              <a:gd name="connsiteY5" fmla="*/ 17889 h 36098"/>
              <a:gd name="connsiteX6" fmla="*/ 38361 w 43257"/>
              <a:gd name="connsiteY6" fmla="*/ 5285 h 36098"/>
              <a:gd name="connsiteX7" fmla="*/ 38437 w 43257"/>
              <a:gd name="connsiteY7" fmla="*/ 6549 h 36098"/>
              <a:gd name="connsiteX8" fmla="*/ 29115 w 43257"/>
              <a:gd name="connsiteY8" fmla="*/ 3811 h 36098"/>
              <a:gd name="connsiteX9" fmla="*/ 29857 w 43257"/>
              <a:gd name="connsiteY9" fmla="*/ 2199 h 36098"/>
              <a:gd name="connsiteX10" fmla="*/ 22178 w 43257"/>
              <a:gd name="connsiteY10" fmla="*/ 4579 h 36098"/>
              <a:gd name="connsiteX11" fmla="*/ 22537 w 43257"/>
              <a:gd name="connsiteY11" fmla="*/ 3189 h 36098"/>
              <a:gd name="connsiteX12" fmla="*/ 14037 w 43257"/>
              <a:gd name="connsiteY12" fmla="*/ 5051 h 36098"/>
              <a:gd name="connsiteX13" fmla="*/ 15337 w 43257"/>
              <a:gd name="connsiteY13" fmla="*/ 6399 h 36098"/>
              <a:gd name="connsiteX14" fmla="*/ 4164 w 43257"/>
              <a:gd name="connsiteY14" fmla="*/ 15648 h 36098"/>
              <a:gd name="connsiteX15" fmla="*/ 3937 w 43257"/>
              <a:gd name="connsiteY15" fmla="*/ 14229 h 36098"/>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7417 w 43257"/>
              <a:gd name="connsiteY3" fmla="*/ 2994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8409 w 43257"/>
              <a:gd name="connsiteY3" fmla="*/ 2710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124"/>
              <a:gd name="connsiteY0" fmla="*/ 14229 h 31914"/>
              <a:gd name="connsiteX1" fmla="*/ 5660 w 43124"/>
              <a:gd name="connsiteY1" fmla="*/ 6766 h 31914"/>
              <a:gd name="connsiteX2" fmla="*/ 14042 w 43124"/>
              <a:gd name="connsiteY2" fmla="*/ 5061 h 31914"/>
              <a:gd name="connsiteX3" fmla="*/ 22493 w 43124"/>
              <a:gd name="connsiteY3" fmla="*/ 3291 h 31914"/>
              <a:gd name="connsiteX4" fmla="*/ 25786 w 43124"/>
              <a:gd name="connsiteY4" fmla="*/ 59 h 31914"/>
              <a:gd name="connsiteX5" fmla="*/ 29870 w 43124"/>
              <a:gd name="connsiteY5" fmla="*/ 2340 h 31914"/>
              <a:gd name="connsiteX6" fmla="*/ 35500 w 43124"/>
              <a:gd name="connsiteY6" fmla="*/ 549 h 31914"/>
              <a:gd name="connsiteX7" fmla="*/ 38355 w 43124"/>
              <a:gd name="connsiteY7" fmla="*/ 5435 h 31914"/>
              <a:gd name="connsiteX8" fmla="*/ 42019 w 43124"/>
              <a:gd name="connsiteY8" fmla="*/ 10177 h 31914"/>
              <a:gd name="connsiteX9" fmla="*/ 41855 w 43124"/>
              <a:gd name="connsiteY9" fmla="*/ 15319 h 31914"/>
              <a:gd name="connsiteX10" fmla="*/ 43053 w 43124"/>
              <a:gd name="connsiteY10" fmla="*/ 23181 h 31914"/>
              <a:gd name="connsiteX11" fmla="*/ 40706 w 43124"/>
              <a:gd name="connsiteY11" fmla="*/ 31120 h 31914"/>
              <a:gd name="connsiteX12" fmla="*/ 1147 w 43124"/>
              <a:gd name="connsiteY12" fmla="*/ 31109 h 31914"/>
              <a:gd name="connsiteX13" fmla="*/ 2150 w 43124"/>
              <a:gd name="connsiteY13" fmla="*/ 25410 h 31914"/>
              <a:gd name="connsiteX14" fmla="*/ 32 w 43124"/>
              <a:gd name="connsiteY14" fmla="*/ 19563 h 31914"/>
              <a:gd name="connsiteX15" fmla="*/ 3900 w 43124"/>
              <a:gd name="connsiteY15" fmla="*/ 14366 h 31914"/>
              <a:gd name="connsiteX16" fmla="*/ 3937 w 43124"/>
              <a:gd name="connsiteY16" fmla="*/ 14229 h 31914"/>
              <a:gd name="connsiteX0" fmla="*/ 4730 w 43124"/>
              <a:gd name="connsiteY0" fmla="*/ 26036 h 31914"/>
              <a:gd name="connsiteX1" fmla="*/ 2197 w 43124"/>
              <a:gd name="connsiteY1" fmla="*/ 25239 h 31914"/>
              <a:gd name="connsiteX2" fmla="*/ 34166 w 43124"/>
              <a:gd name="connsiteY2" fmla="*/ 22813 h 31914"/>
              <a:gd name="connsiteX3" fmla="*/ 38409 w 43124"/>
              <a:gd name="connsiteY3" fmla="*/ 27109 h 31914"/>
              <a:gd name="connsiteX4" fmla="*/ 41835 w 43124"/>
              <a:gd name="connsiteY4" fmla="*/ 15213 h 31914"/>
              <a:gd name="connsiteX5" fmla="*/ 40387 w 43124"/>
              <a:gd name="connsiteY5" fmla="*/ 17889 h 31914"/>
              <a:gd name="connsiteX6" fmla="*/ 38361 w 43124"/>
              <a:gd name="connsiteY6" fmla="*/ 5285 h 31914"/>
              <a:gd name="connsiteX7" fmla="*/ 38437 w 43124"/>
              <a:gd name="connsiteY7" fmla="*/ 6549 h 31914"/>
              <a:gd name="connsiteX8" fmla="*/ 29115 w 43124"/>
              <a:gd name="connsiteY8" fmla="*/ 3811 h 31914"/>
              <a:gd name="connsiteX9" fmla="*/ 29857 w 43124"/>
              <a:gd name="connsiteY9" fmla="*/ 2199 h 31914"/>
              <a:gd name="connsiteX10" fmla="*/ 22178 w 43124"/>
              <a:gd name="connsiteY10" fmla="*/ 4579 h 31914"/>
              <a:gd name="connsiteX11" fmla="*/ 22537 w 43124"/>
              <a:gd name="connsiteY11" fmla="*/ 3189 h 31914"/>
              <a:gd name="connsiteX12" fmla="*/ 14037 w 43124"/>
              <a:gd name="connsiteY12" fmla="*/ 5051 h 31914"/>
              <a:gd name="connsiteX13" fmla="*/ 15337 w 43124"/>
              <a:gd name="connsiteY13" fmla="*/ 6399 h 31914"/>
              <a:gd name="connsiteX14" fmla="*/ 4164 w 43124"/>
              <a:gd name="connsiteY14" fmla="*/ 15648 h 31914"/>
              <a:gd name="connsiteX15" fmla="*/ 3937 w 43124"/>
              <a:gd name="connsiteY15" fmla="*/ 14229 h 31914"/>
              <a:gd name="connsiteX0" fmla="*/ 3937 w 43867"/>
              <a:gd name="connsiteY0" fmla="*/ 14229 h 31914"/>
              <a:gd name="connsiteX1" fmla="*/ 5660 w 43867"/>
              <a:gd name="connsiteY1" fmla="*/ 6766 h 31914"/>
              <a:gd name="connsiteX2" fmla="*/ 14042 w 43867"/>
              <a:gd name="connsiteY2" fmla="*/ 5061 h 31914"/>
              <a:gd name="connsiteX3" fmla="*/ 22493 w 43867"/>
              <a:gd name="connsiteY3" fmla="*/ 3291 h 31914"/>
              <a:gd name="connsiteX4" fmla="*/ 25786 w 43867"/>
              <a:gd name="connsiteY4" fmla="*/ 59 h 31914"/>
              <a:gd name="connsiteX5" fmla="*/ 29870 w 43867"/>
              <a:gd name="connsiteY5" fmla="*/ 2340 h 31914"/>
              <a:gd name="connsiteX6" fmla="*/ 35500 w 43867"/>
              <a:gd name="connsiteY6" fmla="*/ 549 h 31914"/>
              <a:gd name="connsiteX7" fmla="*/ 38355 w 43867"/>
              <a:gd name="connsiteY7" fmla="*/ 5435 h 31914"/>
              <a:gd name="connsiteX8" fmla="*/ 42019 w 43867"/>
              <a:gd name="connsiteY8" fmla="*/ 10177 h 31914"/>
              <a:gd name="connsiteX9" fmla="*/ 41855 w 43867"/>
              <a:gd name="connsiteY9" fmla="*/ 15319 h 31914"/>
              <a:gd name="connsiteX10" fmla="*/ 43053 w 43867"/>
              <a:gd name="connsiteY10" fmla="*/ 23181 h 31914"/>
              <a:gd name="connsiteX11" fmla="*/ 40706 w 43867"/>
              <a:gd name="connsiteY11" fmla="*/ 31120 h 31914"/>
              <a:gd name="connsiteX12" fmla="*/ 1147 w 43867"/>
              <a:gd name="connsiteY12" fmla="*/ 31109 h 31914"/>
              <a:gd name="connsiteX13" fmla="*/ 2150 w 43867"/>
              <a:gd name="connsiteY13" fmla="*/ 25410 h 31914"/>
              <a:gd name="connsiteX14" fmla="*/ 32 w 43867"/>
              <a:gd name="connsiteY14" fmla="*/ 19563 h 31914"/>
              <a:gd name="connsiteX15" fmla="*/ 3900 w 43867"/>
              <a:gd name="connsiteY15" fmla="*/ 14366 h 31914"/>
              <a:gd name="connsiteX16" fmla="*/ 3937 w 43867"/>
              <a:gd name="connsiteY16" fmla="*/ 14229 h 31914"/>
              <a:gd name="connsiteX0" fmla="*/ 4730 w 43867"/>
              <a:gd name="connsiteY0" fmla="*/ 26036 h 31914"/>
              <a:gd name="connsiteX1" fmla="*/ 2197 w 43867"/>
              <a:gd name="connsiteY1" fmla="*/ 25239 h 31914"/>
              <a:gd name="connsiteX2" fmla="*/ 34166 w 43867"/>
              <a:gd name="connsiteY2" fmla="*/ 22813 h 31914"/>
              <a:gd name="connsiteX3" fmla="*/ 38409 w 43867"/>
              <a:gd name="connsiteY3" fmla="*/ 27109 h 31914"/>
              <a:gd name="connsiteX4" fmla="*/ 41835 w 43867"/>
              <a:gd name="connsiteY4" fmla="*/ 15213 h 31914"/>
              <a:gd name="connsiteX5" fmla="*/ 40387 w 43867"/>
              <a:gd name="connsiteY5" fmla="*/ 17889 h 31914"/>
              <a:gd name="connsiteX6" fmla="*/ 38361 w 43867"/>
              <a:gd name="connsiteY6" fmla="*/ 5285 h 31914"/>
              <a:gd name="connsiteX7" fmla="*/ 38437 w 43867"/>
              <a:gd name="connsiteY7" fmla="*/ 6549 h 31914"/>
              <a:gd name="connsiteX8" fmla="*/ 29115 w 43867"/>
              <a:gd name="connsiteY8" fmla="*/ 3811 h 31914"/>
              <a:gd name="connsiteX9" fmla="*/ 29857 w 43867"/>
              <a:gd name="connsiteY9" fmla="*/ 2199 h 31914"/>
              <a:gd name="connsiteX10" fmla="*/ 22178 w 43867"/>
              <a:gd name="connsiteY10" fmla="*/ 4579 h 31914"/>
              <a:gd name="connsiteX11" fmla="*/ 22537 w 43867"/>
              <a:gd name="connsiteY11" fmla="*/ 3189 h 31914"/>
              <a:gd name="connsiteX12" fmla="*/ 14037 w 43867"/>
              <a:gd name="connsiteY12" fmla="*/ 5051 h 31914"/>
              <a:gd name="connsiteX13" fmla="*/ 15337 w 43867"/>
              <a:gd name="connsiteY13" fmla="*/ 6399 h 31914"/>
              <a:gd name="connsiteX14" fmla="*/ 4164 w 43867"/>
              <a:gd name="connsiteY14" fmla="*/ 15648 h 31914"/>
              <a:gd name="connsiteX15" fmla="*/ 3937 w 43867"/>
              <a:gd name="connsiteY15" fmla="*/ 14229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67" h="31914">
                <a:moveTo>
                  <a:pt x="3937" y="14229"/>
                </a:moveTo>
                <a:cubicBezTo>
                  <a:pt x="3666" y="11516"/>
                  <a:pt x="4298" y="8780"/>
                  <a:pt x="5660" y="6766"/>
                </a:cubicBezTo>
                <a:cubicBezTo>
                  <a:pt x="7812" y="3585"/>
                  <a:pt x="11301" y="2876"/>
                  <a:pt x="14042" y="5061"/>
                </a:cubicBezTo>
                <a:cubicBezTo>
                  <a:pt x="15715" y="768"/>
                  <a:pt x="19951" y="-119"/>
                  <a:pt x="22493" y="3291"/>
                </a:cubicBezTo>
                <a:cubicBezTo>
                  <a:pt x="23134" y="1542"/>
                  <a:pt x="24365" y="333"/>
                  <a:pt x="25786" y="59"/>
                </a:cubicBezTo>
                <a:cubicBezTo>
                  <a:pt x="27350" y="-243"/>
                  <a:pt x="28912" y="629"/>
                  <a:pt x="29870" y="2340"/>
                </a:cubicBezTo>
                <a:cubicBezTo>
                  <a:pt x="31252" y="126"/>
                  <a:pt x="33538" y="-601"/>
                  <a:pt x="35500" y="549"/>
                </a:cubicBezTo>
                <a:cubicBezTo>
                  <a:pt x="36995" y="1425"/>
                  <a:pt x="38067" y="3259"/>
                  <a:pt x="38355" y="5435"/>
                </a:cubicBezTo>
                <a:cubicBezTo>
                  <a:pt x="40083" y="6077"/>
                  <a:pt x="41459" y="7857"/>
                  <a:pt x="42019" y="10177"/>
                </a:cubicBezTo>
                <a:cubicBezTo>
                  <a:pt x="42426" y="11861"/>
                  <a:pt x="42368" y="13690"/>
                  <a:pt x="41855" y="15319"/>
                </a:cubicBezTo>
                <a:cubicBezTo>
                  <a:pt x="43116" y="17553"/>
                  <a:pt x="43245" y="20548"/>
                  <a:pt x="43053" y="23181"/>
                </a:cubicBezTo>
                <a:cubicBezTo>
                  <a:pt x="42862" y="25815"/>
                  <a:pt x="46157" y="30722"/>
                  <a:pt x="40706" y="31120"/>
                </a:cubicBezTo>
                <a:cubicBezTo>
                  <a:pt x="33722" y="32441"/>
                  <a:pt x="7029" y="31885"/>
                  <a:pt x="1147" y="31109"/>
                </a:cubicBezTo>
                <a:cubicBezTo>
                  <a:pt x="-963" y="28692"/>
                  <a:pt x="1097" y="26936"/>
                  <a:pt x="2150" y="25410"/>
                </a:cubicBezTo>
                <a:cubicBezTo>
                  <a:pt x="656" y="24213"/>
                  <a:pt x="-176" y="21916"/>
                  <a:pt x="32" y="19563"/>
                </a:cubicBezTo>
                <a:cubicBezTo>
                  <a:pt x="276" y="16808"/>
                  <a:pt x="1882" y="14650"/>
                  <a:pt x="3900" y="14366"/>
                </a:cubicBezTo>
                <a:cubicBezTo>
                  <a:pt x="3912" y="14320"/>
                  <a:pt x="3925" y="14275"/>
                  <a:pt x="3937" y="14229"/>
                </a:cubicBezTo>
                <a:close/>
              </a:path>
              <a:path w="43867" h="31914" fill="none" extrusionOk="0">
                <a:moveTo>
                  <a:pt x="4730" y="26036"/>
                </a:moveTo>
                <a:cubicBezTo>
                  <a:pt x="3846" y="26130"/>
                  <a:pt x="2962" y="25852"/>
                  <a:pt x="2197" y="25239"/>
                </a:cubicBezTo>
                <a:moveTo>
                  <a:pt x="34166" y="22813"/>
                </a:moveTo>
                <a:cubicBezTo>
                  <a:pt x="36170" y="24141"/>
                  <a:pt x="38427" y="24077"/>
                  <a:pt x="38409" y="27109"/>
                </a:cubicBezTo>
                <a:moveTo>
                  <a:pt x="41835" y="15213"/>
                </a:moveTo>
                <a:cubicBezTo>
                  <a:pt x="41510" y="16245"/>
                  <a:pt x="41015" y="17161"/>
                  <a:pt x="40387" y="17889"/>
                </a:cubicBezTo>
                <a:moveTo>
                  <a:pt x="38361" y="5285"/>
                </a:moveTo>
                <a:cubicBezTo>
                  <a:pt x="38416" y="5702"/>
                  <a:pt x="38442" y="6125"/>
                  <a:pt x="38437" y="6549"/>
                </a:cubicBezTo>
                <a:moveTo>
                  <a:pt x="29115" y="3811"/>
                </a:moveTo>
                <a:cubicBezTo>
                  <a:pt x="29304" y="3228"/>
                  <a:pt x="29553" y="2685"/>
                  <a:pt x="29857" y="2199"/>
                </a:cubicBezTo>
                <a:moveTo>
                  <a:pt x="22178" y="4579"/>
                </a:moveTo>
                <a:cubicBezTo>
                  <a:pt x="22255" y="4097"/>
                  <a:pt x="22376" y="3630"/>
                  <a:pt x="22537" y="3189"/>
                </a:cubicBezTo>
                <a:moveTo>
                  <a:pt x="14037" y="5051"/>
                </a:moveTo>
                <a:cubicBezTo>
                  <a:pt x="14509" y="5427"/>
                  <a:pt x="14945" y="5880"/>
                  <a:pt x="15337" y="6399"/>
                </a:cubicBezTo>
                <a:moveTo>
                  <a:pt x="4164" y="15648"/>
                </a:moveTo>
                <a:cubicBezTo>
                  <a:pt x="4061" y="15184"/>
                  <a:pt x="3985" y="14710"/>
                  <a:pt x="3937" y="14229"/>
                </a:cubicBezTo>
              </a:path>
            </a:pathLst>
          </a:custGeom>
          <a:solidFill>
            <a:srgbClr val="FDD69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4" name="Rectangle 103">
            <a:extLst>
              <a:ext uri="{FF2B5EF4-FFF2-40B4-BE49-F238E27FC236}">
                <a16:creationId xmlns:a16="http://schemas.microsoft.com/office/drawing/2014/main" id="{25B13322-E5F0-E704-F297-18C250A41876}"/>
              </a:ext>
            </a:extLst>
          </p:cNvPr>
          <p:cNvSpPr/>
          <p:nvPr/>
        </p:nvSpPr>
        <p:spPr bwMode="auto">
          <a:xfrm>
            <a:off x="381000" y="6248400"/>
            <a:ext cx="11244943" cy="185057"/>
          </a:xfrm>
          <a:prstGeom prst="rect">
            <a:avLst/>
          </a:prstGeom>
          <a:solidFill>
            <a:srgbClr val="0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Oval 3">
            <a:extLst>
              <a:ext uri="{FF2B5EF4-FFF2-40B4-BE49-F238E27FC236}">
                <a16:creationId xmlns:a16="http://schemas.microsoft.com/office/drawing/2014/main" id="{E1C49E5C-666D-1177-83B0-224DA37B9D21}"/>
              </a:ext>
            </a:extLst>
          </p:cNvPr>
          <p:cNvSpPr/>
          <p:nvPr/>
        </p:nvSpPr>
        <p:spPr bwMode="auto">
          <a:xfrm>
            <a:off x="5488192" y="3165027"/>
            <a:ext cx="1307592" cy="1307592"/>
          </a:xfrm>
          <a:prstGeom prst="ellipse">
            <a:avLst/>
          </a:prstGeom>
          <a:solidFill>
            <a:srgbClr val="FBB840"/>
          </a:solidFill>
          <a:ln w="9525" cap="flat" cmpd="sng" algn="ctr">
            <a:noFill/>
            <a:prstDash val="solid"/>
            <a:miter lim="800000"/>
            <a:headEnd type="none" w="med" len="med"/>
            <a:tailEnd type="none" w="med" len="med"/>
          </a:ln>
          <a:effectLst>
            <a:outerShdw blurRad="50800" dist="1905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5" name="Oval 4">
            <a:extLst>
              <a:ext uri="{FF2B5EF4-FFF2-40B4-BE49-F238E27FC236}">
                <a16:creationId xmlns:a16="http://schemas.microsoft.com/office/drawing/2014/main" id="{4871AE6D-C411-795E-4595-0AF4E984733B}"/>
              </a:ext>
            </a:extLst>
          </p:cNvPr>
          <p:cNvSpPr/>
          <p:nvPr/>
        </p:nvSpPr>
        <p:spPr bwMode="auto">
          <a:xfrm>
            <a:off x="7183313" y="3834325"/>
            <a:ext cx="1307592" cy="1307592"/>
          </a:xfrm>
          <a:prstGeom prst="ellipse">
            <a:avLst/>
          </a:prstGeom>
          <a:solidFill>
            <a:srgbClr val="FBB840"/>
          </a:solidFill>
          <a:ln w="9525" cap="flat" cmpd="sng" algn="ctr">
            <a:noFill/>
            <a:prstDash val="solid"/>
            <a:miter lim="800000"/>
            <a:headEnd type="none" w="med" len="med"/>
            <a:tailEnd type="none" w="med" len="med"/>
          </a:ln>
          <a:effectLst>
            <a:outerShdw blurRad="50800" dist="1905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6" name="Oval 5">
            <a:extLst>
              <a:ext uri="{FF2B5EF4-FFF2-40B4-BE49-F238E27FC236}">
                <a16:creationId xmlns:a16="http://schemas.microsoft.com/office/drawing/2014/main" id="{BDB2E201-D798-C894-DD2B-CECBBF839726}"/>
              </a:ext>
            </a:extLst>
          </p:cNvPr>
          <p:cNvSpPr/>
          <p:nvPr/>
        </p:nvSpPr>
        <p:spPr bwMode="auto">
          <a:xfrm>
            <a:off x="3676157" y="3856078"/>
            <a:ext cx="1307592" cy="1307592"/>
          </a:xfrm>
          <a:prstGeom prst="ellipse">
            <a:avLst/>
          </a:prstGeom>
          <a:solidFill>
            <a:srgbClr val="FBB840"/>
          </a:solidFill>
          <a:ln w="9525" cap="flat" cmpd="sng" algn="ctr">
            <a:noFill/>
            <a:prstDash val="solid"/>
            <a:miter lim="800000"/>
            <a:headEnd type="none" w="med" len="med"/>
            <a:tailEnd type="none" w="med" len="med"/>
          </a:ln>
          <a:effectLst>
            <a:outerShdw blurRad="50800" dist="1905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51" name="Arc 50">
            <a:extLst>
              <a:ext uri="{FF2B5EF4-FFF2-40B4-BE49-F238E27FC236}">
                <a16:creationId xmlns:a16="http://schemas.microsoft.com/office/drawing/2014/main" id="{6DA4A054-D069-2F88-8725-E2811662966C}"/>
              </a:ext>
            </a:extLst>
          </p:cNvPr>
          <p:cNvSpPr/>
          <p:nvPr/>
        </p:nvSpPr>
        <p:spPr bwMode="auto">
          <a:xfrm>
            <a:off x="4079761" y="3800882"/>
            <a:ext cx="4032478" cy="3584393"/>
          </a:xfrm>
          <a:prstGeom prst="arc">
            <a:avLst>
              <a:gd name="adj1" fmla="val 10824188"/>
              <a:gd name="adj2" fmla="val 0"/>
            </a:avLst>
          </a:prstGeom>
          <a:no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3" name="Arc 82">
            <a:extLst>
              <a:ext uri="{FF2B5EF4-FFF2-40B4-BE49-F238E27FC236}">
                <a16:creationId xmlns:a16="http://schemas.microsoft.com/office/drawing/2014/main" id="{36FCF30C-ACC9-3DAA-F629-21F89B3DF49A}"/>
              </a:ext>
            </a:extLst>
          </p:cNvPr>
          <p:cNvSpPr/>
          <p:nvPr/>
        </p:nvSpPr>
        <p:spPr bwMode="auto">
          <a:xfrm>
            <a:off x="4079761" y="3818804"/>
            <a:ext cx="4032478" cy="3584393"/>
          </a:xfrm>
          <a:prstGeom prst="arc">
            <a:avLst>
              <a:gd name="adj1" fmla="val 10843178"/>
              <a:gd name="adj2" fmla="val 21571956"/>
            </a:avLst>
          </a:prstGeom>
          <a:solidFill>
            <a:srgbClr val="0F3E65"/>
          </a:solid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8" name="TextBox 87">
            <a:extLst>
              <a:ext uri="{FF2B5EF4-FFF2-40B4-BE49-F238E27FC236}">
                <a16:creationId xmlns:a16="http://schemas.microsoft.com/office/drawing/2014/main" id="{30551574-8138-56C6-72A0-A4C52A6A4D71}"/>
              </a:ext>
            </a:extLst>
          </p:cNvPr>
          <p:cNvSpPr txBox="1"/>
          <p:nvPr/>
        </p:nvSpPr>
        <p:spPr>
          <a:xfrm>
            <a:off x="1761183" y="2837386"/>
            <a:ext cx="1848584" cy="978729"/>
          </a:xfrm>
          <a:prstGeom prst="rect">
            <a:avLst/>
          </a:prstGeom>
          <a:noFill/>
        </p:spPr>
        <p:txBody>
          <a:bodyPr wrap="non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Faculty</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Workload</a:t>
            </a:r>
          </a:p>
        </p:txBody>
      </p:sp>
      <p:sp>
        <p:nvSpPr>
          <p:cNvPr id="89" name="TextBox 88">
            <a:extLst>
              <a:ext uri="{FF2B5EF4-FFF2-40B4-BE49-F238E27FC236}">
                <a16:creationId xmlns:a16="http://schemas.microsoft.com/office/drawing/2014/main" id="{29A53364-B0A2-0B1B-CF36-B4A4386760DC}"/>
              </a:ext>
            </a:extLst>
          </p:cNvPr>
          <p:cNvSpPr txBox="1"/>
          <p:nvPr/>
        </p:nvSpPr>
        <p:spPr>
          <a:xfrm>
            <a:off x="4079624" y="1962151"/>
            <a:ext cx="2656561" cy="978729"/>
          </a:xfrm>
          <a:prstGeom prst="rect">
            <a:avLst/>
          </a:prstGeom>
          <a:noFill/>
        </p:spPr>
        <p:txBody>
          <a:bodyPr wrap="non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Organizational</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Processes</a:t>
            </a:r>
          </a:p>
        </p:txBody>
      </p:sp>
      <p:sp>
        <p:nvSpPr>
          <p:cNvPr id="90" name="TextBox 89">
            <a:extLst>
              <a:ext uri="{FF2B5EF4-FFF2-40B4-BE49-F238E27FC236}">
                <a16:creationId xmlns:a16="http://schemas.microsoft.com/office/drawing/2014/main" id="{34AD4BF6-3E89-0EEC-A3B5-C782F635C1F1}"/>
              </a:ext>
            </a:extLst>
          </p:cNvPr>
          <p:cNvSpPr txBox="1"/>
          <p:nvPr/>
        </p:nvSpPr>
        <p:spPr>
          <a:xfrm>
            <a:off x="7071693" y="2314372"/>
            <a:ext cx="3264366" cy="991041"/>
          </a:xfrm>
          <a:prstGeom prst="rect">
            <a:avLst/>
          </a:prstGeom>
          <a:noFill/>
        </p:spPr>
        <p:txBody>
          <a:bodyPr wrap="squar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Organizational</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Leadership</a:t>
            </a:r>
          </a:p>
        </p:txBody>
      </p:sp>
      <p:sp>
        <p:nvSpPr>
          <p:cNvPr id="91" name="TextBox 90">
            <a:extLst>
              <a:ext uri="{FF2B5EF4-FFF2-40B4-BE49-F238E27FC236}">
                <a16:creationId xmlns:a16="http://schemas.microsoft.com/office/drawing/2014/main" id="{585F3C49-DDC1-82A6-E4ED-48EA3D140A73}"/>
              </a:ext>
            </a:extLst>
          </p:cNvPr>
          <p:cNvSpPr txBox="1"/>
          <p:nvPr/>
        </p:nvSpPr>
        <p:spPr>
          <a:xfrm>
            <a:off x="8910167" y="4933496"/>
            <a:ext cx="2076210" cy="978729"/>
          </a:xfrm>
          <a:prstGeom prst="rect">
            <a:avLst/>
          </a:prstGeom>
          <a:noFill/>
        </p:spPr>
        <p:txBody>
          <a:bodyPr wrap="non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Resource</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Availability</a:t>
            </a:r>
          </a:p>
        </p:txBody>
      </p:sp>
      <p:sp>
        <p:nvSpPr>
          <p:cNvPr id="92" name="TextBox 91">
            <a:extLst>
              <a:ext uri="{FF2B5EF4-FFF2-40B4-BE49-F238E27FC236}">
                <a16:creationId xmlns:a16="http://schemas.microsoft.com/office/drawing/2014/main" id="{88E1B399-47DA-6562-4E45-652170F9DFDC}"/>
              </a:ext>
            </a:extLst>
          </p:cNvPr>
          <p:cNvSpPr txBox="1"/>
          <p:nvPr/>
        </p:nvSpPr>
        <p:spPr>
          <a:xfrm>
            <a:off x="865414" y="4070153"/>
            <a:ext cx="1817550"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Economic</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Pressures</a:t>
            </a:r>
          </a:p>
        </p:txBody>
      </p:sp>
      <p:sp>
        <p:nvSpPr>
          <p:cNvPr id="95" name="TextBox 94">
            <a:extLst>
              <a:ext uri="{FF2B5EF4-FFF2-40B4-BE49-F238E27FC236}">
                <a16:creationId xmlns:a16="http://schemas.microsoft.com/office/drawing/2014/main" id="{829735FD-77FC-29AC-1FEE-6E9CAAF3695D}"/>
              </a:ext>
            </a:extLst>
          </p:cNvPr>
          <p:cNvSpPr txBox="1"/>
          <p:nvPr/>
        </p:nvSpPr>
        <p:spPr>
          <a:xfrm>
            <a:off x="7327102" y="1004810"/>
            <a:ext cx="2440092"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Public Health</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Conditions</a:t>
            </a:r>
          </a:p>
        </p:txBody>
      </p:sp>
      <p:sp>
        <p:nvSpPr>
          <p:cNvPr id="96" name="TextBox 95">
            <a:extLst>
              <a:ext uri="{FF2B5EF4-FFF2-40B4-BE49-F238E27FC236}">
                <a16:creationId xmlns:a16="http://schemas.microsoft.com/office/drawing/2014/main" id="{50703934-04D6-AFC4-7872-8F134FE07CD5}"/>
              </a:ext>
            </a:extLst>
          </p:cNvPr>
          <p:cNvSpPr txBox="1"/>
          <p:nvPr/>
        </p:nvSpPr>
        <p:spPr>
          <a:xfrm>
            <a:off x="1973388" y="1604619"/>
            <a:ext cx="1424172"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Job</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Market</a:t>
            </a:r>
          </a:p>
        </p:txBody>
      </p:sp>
      <p:sp>
        <p:nvSpPr>
          <p:cNvPr id="97" name="TextBox 96">
            <a:extLst>
              <a:ext uri="{FF2B5EF4-FFF2-40B4-BE49-F238E27FC236}">
                <a16:creationId xmlns:a16="http://schemas.microsoft.com/office/drawing/2014/main" id="{40D4CF09-99A8-E26B-0410-FD3ED8A2A9FB}"/>
              </a:ext>
            </a:extLst>
          </p:cNvPr>
          <p:cNvSpPr txBox="1"/>
          <p:nvPr/>
        </p:nvSpPr>
        <p:spPr>
          <a:xfrm>
            <a:off x="8933847" y="3623934"/>
            <a:ext cx="2172967"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Educational</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Policies</a:t>
            </a:r>
          </a:p>
        </p:txBody>
      </p:sp>
      <p:sp>
        <p:nvSpPr>
          <p:cNvPr id="98" name="TextBox 97">
            <a:extLst>
              <a:ext uri="{FF2B5EF4-FFF2-40B4-BE49-F238E27FC236}">
                <a16:creationId xmlns:a16="http://schemas.microsoft.com/office/drawing/2014/main" id="{B7F0DA55-96D3-BE69-FB8B-9E3FD97D02D6}"/>
              </a:ext>
            </a:extLst>
          </p:cNvPr>
          <p:cNvSpPr txBox="1"/>
          <p:nvPr/>
        </p:nvSpPr>
        <p:spPr>
          <a:xfrm>
            <a:off x="904401" y="5302919"/>
            <a:ext cx="2327112"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Government</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Initiatives</a:t>
            </a:r>
          </a:p>
        </p:txBody>
      </p:sp>
      <p:grpSp>
        <p:nvGrpSpPr>
          <p:cNvPr id="103" name="Group 102">
            <a:extLst>
              <a:ext uri="{FF2B5EF4-FFF2-40B4-BE49-F238E27FC236}">
                <a16:creationId xmlns:a16="http://schemas.microsoft.com/office/drawing/2014/main" id="{9594C975-5DD7-436B-C808-796C8A8ADEF4}"/>
              </a:ext>
            </a:extLst>
          </p:cNvPr>
          <p:cNvGrpSpPr/>
          <p:nvPr/>
        </p:nvGrpSpPr>
        <p:grpSpPr>
          <a:xfrm>
            <a:off x="3819869" y="3623934"/>
            <a:ext cx="4579146" cy="4579146"/>
            <a:chOff x="3819869" y="3623934"/>
            <a:chExt cx="4579146" cy="4579146"/>
          </a:xfrm>
        </p:grpSpPr>
        <p:sp>
          <p:nvSpPr>
            <p:cNvPr id="100" name="Oval 99">
              <a:extLst>
                <a:ext uri="{FF2B5EF4-FFF2-40B4-BE49-F238E27FC236}">
                  <a16:creationId xmlns:a16="http://schemas.microsoft.com/office/drawing/2014/main" id="{88B4BE23-12BB-5CDB-8915-97F5BE8110FB}"/>
                </a:ext>
              </a:extLst>
            </p:cNvPr>
            <p:cNvSpPr/>
            <p:nvPr/>
          </p:nvSpPr>
          <p:spPr bwMode="auto">
            <a:xfrm>
              <a:off x="4093203" y="3856078"/>
              <a:ext cx="4032478" cy="4032478"/>
            </a:xfrm>
            <a:prstGeom prst="ellipse">
              <a:avLst/>
            </a:prstGeom>
            <a:solidFill>
              <a:schemeClr val="bg1"/>
            </a:solidFill>
            <a:ln w="952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endParaRPr>
            </a:p>
          </p:txBody>
        </p:sp>
        <p:sp>
          <p:nvSpPr>
            <p:cNvPr id="102" name="Oval 101">
              <a:extLst>
                <a:ext uri="{FF2B5EF4-FFF2-40B4-BE49-F238E27FC236}">
                  <a16:creationId xmlns:a16="http://schemas.microsoft.com/office/drawing/2014/main" id="{7E104FA1-6979-2786-2C92-773176A42094}"/>
                </a:ext>
              </a:extLst>
            </p:cNvPr>
            <p:cNvSpPr/>
            <p:nvPr/>
          </p:nvSpPr>
          <p:spPr bwMode="auto">
            <a:xfrm>
              <a:off x="3819869" y="3623934"/>
              <a:ext cx="4579146" cy="4579146"/>
            </a:xfrm>
            <a:prstGeom prst="ellipse">
              <a:avLst/>
            </a:prstGeom>
            <a:noFill/>
            <a:ln w="952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All of this</a:t>
              </a:r>
              <a:b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b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combined leads to the </a:t>
              </a:r>
              <a:r>
                <a:rPr kumimoji="0" lang="en-US" sz="2400" b="1"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performance</a:t>
              </a: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 </a:t>
              </a:r>
              <a:r>
                <a:rPr kumimoji="0" lang="en-US" sz="2400" b="1"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behaviors</a:t>
              </a: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 and </a:t>
              </a:r>
              <a:r>
                <a:rPr kumimoji="0" lang="en-US" sz="2400" b="1"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learning outcomes</a:t>
              </a: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 of the experience</a:t>
              </a:r>
            </a:p>
          </p:txBody>
        </p:sp>
      </p:grpSp>
      <p:sp>
        <p:nvSpPr>
          <p:cNvPr id="3" name="Rectangle 2">
            <a:extLst>
              <a:ext uri="{FF2B5EF4-FFF2-40B4-BE49-F238E27FC236}">
                <a16:creationId xmlns:a16="http://schemas.microsoft.com/office/drawing/2014/main" id="{C854E960-8C7E-C3D4-4380-AEE4A08AAD4F}"/>
              </a:ext>
            </a:extLst>
          </p:cNvPr>
          <p:cNvSpPr/>
          <p:nvPr/>
        </p:nvSpPr>
        <p:spPr bwMode="auto">
          <a:xfrm>
            <a:off x="87086" y="266933"/>
            <a:ext cx="11843657" cy="6787010"/>
          </a:xfrm>
          <a:prstGeom prst="rect">
            <a:avLst/>
          </a:prstGeom>
          <a:solidFill>
            <a:srgbClr val="000000">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251FA9FA-5E4D-A140-E1E5-E11FCB8561BE}"/>
              </a:ext>
            </a:extLst>
          </p:cNvPr>
          <p:cNvSpPr txBox="1"/>
          <p:nvPr/>
        </p:nvSpPr>
        <p:spPr>
          <a:xfrm rot="21257650">
            <a:off x="6935330" y="361265"/>
            <a:ext cx="5057419" cy="6975615"/>
          </a:xfrm>
          <a:prstGeom prst="rect">
            <a:avLst/>
          </a:prstGeom>
          <a:blipFill dpi="0" rotWithShape="1">
            <a:blip r:embed="rId3"/>
            <a:srcRect/>
            <a:stretch>
              <a:fillRect/>
            </a:stretch>
          </a:blipFill>
          <a:ln>
            <a:noFill/>
          </a:ln>
          <a:effectLst>
            <a:outerShdw blurRad="50800" dist="63500" dir="13500000" algn="br" rotWithShape="0">
              <a:prstClr val="black">
                <a:alpha val="70000"/>
              </a:prstClr>
            </a:outerShdw>
          </a:effectLst>
        </p:spPr>
        <p:txBody>
          <a:bodyPr wrap="square" lIns="457200" tIns="548640" rIns="182880" bIns="91440">
            <a:noAutofit/>
          </a:bodyPr>
          <a:lstStyle/>
          <a:p>
            <a:pPr>
              <a:lnSpc>
                <a:spcPct val="135000"/>
              </a:lnSpc>
            </a:pPr>
            <a:r>
              <a:rPr lang="en-US" sz="2400" b="1" dirty="0">
                <a:latin typeface="Calibri" panose="020F0502020204030204" pitchFamily="34" charset="0"/>
                <a:cs typeface="Calibri" panose="020F0502020204030204" pitchFamily="34" charset="0"/>
              </a:rPr>
              <a:t>DRAW TECHNIQUES FROM:</a:t>
            </a:r>
          </a:p>
          <a:p>
            <a:pPr marL="119063">
              <a:lnSpc>
                <a:spcPct val="135000"/>
              </a:lnSpc>
            </a:pPr>
            <a:r>
              <a:rPr lang="en-US" sz="2400" dirty="0">
                <a:latin typeface="Calibri" panose="020F0502020204030204" pitchFamily="34" charset="0"/>
                <a:cs typeface="Calibri" panose="020F0502020204030204" pitchFamily="34" charset="0"/>
              </a:rPr>
              <a:t>User-Centered Design</a:t>
            </a:r>
          </a:p>
          <a:p>
            <a:pPr marL="119063">
              <a:lnSpc>
                <a:spcPct val="135000"/>
              </a:lnSpc>
            </a:pPr>
            <a:r>
              <a:rPr lang="en-US" sz="2400" dirty="0">
                <a:latin typeface="Calibri" panose="020F0502020204030204" pitchFamily="34" charset="0"/>
                <a:cs typeface="Calibri" panose="020F0502020204030204" pitchFamily="34" charset="0"/>
              </a:rPr>
              <a:t>User Experience Design</a:t>
            </a:r>
          </a:p>
          <a:p>
            <a:pPr marL="119063">
              <a:lnSpc>
                <a:spcPct val="135000"/>
              </a:lnSpc>
            </a:pPr>
            <a:r>
              <a:rPr lang="en-US" sz="2400" dirty="0">
                <a:latin typeface="Calibri" panose="020F0502020204030204" pitchFamily="34" charset="0"/>
                <a:cs typeface="Calibri" panose="020F0502020204030204" pitchFamily="34" charset="0"/>
              </a:rPr>
              <a:t>Human-Systems Integration</a:t>
            </a:r>
          </a:p>
          <a:p>
            <a:pPr marL="119063">
              <a:lnSpc>
                <a:spcPct val="135000"/>
              </a:lnSpc>
            </a:pPr>
            <a:r>
              <a:rPr lang="en-US" sz="2400" dirty="0">
                <a:latin typeface="Calibri" panose="020F0502020204030204" pitchFamily="34" charset="0"/>
                <a:cs typeface="Calibri" panose="020F0502020204030204" pitchFamily="34" charset="0"/>
              </a:rPr>
              <a:t>Human Factors and Ergonomics</a:t>
            </a:r>
          </a:p>
          <a:p>
            <a:pPr marL="119063">
              <a:lnSpc>
                <a:spcPct val="135000"/>
              </a:lnSpc>
            </a:pPr>
            <a:r>
              <a:rPr lang="en-US" sz="2400" dirty="0">
                <a:latin typeface="Calibri" panose="020F0502020204030204" pitchFamily="34" charset="0"/>
                <a:cs typeface="Calibri" panose="020F0502020204030204" pitchFamily="34" charset="0"/>
              </a:rPr>
              <a:t>Design Thinking</a:t>
            </a:r>
          </a:p>
          <a:p>
            <a:pPr marL="119063">
              <a:lnSpc>
                <a:spcPct val="135000"/>
              </a:lnSpc>
            </a:pPr>
            <a:r>
              <a:rPr lang="en-US" sz="2400" dirty="0">
                <a:latin typeface="Calibri" panose="020F0502020204030204" pitchFamily="34" charset="0"/>
                <a:cs typeface="Calibri" panose="020F0502020204030204" pitchFamily="34" charset="0"/>
              </a:rPr>
              <a:t>Participatory Design</a:t>
            </a:r>
          </a:p>
          <a:p>
            <a:pPr marL="119063">
              <a:lnSpc>
                <a:spcPct val="135000"/>
              </a:lnSpc>
            </a:pPr>
            <a:r>
              <a:rPr lang="en-US" sz="2400" dirty="0">
                <a:latin typeface="Calibri" panose="020F0502020204030204" pitchFamily="34" charset="0"/>
                <a:cs typeface="Calibri" panose="020F0502020204030204" pitchFamily="34" charset="0"/>
              </a:rPr>
              <a:t>Design Justice</a:t>
            </a:r>
          </a:p>
          <a:p>
            <a:pPr marL="119063">
              <a:lnSpc>
                <a:spcPct val="135000"/>
              </a:lnSpc>
            </a:pPr>
            <a:r>
              <a:rPr lang="en-US" sz="2400" dirty="0">
                <a:latin typeface="Calibri" panose="020F0502020204030204" pitchFamily="34" charset="0"/>
                <a:cs typeface="Calibri" panose="020F0502020204030204" pitchFamily="34" charset="0"/>
              </a:rPr>
              <a:t>Universal Design For Learning</a:t>
            </a:r>
          </a:p>
          <a:p>
            <a:pPr marL="119063">
              <a:lnSpc>
                <a:spcPct val="135000"/>
              </a:lnSpc>
            </a:pPr>
            <a:r>
              <a:rPr lang="en-US" sz="2400" dirty="0">
                <a:latin typeface="Calibri" panose="020F0502020204030204" pitchFamily="34" charset="0"/>
                <a:cs typeface="Calibri" panose="020F0502020204030204" pitchFamily="34" charset="0"/>
              </a:rPr>
              <a:t>Learning Experience Design</a:t>
            </a:r>
          </a:p>
          <a:p>
            <a:pPr marL="119063">
              <a:lnSpc>
                <a:spcPct val="135000"/>
              </a:lnSpc>
            </a:pPr>
            <a:r>
              <a:rPr lang="en-US" sz="2400" dirty="0">
                <a:latin typeface="Calibri" panose="020F0502020204030204" pitchFamily="34" charset="0"/>
                <a:cs typeface="Calibri" panose="020F0502020204030204" pitchFamily="34" charset="0"/>
              </a:rPr>
              <a:t>Design-Based Research</a:t>
            </a:r>
          </a:p>
        </p:txBody>
      </p:sp>
      <p:pic>
        <p:nvPicPr>
          <p:cNvPr id="8" name="IDEO DesignKit">
            <a:extLst>
              <a:ext uri="{FF2B5EF4-FFF2-40B4-BE49-F238E27FC236}">
                <a16:creationId xmlns:a16="http://schemas.microsoft.com/office/drawing/2014/main" id="{31023A9E-1AC5-C444-5ECE-908C9672F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381831">
            <a:off x="3428321" y="618733"/>
            <a:ext cx="7680183" cy="5763766"/>
          </a:xfrm>
          <a:prstGeom prst="rect">
            <a:avLst/>
          </a:prstGeom>
          <a:noFill/>
          <a:ln>
            <a:solidFill>
              <a:srgbClr val="616161"/>
            </a:solidFill>
          </a:ln>
          <a:effectLst>
            <a:outerShdw blurRad="50800" dist="50800" dir="8100000" algn="tr" rotWithShape="0">
              <a:prstClr val="black">
                <a:alpha val="67000"/>
              </a:prstClr>
            </a:outerShdw>
          </a:effectLst>
        </p:spPr>
      </p:pic>
    </p:spTree>
    <p:extLst>
      <p:ext uri="{BB962C8B-B14F-4D97-AF65-F5344CB8AC3E}">
        <p14:creationId xmlns:p14="http://schemas.microsoft.com/office/powerpoint/2010/main" val="127703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circle(out)">
                                          <p:cBhvr>
                                            <p:cTn id="7" dur="500"/>
                                            <p:tgtEl>
                                              <p:spTgt spid="9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circle(out)">
                                          <p:cBhvr>
                                            <p:cTn id="10" dur="500"/>
                                            <p:tgtEl>
                                              <p:spTgt spid="10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fade">
                                          <p:cBhvr>
                                            <p:cTn id="14" dur="500"/>
                                            <p:tgtEl>
                                              <p:spTgt spid="8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500"/>
                                            <p:tgtEl>
                                              <p:spTgt spid="9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500"/>
                                            <p:tgtEl>
                                              <p:spTgt spid="9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3"/>
                                            </p:tgtEl>
                                            <p:attrNameLst>
                                              <p:attrName>style.visibility</p:attrName>
                                            </p:attrNameLst>
                                          </p:cBhvr>
                                          <p:to>
                                            <p:strVal val="visible"/>
                                          </p:to>
                                        </p:set>
                                        <p:animEffect transition="in" filter="fade">
                                          <p:cBhvr>
                                            <p:cTn id="59" dur="500"/>
                                            <p:tgtEl>
                                              <p:spTgt spid="10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14:presetBounceEnd="50000">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14:bounceEnd="50000">
                                          <p:cBhvr additive="base">
                                            <p:cTn id="6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65" dur="500" fill="hold"/>
                                            <p:tgtEl>
                                              <p:spTgt spid="7"/>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25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14:presetBounceEnd="50000">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14:bounceEnd="50000">
                                          <p:cBhvr additive="base">
                                            <p:cTn id="7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7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99" grpId="0" animBg="1"/>
          <p:bldP spid="88" grpId="0"/>
          <p:bldP spid="89" grpId="0"/>
          <p:bldP spid="90" grpId="0"/>
          <p:bldP spid="91" grpId="0"/>
          <p:bldP spid="92" grpId="0"/>
          <p:bldP spid="95" grpId="0"/>
          <p:bldP spid="96" grpId="0"/>
          <p:bldP spid="97" grpId="0"/>
          <p:bldP spid="98" grpId="0"/>
          <p:bldP spid="3"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circle(out)">
                                          <p:cBhvr>
                                            <p:cTn id="7" dur="500"/>
                                            <p:tgtEl>
                                              <p:spTgt spid="9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circle(out)">
                                          <p:cBhvr>
                                            <p:cTn id="10" dur="500"/>
                                            <p:tgtEl>
                                              <p:spTgt spid="10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fade">
                                          <p:cBhvr>
                                            <p:cTn id="14" dur="500"/>
                                            <p:tgtEl>
                                              <p:spTgt spid="8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500"/>
                                            <p:tgtEl>
                                              <p:spTgt spid="9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500"/>
                                            <p:tgtEl>
                                              <p:spTgt spid="9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3"/>
                                            </p:tgtEl>
                                            <p:attrNameLst>
                                              <p:attrName>style.visibility</p:attrName>
                                            </p:attrNameLst>
                                          </p:cBhvr>
                                          <p:to>
                                            <p:strVal val="visible"/>
                                          </p:to>
                                        </p:set>
                                        <p:animEffect transition="in" filter="fade">
                                          <p:cBhvr>
                                            <p:cTn id="59" dur="500"/>
                                            <p:tgtEl>
                                              <p:spTgt spid="10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additive="base">
                                            <p:cTn id="64" dur="500" fill="hold"/>
                                            <p:tgtEl>
                                              <p:spTgt spid="7"/>
                                            </p:tgtEl>
                                            <p:attrNameLst>
                                              <p:attrName>ppt_x</p:attrName>
                                            </p:attrNameLst>
                                          </p:cBhvr>
                                          <p:tavLst>
                                            <p:tav tm="0">
                                              <p:val>
                                                <p:strVal val="1+#ppt_w/2"/>
                                              </p:val>
                                            </p:tav>
                                            <p:tav tm="100000">
                                              <p:val>
                                                <p:strVal val="#ppt_x"/>
                                              </p:val>
                                            </p:tav>
                                          </p:tavLst>
                                        </p:anim>
                                        <p:anim calcmode="lin" valueType="num">
                                          <p:cBhvr additive="base">
                                            <p:cTn id="65" dur="500" fill="hold"/>
                                            <p:tgtEl>
                                              <p:spTgt spid="7"/>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25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1+#ppt_w/2"/>
                                              </p:val>
                                            </p:tav>
                                            <p:tav tm="100000">
                                              <p:val>
                                                <p:strVal val="#ppt_x"/>
                                              </p:val>
                                            </p:tav>
                                          </p:tavLst>
                                        </p:anim>
                                        <p:anim calcmode="lin" valueType="num">
                                          <p:cBhvr additive="base">
                                            <p:cTn id="7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99" grpId="0" animBg="1"/>
          <p:bldP spid="88" grpId="0"/>
          <p:bldP spid="89" grpId="0"/>
          <p:bldP spid="90" grpId="0"/>
          <p:bldP spid="91" grpId="0"/>
          <p:bldP spid="92" grpId="0"/>
          <p:bldP spid="95" grpId="0"/>
          <p:bldP spid="96" grpId="0"/>
          <p:bldP spid="97" grpId="0"/>
          <p:bldP spid="98" grpId="0"/>
          <p:bldP spid="3" grpId="0" animBg="1"/>
          <p:bldP spid="7"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 name="Picture 8" descr="A picture containing person, group, people, several&#10;&#10;Description automatically generated">
            <a:extLst>
              <a:ext uri="{FF2B5EF4-FFF2-40B4-BE49-F238E27FC236}">
                <a16:creationId xmlns:a16="http://schemas.microsoft.com/office/drawing/2014/main" id="{16CE6A41-07FA-55E6-2F88-10D12526C2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 t="4643" r="-46" b="21479"/>
          <a:stretch/>
        </p:blipFill>
        <p:spPr>
          <a:xfrm>
            <a:off x="-16625" y="0"/>
            <a:ext cx="12225250" cy="6858000"/>
          </a:xfrm>
          <a:prstGeom prst="rect">
            <a:avLst/>
          </a:prstGeom>
        </p:spPr>
      </p:pic>
      <p:pic>
        <p:nvPicPr>
          <p:cNvPr id="1026" name="Picture 2">
            <a:extLst>
              <a:ext uri="{FF2B5EF4-FFF2-40B4-BE49-F238E27FC236}">
                <a16:creationId xmlns:a16="http://schemas.microsoft.com/office/drawing/2014/main" id="{23CF703D-E54A-1FAF-C8EB-8FA607F40D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62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8B3C172-550A-BDF2-2681-DF01138732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812" b="7812"/>
          <a:stretch/>
        </p:blipFill>
        <p:spPr bwMode="auto">
          <a:xfrm>
            <a:off x="-1662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EB7B9A-1C47-0974-C3BD-6EADACC5D3FE}"/>
              </a:ext>
            </a:extLst>
          </p:cNvPr>
          <p:cNvSpPr txBox="1"/>
          <p:nvPr/>
        </p:nvSpPr>
        <p:spPr>
          <a:xfrm>
            <a:off x="97972" y="6419990"/>
            <a:ext cx="5000897" cy="338554"/>
          </a:xfrm>
          <a:prstGeom prst="rect">
            <a:avLst/>
          </a:prstGeom>
          <a:solidFill>
            <a:srgbClr val="000000">
              <a:alpha val="50196"/>
            </a:srgb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Photo and project information courtesy of the World Bank</a:t>
            </a:r>
          </a:p>
        </p:txBody>
      </p:sp>
    </p:spTree>
    <p:extLst>
      <p:ext uri="{BB962C8B-B14F-4D97-AF65-F5344CB8AC3E}">
        <p14:creationId xmlns:p14="http://schemas.microsoft.com/office/powerpoint/2010/main" val="4158674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25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5250"/>
                            </p:stCondLst>
                            <p:childTnLst>
                              <p:par>
                                <p:cTn id="9" presetID="10" presetClass="entr" presetSubtype="0" fill="hold" nodeType="afterEffect">
                                  <p:stCondLst>
                                    <p:cond delay="4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5" name="Picture 24" descr="Stack of multicolored books">
            <a:extLst>
              <a:ext uri="{FF2B5EF4-FFF2-40B4-BE49-F238E27FC236}">
                <a16:creationId xmlns:a16="http://schemas.microsoft.com/office/drawing/2014/main" id="{3F158702-B803-D5DD-DB26-0F96AD712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49" t="472" r="15449" b="472"/>
          <a:stretch/>
        </p:blipFill>
        <p:spPr>
          <a:xfrm>
            <a:off x="0" y="0"/>
            <a:ext cx="12192000" cy="6858000"/>
          </a:xfrm>
          <a:prstGeom prst="rect">
            <a:avLst/>
          </a:prstGeom>
        </p:spPr>
      </p:pic>
      <p:sp>
        <p:nvSpPr>
          <p:cNvPr id="5" name="TextBox 4">
            <a:extLst>
              <a:ext uri="{FF2B5EF4-FFF2-40B4-BE49-F238E27FC236}">
                <a16:creationId xmlns:a16="http://schemas.microsoft.com/office/drawing/2014/main" id="{D73F0A8D-3648-4B38-B480-EE1F5625CA5F}"/>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Oval 8">
            <a:extLst>
              <a:ext uri="{FF2B5EF4-FFF2-40B4-BE49-F238E27FC236}">
                <a16:creationId xmlns:a16="http://schemas.microsoft.com/office/drawing/2014/main" id="{FA64F49E-EDDF-D689-D76A-C2F7DE71D646}"/>
              </a:ext>
            </a:extLst>
          </p:cNvPr>
          <p:cNvSpPr/>
          <p:nvPr/>
        </p:nvSpPr>
        <p:spPr>
          <a:xfrm>
            <a:off x="471253" y="2112579"/>
            <a:ext cx="2881548" cy="581828"/>
          </a:xfrm>
          <a:custGeom>
            <a:avLst/>
            <a:gdLst>
              <a:gd name="connsiteX0" fmla="*/ 0 w 2881548"/>
              <a:gd name="connsiteY0" fmla="*/ 290914 h 581828"/>
              <a:gd name="connsiteX1" fmla="*/ 1440774 w 2881548"/>
              <a:gd name="connsiteY1" fmla="*/ 0 h 581828"/>
              <a:gd name="connsiteX2" fmla="*/ 2881548 w 2881548"/>
              <a:gd name="connsiteY2" fmla="*/ 290914 h 581828"/>
              <a:gd name="connsiteX3" fmla="*/ 1440774 w 2881548"/>
              <a:gd name="connsiteY3" fmla="*/ 581828 h 581828"/>
              <a:gd name="connsiteX4" fmla="*/ 0 w 2881548"/>
              <a:gd name="connsiteY4" fmla="*/ 290914 h 58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48" h="581828" extrusionOk="0">
                <a:moveTo>
                  <a:pt x="0" y="290914"/>
                </a:moveTo>
                <a:cubicBezTo>
                  <a:pt x="-79804" y="133661"/>
                  <a:pt x="703288" y="57252"/>
                  <a:pt x="1440774" y="0"/>
                </a:cubicBezTo>
                <a:cubicBezTo>
                  <a:pt x="2239431" y="6031"/>
                  <a:pt x="2882002" y="144100"/>
                  <a:pt x="2881548" y="290914"/>
                </a:cubicBezTo>
                <a:cubicBezTo>
                  <a:pt x="2841425" y="391047"/>
                  <a:pt x="2311669" y="672722"/>
                  <a:pt x="1440774" y="581828"/>
                </a:cubicBezTo>
                <a:cubicBezTo>
                  <a:pt x="652236" y="555120"/>
                  <a:pt x="9771" y="469798"/>
                  <a:pt x="0" y="290914"/>
                </a:cubicBezTo>
                <a:close/>
              </a:path>
            </a:pathLst>
          </a:custGeom>
          <a:noFill/>
          <a:ln w="38100">
            <a:solidFill>
              <a:srgbClr val="DB3F2D"/>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54182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 name="Rounded Rectangle 5"/>
          <p:cNvSpPr/>
          <p:nvPr/>
        </p:nvSpPr>
        <p:spPr bwMode="auto">
          <a:xfrm>
            <a:off x="6166087" y="1187018"/>
            <a:ext cx="874251" cy="578882"/>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Year: 1990</a:t>
            </a:r>
          </a:p>
        </p:txBody>
      </p:sp>
      <p:sp>
        <p:nvSpPr>
          <p:cNvPr id="9" name="Rounded Rectangle 8"/>
          <p:cNvSpPr/>
          <p:nvPr/>
        </p:nvSpPr>
        <p:spPr bwMode="auto">
          <a:xfrm>
            <a:off x="5486742" y="114398"/>
            <a:ext cx="1553596" cy="817245"/>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Applied, ecological discipline</a:t>
            </a:r>
          </a:p>
        </p:txBody>
      </p:sp>
      <p:sp>
        <p:nvSpPr>
          <p:cNvPr id="10" name="Rounded Rectangle 9"/>
          <p:cNvSpPr/>
          <p:nvPr/>
        </p:nvSpPr>
        <p:spPr bwMode="auto">
          <a:xfrm>
            <a:off x="2758571" y="368476"/>
            <a:ext cx="2150547" cy="340519"/>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 body of knowledge</a:t>
            </a:r>
          </a:p>
        </p:txBody>
      </p:sp>
      <p:sp>
        <p:nvSpPr>
          <p:cNvPr id="11" name="Rounded Rectangle 10"/>
          <p:cNvSpPr/>
          <p:nvPr/>
        </p:nvSpPr>
        <p:spPr bwMode="auto">
          <a:xfrm>
            <a:off x="2758571" y="1063289"/>
            <a:ext cx="2150547" cy="578882"/>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How people learn and how to enhance learning</a:t>
            </a:r>
          </a:p>
        </p:txBody>
      </p:sp>
      <p:sp>
        <p:nvSpPr>
          <p:cNvPr id="12" name="Rounded Rectangle 11"/>
          <p:cNvSpPr/>
          <p:nvPr/>
        </p:nvSpPr>
        <p:spPr bwMode="auto">
          <a:xfrm>
            <a:off x="2758571" y="2021050"/>
            <a:ext cx="2150547" cy="340519"/>
          </a:xfrm>
          <a:prstGeom prst="roundRect">
            <a:avLst/>
          </a:prstGeom>
          <a:solidFill>
            <a:srgbClr val="9C3A99"/>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Scientific Research</a:t>
            </a:r>
          </a:p>
        </p:txBody>
      </p:sp>
      <p:sp>
        <p:nvSpPr>
          <p:cNvPr id="13" name="Rounded Rectangle 12"/>
          <p:cNvSpPr/>
          <p:nvPr/>
        </p:nvSpPr>
        <p:spPr bwMode="auto">
          <a:xfrm>
            <a:off x="358815" y="2007793"/>
            <a:ext cx="1795100" cy="578882"/>
          </a:xfrm>
          <a:prstGeom prst="roundRect">
            <a:avLst/>
          </a:prstGeom>
          <a:solidFill>
            <a:srgbClr val="9C3A99"/>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Human cognition and learning</a:t>
            </a:r>
          </a:p>
        </p:txBody>
      </p:sp>
      <p:sp>
        <p:nvSpPr>
          <p:cNvPr id="14" name="Rounded Rectangle 13"/>
          <p:cNvSpPr/>
          <p:nvPr/>
        </p:nvSpPr>
        <p:spPr bwMode="auto">
          <a:xfrm>
            <a:off x="358815" y="3173723"/>
            <a:ext cx="1795105" cy="578882"/>
          </a:xfrm>
          <a:prstGeom prst="roundRect">
            <a:avLst/>
          </a:prstGeom>
          <a:solidFill>
            <a:srgbClr val="9C3A99"/>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Education theory and practice</a:t>
            </a:r>
          </a:p>
        </p:txBody>
      </p:sp>
      <p:cxnSp>
        <p:nvCxnSpPr>
          <p:cNvPr id="16" name="Straight Arrow Connector 15"/>
          <p:cNvCxnSpPr>
            <a:cxnSpLocks/>
            <a:endCxn id="10" idx="3"/>
          </p:cNvCxnSpPr>
          <p:nvPr/>
        </p:nvCxnSpPr>
        <p:spPr bwMode="auto">
          <a:xfrm flipH="1" flipV="1">
            <a:off x="4909118" y="538736"/>
            <a:ext cx="1187608" cy="2132375"/>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56" name="Group 355"/>
          <p:cNvGrpSpPr/>
          <p:nvPr/>
        </p:nvGrpSpPr>
        <p:grpSpPr>
          <a:xfrm>
            <a:off x="3399502" y="708995"/>
            <a:ext cx="868685" cy="354294"/>
            <a:chOff x="2036375" y="708995"/>
            <a:chExt cx="868685" cy="354294"/>
          </a:xfrm>
        </p:grpSpPr>
        <p:cxnSp>
          <p:nvCxnSpPr>
            <p:cNvPr id="22" name="Straight Arrow Connector 21"/>
            <p:cNvCxnSpPr>
              <a:cxnSpLocks/>
              <a:stCxn id="10" idx="2"/>
              <a:endCxn id="11" idx="0"/>
            </p:cNvCxnSpPr>
            <p:nvPr/>
          </p:nvCxnSpPr>
          <p:spPr bwMode="auto">
            <a:xfrm>
              <a:off x="2470718" y="708995"/>
              <a:ext cx="0" cy="354294"/>
            </a:xfrm>
            <a:prstGeom prst="straightConnector1">
              <a:avLst/>
            </a:prstGeom>
            <a:solidFill>
              <a:schemeClr val="accent1"/>
            </a:solidFill>
            <a:ln w="25400" cap="flat" cmpd="sng" algn="ctr">
              <a:noFill/>
              <a:prstDash val="solid"/>
              <a:miter lim="800000"/>
              <a:headEnd type="none" w="med" len="med"/>
              <a:tailEnd type="triangle"/>
            </a:ln>
            <a:effectLst/>
          </p:spPr>
        </p:cxnSp>
        <p:sp>
          <p:nvSpPr>
            <p:cNvPr id="56" name="TextBox 55"/>
            <p:cNvSpPr txBox="1"/>
            <p:nvPr/>
          </p:nvSpPr>
          <p:spPr>
            <a:xfrm>
              <a:off x="2036375" y="800618"/>
              <a:ext cx="868685"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…about…</a:t>
              </a:r>
            </a:p>
          </p:txBody>
        </p:sp>
      </p:grpSp>
      <p:grpSp>
        <p:nvGrpSpPr>
          <p:cNvPr id="357" name="Group 356"/>
          <p:cNvGrpSpPr/>
          <p:nvPr/>
        </p:nvGrpSpPr>
        <p:grpSpPr>
          <a:xfrm>
            <a:off x="2912809" y="1642171"/>
            <a:ext cx="1842072" cy="378879"/>
            <a:chOff x="1458816" y="1642170"/>
            <a:chExt cx="1842072" cy="378879"/>
          </a:xfrm>
        </p:grpSpPr>
        <p:cxnSp>
          <p:nvCxnSpPr>
            <p:cNvPr id="27" name="Straight Arrow Connector 26"/>
            <p:cNvCxnSpPr>
              <a:cxnSpLocks/>
              <a:stCxn id="11" idx="2"/>
              <a:endCxn id="12" idx="0"/>
            </p:cNvCxnSpPr>
            <p:nvPr/>
          </p:nvCxnSpPr>
          <p:spPr bwMode="auto">
            <a:xfrm>
              <a:off x="2379852" y="1642170"/>
              <a:ext cx="0" cy="378879"/>
            </a:xfrm>
            <a:prstGeom prst="straightConnector1">
              <a:avLst/>
            </a:prstGeom>
            <a:solidFill>
              <a:schemeClr val="accent1"/>
            </a:solidFill>
            <a:ln w="25400" cap="flat" cmpd="sng" algn="ctr">
              <a:noFill/>
              <a:prstDash val="solid"/>
              <a:miter lim="800000"/>
              <a:headEnd type="none" w="med" len="med"/>
              <a:tailEnd type="triangle"/>
            </a:ln>
            <a:effectLst/>
          </p:spPr>
        </p:cxnSp>
        <p:sp>
          <p:nvSpPr>
            <p:cNvPr id="60" name="TextBox 59"/>
            <p:cNvSpPr txBox="1"/>
            <p:nvPr/>
          </p:nvSpPr>
          <p:spPr>
            <a:xfrm>
              <a:off x="1458816" y="1750548"/>
              <a:ext cx="1842072"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…derived from…</a:t>
              </a:r>
            </a:p>
          </p:txBody>
        </p:sp>
      </p:grpSp>
      <p:grpSp>
        <p:nvGrpSpPr>
          <p:cNvPr id="358" name="Group 357"/>
          <p:cNvGrpSpPr/>
          <p:nvPr/>
        </p:nvGrpSpPr>
        <p:grpSpPr>
          <a:xfrm>
            <a:off x="2153916" y="2297234"/>
            <a:ext cx="1679929" cy="1165930"/>
            <a:chOff x="629916" y="2297234"/>
            <a:chExt cx="1679931" cy="1165930"/>
          </a:xfrm>
        </p:grpSpPr>
        <p:cxnSp>
          <p:nvCxnSpPr>
            <p:cNvPr id="33" name="Curved Connector 32"/>
            <p:cNvCxnSpPr>
              <a:cxnSpLocks/>
              <a:stCxn id="12" idx="2"/>
              <a:endCxn id="61" idx="3"/>
            </p:cNvCxnSpPr>
            <p:nvPr/>
          </p:nvCxnSpPr>
          <p:spPr bwMode="auto">
            <a:xfrm rot="5400000">
              <a:off x="1567302" y="2296848"/>
              <a:ext cx="677825" cy="807265"/>
            </a:xfrm>
            <a:prstGeom prst="curvedConnector2">
              <a:avLst/>
            </a:prstGeom>
            <a:solidFill>
              <a:schemeClr val="accent1"/>
            </a:solidFill>
            <a:ln w="25400" cap="flat" cmpd="sng" algn="ctr">
              <a:solidFill>
                <a:schemeClr val="bg1"/>
              </a:solidFill>
              <a:prstDash val="solid"/>
              <a:miter lim="800000"/>
              <a:headEnd type="none" w="med" len="med"/>
              <a:tailEnd type="none" w="med" len="med"/>
            </a:ln>
            <a:effectLst/>
          </p:spPr>
        </p:cxnSp>
        <p:cxnSp>
          <p:nvCxnSpPr>
            <p:cNvPr id="35" name="Curved Connector 34"/>
            <p:cNvCxnSpPr>
              <a:cxnSpLocks/>
              <a:stCxn id="61" idx="1"/>
              <a:endCxn id="14" idx="3"/>
            </p:cNvCxnSpPr>
            <p:nvPr/>
          </p:nvCxnSpPr>
          <p:spPr bwMode="auto">
            <a:xfrm rot="10800000" flipV="1">
              <a:off x="629920" y="3039394"/>
              <a:ext cx="604651" cy="423770"/>
            </a:xfrm>
            <a:prstGeom prst="curvedConnector3">
              <a:avLst>
                <a:gd name="adj1" fmla="val 50000"/>
              </a:avLst>
            </a:prstGeom>
            <a:solidFill>
              <a:schemeClr val="accent1"/>
            </a:solidFill>
            <a:ln w="25400" cap="flat" cmpd="sng" algn="ctr">
              <a:solidFill>
                <a:schemeClr val="bg1"/>
              </a:solidFill>
              <a:prstDash val="solid"/>
              <a:miter lim="800000"/>
              <a:headEnd type="none" w="med" len="med"/>
              <a:tailEnd type="none" w="med" len="med"/>
            </a:ln>
            <a:effectLst/>
          </p:spPr>
        </p:cxnSp>
        <p:sp>
          <p:nvSpPr>
            <p:cNvPr id="61" name="TextBox 60"/>
            <p:cNvSpPr txBox="1"/>
            <p:nvPr/>
          </p:nvSpPr>
          <p:spPr>
            <a:xfrm>
              <a:off x="1234571" y="2947028"/>
              <a:ext cx="268010"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on</a:t>
              </a:r>
            </a:p>
          </p:txBody>
        </p:sp>
        <p:cxnSp>
          <p:nvCxnSpPr>
            <p:cNvPr id="66" name="Curved Connector 65"/>
            <p:cNvCxnSpPr>
              <a:cxnSpLocks/>
              <a:stCxn id="61" idx="1"/>
              <a:endCxn id="13" idx="3"/>
            </p:cNvCxnSpPr>
            <p:nvPr/>
          </p:nvCxnSpPr>
          <p:spPr bwMode="auto">
            <a:xfrm rot="10800000">
              <a:off x="629916" y="2297234"/>
              <a:ext cx="604656" cy="742160"/>
            </a:xfrm>
            <a:prstGeom prst="curvedConnector3">
              <a:avLst>
                <a:gd name="adj1" fmla="val 50000"/>
              </a:avLst>
            </a:prstGeom>
            <a:solidFill>
              <a:schemeClr val="accent1"/>
            </a:solidFill>
            <a:ln w="25400" cap="flat" cmpd="sng" algn="ctr">
              <a:solidFill>
                <a:schemeClr val="bg1"/>
              </a:solidFill>
              <a:prstDash val="solid"/>
              <a:miter lim="800000"/>
              <a:headEnd type="none" w="med" len="med"/>
              <a:tailEnd type="none" w="med" len="med"/>
            </a:ln>
            <a:effectLst/>
          </p:spPr>
        </p:cxnSp>
      </p:grpSp>
      <p:grpSp>
        <p:nvGrpSpPr>
          <p:cNvPr id="360" name="Group 359"/>
          <p:cNvGrpSpPr/>
          <p:nvPr/>
        </p:nvGrpSpPr>
        <p:grpSpPr>
          <a:xfrm>
            <a:off x="6008186" y="1765900"/>
            <a:ext cx="917639" cy="1042081"/>
            <a:chOff x="4484186" y="1765900"/>
            <a:chExt cx="917639" cy="1042081"/>
          </a:xfrm>
        </p:grpSpPr>
        <p:cxnSp>
          <p:nvCxnSpPr>
            <p:cNvPr id="5" name="Straight Arrow Connector 4"/>
            <p:cNvCxnSpPr>
              <a:cxnSpLocks/>
              <a:endCxn id="6" idx="2"/>
            </p:cNvCxnSpPr>
            <p:nvPr/>
          </p:nvCxnSpPr>
          <p:spPr bwMode="auto">
            <a:xfrm flipV="1">
              <a:off x="4601213" y="1765900"/>
              <a:ext cx="478000" cy="1042081"/>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sp>
          <p:nvSpPr>
            <p:cNvPr id="73" name="TextBox 72"/>
            <p:cNvSpPr txBox="1"/>
            <p:nvPr/>
          </p:nvSpPr>
          <p:spPr>
            <a:xfrm>
              <a:off x="4484186" y="1971467"/>
              <a:ext cx="917639" cy="367858"/>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Formally Established</a:t>
              </a:r>
            </a:p>
          </p:txBody>
        </p:sp>
      </p:grpSp>
      <p:sp>
        <p:nvSpPr>
          <p:cNvPr id="74" name="TextBox 73"/>
          <p:cNvSpPr txBox="1"/>
          <p:nvPr/>
        </p:nvSpPr>
        <p:spPr>
          <a:xfrm>
            <a:off x="5285808" y="1357745"/>
            <a:ext cx="278482" cy="259766"/>
          </a:xfrm>
          <a:prstGeom prst="ellipse">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is</a:t>
            </a:r>
          </a:p>
        </p:txBody>
      </p:sp>
      <p:cxnSp>
        <p:nvCxnSpPr>
          <p:cNvPr id="75" name="Straight Arrow Connector 74"/>
          <p:cNvCxnSpPr>
            <a:stCxn id="74" idx="7"/>
            <a:endCxn id="9" idx="2"/>
          </p:cNvCxnSpPr>
          <p:nvPr/>
        </p:nvCxnSpPr>
        <p:spPr bwMode="auto">
          <a:xfrm flipV="1">
            <a:off x="5523507" y="931643"/>
            <a:ext cx="740033" cy="464144"/>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59" name="Group 358"/>
          <p:cNvGrpSpPr/>
          <p:nvPr/>
        </p:nvGrpSpPr>
        <p:grpSpPr>
          <a:xfrm>
            <a:off x="281020" y="2586675"/>
            <a:ext cx="1923518" cy="587048"/>
            <a:chOff x="-97135" y="2513492"/>
            <a:chExt cx="1096133" cy="587048"/>
          </a:xfrm>
        </p:grpSpPr>
        <p:cxnSp>
          <p:nvCxnSpPr>
            <p:cNvPr id="71" name="Straight Connector 70"/>
            <p:cNvCxnSpPr>
              <a:cxnSpLocks/>
              <a:stCxn id="13" idx="2"/>
              <a:endCxn id="14" idx="0"/>
            </p:cNvCxnSpPr>
            <p:nvPr/>
          </p:nvCxnSpPr>
          <p:spPr bwMode="auto">
            <a:xfrm>
              <a:off x="458674" y="2513492"/>
              <a:ext cx="2" cy="587048"/>
            </a:xfrm>
            <a:prstGeom prst="line">
              <a:avLst/>
            </a:prstGeom>
            <a:solidFill>
              <a:schemeClr val="accent1"/>
            </a:solidFill>
            <a:ln w="25400" cap="flat" cmpd="sng" algn="ctr">
              <a:solidFill>
                <a:schemeClr val="bg1"/>
              </a:solidFill>
              <a:prstDash val="sysDot"/>
              <a:miter lim="800000"/>
              <a:headEnd type="none" w="med" len="med"/>
              <a:tailEnd type="none" w="med" len="med"/>
            </a:ln>
            <a:effectLst/>
          </p:spPr>
        </p:cxnSp>
        <p:sp>
          <p:nvSpPr>
            <p:cNvPr id="78" name="TextBox 77"/>
            <p:cNvSpPr txBox="1"/>
            <p:nvPr/>
          </p:nvSpPr>
          <p:spPr>
            <a:xfrm>
              <a:off x="-97135" y="2718057"/>
              <a:ext cx="1096133" cy="184731"/>
            </a:xfrm>
            <a:prstGeom prst="rect">
              <a:avLst/>
            </a:prstGeom>
            <a:solidFill>
              <a:schemeClr val="tx1"/>
            </a:solidFill>
            <a:ln>
              <a:noFill/>
            </a:ln>
          </p:spPr>
          <p:txBody>
            <a:bodyPr wrap="square" lIns="0" tIns="0" rIns="0" bIns="0" rtlCol="0" anchor="ctr">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(linked together)</a:t>
              </a:r>
            </a:p>
          </p:txBody>
        </p:sp>
      </p:grpSp>
      <p:grpSp>
        <p:nvGrpSpPr>
          <p:cNvPr id="367" name="Group 366"/>
          <p:cNvGrpSpPr/>
          <p:nvPr/>
        </p:nvGrpSpPr>
        <p:grpSpPr>
          <a:xfrm>
            <a:off x="6322090" y="1416366"/>
            <a:ext cx="2502530" cy="1666438"/>
            <a:chOff x="4798090" y="1358491"/>
            <a:chExt cx="2502530" cy="1666438"/>
          </a:xfrm>
        </p:grpSpPr>
        <p:cxnSp>
          <p:nvCxnSpPr>
            <p:cNvPr id="45" name="Straight Arrow Connector 44"/>
            <p:cNvCxnSpPr>
              <a:cxnSpLocks/>
              <a:endCxn id="101" idx="2"/>
            </p:cNvCxnSpPr>
            <p:nvPr/>
          </p:nvCxnSpPr>
          <p:spPr bwMode="auto">
            <a:xfrm flipV="1">
              <a:off x="4798090" y="1726349"/>
              <a:ext cx="1836690" cy="1298580"/>
            </a:xfrm>
            <a:prstGeom prst="straightConnector1">
              <a:avLst/>
            </a:prstGeom>
            <a:solidFill>
              <a:schemeClr val="accent1"/>
            </a:solidFill>
            <a:ln w="25400" cap="flat" cmpd="sng" algn="ctr">
              <a:solidFill>
                <a:schemeClr val="bg1"/>
              </a:solidFill>
              <a:prstDash val="solid"/>
              <a:miter lim="800000"/>
              <a:headEnd type="none" w="med" len="med"/>
              <a:tailEnd type="none"/>
            </a:ln>
            <a:effectLst/>
          </p:spPr>
        </p:cxnSp>
        <p:sp>
          <p:nvSpPr>
            <p:cNvPr id="101" name="TextBox 100"/>
            <p:cNvSpPr txBox="1"/>
            <p:nvPr/>
          </p:nvSpPr>
          <p:spPr>
            <a:xfrm>
              <a:off x="5968939" y="1358491"/>
              <a:ext cx="1331681" cy="367858"/>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Interdisciplinary field, including…</a:t>
              </a:r>
            </a:p>
          </p:txBody>
        </p:sp>
      </p:grpSp>
      <p:grpSp>
        <p:nvGrpSpPr>
          <p:cNvPr id="372" name="Group 371"/>
          <p:cNvGrpSpPr/>
          <p:nvPr/>
        </p:nvGrpSpPr>
        <p:grpSpPr>
          <a:xfrm>
            <a:off x="8824620" y="1600295"/>
            <a:ext cx="3084075" cy="381587"/>
            <a:chOff x="7300620" y="1295261"/>
            <a:chExt cx="3084075" cy="381587"/>
          </a:xfrm>
          <a:solidFill>
            <a:srgbClr val="1C75BC"/>
          </a:solidFill>
        </p:grpSpPr>
        <p:sp>
          <p:nvSpPr>
            <p:cNvPr id="49" name="Rounded Rectangle 48"/>
            <p:cNvSpPr/>
            <p:nvPr/>
          </p:nvSpPr>
          <p:spPr bwMode="auto">
            <a:xfrm>
              <a:off x="8007255" y="1338520"/>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Cognitive Science</a:t>
              </a:r>
            </a:p>
          </p:txBody>
        </p:sp>
        <p:cxnSp>
          <p:nvCxnSpPr>
            <p:cNvPr id="103" name="Straight Arrow Connector 102"/>
            <p:cNvCxnSpPr>
              <a:cxnSpLocks/>
              <a:stCxn id="101" idx="3"/>
              <a:endCxn id="49" idx="1"/>
            </p:cNvCxnSpPr>
            <p:nvPr/>
          </p:nvCxnSpPr>
          <p:spPr bwMode="auto">
            <a:xfrm>
              <a:off x="7300620" y="1295261"/>
              <a:ext cx="706635" cy="212423"/>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0" name="Group 369"/>
          <p:cNvGrpSpPr/>
          <p:nvPr/>
        </p:nvGrpSpPr>
        <p:grpSpPr>
          <a:xfrm>
            <a:off x="8824620" y="869977"/>
            <a:ext cx="3076690" cy="730318"/>
            <a:chOff x="6815599" y="694153"/>
            <a:chExt cx="3076690" cy="730318"/>
          </a:xfrm>
          <a:solidFill>
            <a:srgbClr val="1C75BC"/>
          </a:solidFill>
        </p:grpSpPr>
        <p:sp>
          <p:nvSpPr>
            <p:cNvPr id="50" name="Rounded Rectangle 49"/>
            <p:cNvSpPr/>
            <p:nvPr/>
          </p:nvSpPr>
          <p:spPr bwMode="auto">
            <a:xfrm>
              <a:off x="7514849" y="694153"/>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Neuroscience</a:t>
              </a:r>
            </a:p>
          </p:txBody>
        </p:sp>
        <p:cxnSp>
          <p:nvCxnSpPr>
            <p:cNvPr id="107" name="Straight Arrow Connector 106"/>
            <p:cNvCxnSpPr>
              <a:cxnSpLocks/>
              <a:stCxn id="101" idx="3"/>
              <a:endCxn id="50" idx="1"/>
            </p:cNvCxnSpPr>
            <p:nvPr/>
          </p:nvCxnSpPr>
          <p:spPr bwMode="auto">
            <a:xfrm flipV="1">
              <a:off x="6815599" y="863317"/>
              <a:ext cx="699250" cy="561154"/>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3" name="Group 372"/>
          <p:cNvGrpSpPr/>
          <p:nvPr/>
        </p:nvGrpSpPr>
        <p:grpSpPr>
          <a:xfrm>
            <a:off x="8824620" y="1600295"/>
            <a:ext cx="3076690" cy="762510"/>
            <a:chOff x="7300619" y="1346038"/>
            <a:chExt cx="3076690" cy="762510"/>
          </a:xfrm>
          <a:solidFill>
            <a:srgbClr val="1C75BC"/>
          </a:solidFill>
        </p:grpSpPr>
        <p:sp>
          <p:nvSpPr>
            <p:cNvPr id="51" name="Rounded Rectangle 50"/>
            <p:cNvSpPr/>
            <p:nvPr/>
          </p:nvSpPr>
          <p:spPr bwMode="auto">
            <a:xfrm>
              <a:off x="7999869" y="1768029"/>
              <a:ext cx="2377440" cy="340519"/>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Computer Science</a:t>
              </a:r>
            </a:p>
          </p:txBody>
        </p:sp>
        <p:cxnSp>
          <p:nvCxnSpPr>
            <p:cNvPr id="113" name="Straight Arrow Connector 112"/>
            <p:cNvCxnSpPr>
              <a:cxnSpLocks/>
              <a:stCxn id="101" idx="3"/>
              <a:endCxn id="51" idx="1"/>
            </p:cNvCxnSpPr>
            <p:nvPr/>
          </p:nvCxnSpPr>
          <p:spPr bwMode="auto">
            <a:xfrm>
              <a:off x="7300619" y="1346038"/>
              <a:ext cx="699250" cy="592251"/>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68" name="Group 367"/>
          <p:cNvGrpSpPr/>
          <p:nvPr/>
        </p:nvGrpSpPr>
        <p:grpSpPr>
          <a:xfrm>
            <a:off x="8824620" y="107525"/>
            <a:ext cx="3076690" cy="1492770"/>
            <a:chOff x="6815599" y="158956"/>
            <a:chExt cx="3076690" cy="1492770"/>
          </a:xfrm>
          <a:solidFill>
            <a:srgbClr val="1C75BC"/>
          </a:solidFill>
        </p:grpSpPr>
        <p:sp>
          <p:nvSpPr>
            <p:cNvPr id="52" name="Rounded Rectangle 51"/>
            <p:cNvSpPr/>
            <p:nvPr/>
          </p:nvSpPr>
          <p:spPr bwMode="auto">
            <a:xfrm>
              <a:off x="7514849" y="158956"/>
              <a:ext cx="2377440" cy="340519"/>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Education</a:t>
              </a:r>
            </a:p>
          </p:txBody>
        </p:sp>
        <p:cxnSp>
          <p:nvCxnSpPr>
            <p:cNvPr id="116" name="Straight Arrow Connector 115"/>
            <p:cNvCxnSpPr>
              <a:cxnSpLocks/>
              <a:stCxn id="101" idx="3"/>
              <a:endCxn id="52" idx="1"/>
            </p:cNvCxnSpPr>
            <p:nvPr/>
          </p:nvCxnSpPr>
          <p:spPr bwMode="auto">
            <a:xfrm flipV="1">
              <a:off x="6815599" y="329216"/>
              <a:ext cx="699250" cy="1322510"/>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69" name="Group 368"/>
          <p:cNvGrpSpPr/>
          <p:nvPr/>
        </p:nvGrpSpPr>
        <p:grpSpPr>
          <a:xfrm>
            <a:off x="8824620" y="488390"/>
            <a:ext cx="3076690" cy="1111905"/>
            <a:chOff x="6815599" y="365023"/>
            <a:chExt cx="3076690" cy="1111905"/>
          </a:xfrm>
          <a:solidFill>
            <a:srgbClr val="1C75BC"/>
          </a:solidFill>
        </p:grpSpPr>
        <p:sp>
          <p:nvSpPr>
            <p:cNvPr id="53" name="Rounded Rectangle 52"/>
            <p:cNvSpPr/>
            <p:nvPr/>
          </p:nvSpPr>
          <p:spPr bwMode="auto">
            <a:xfrm>
              <a:off x="7514849" y="365023"/>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Anthropology</a:t>
              </a:r>
            </a:p>
          </p:txBody>
        </p:sp>
        <p:cxnSp>
          <p:nvCxnSpPr>
            <p:cNvPr id="119" name="Straight Arrow Connector 118"/>
            <p:cNvCxnSpPr>
              <a:cxnSpLocks/>
              <a:stCxn id="101" idx="3"/>
              <a:endCxn id="53" idx="1"/>
            </p:cNvCxnSpPr>
            <p:nvPr/>
          </p:nvCxnSpPr>
          <p:spPr bwMode="auto">
            <a:xfrm flipV="1">
              <a:off x="6815599" y="534187"/>
              <a:ext cx="699250" cy="942741"/>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4" name="Group 373"/>
          <p:cNvGrpSpPr/>
          <p:nvPr/>
        </p:nvGrpSpPr>
        <p:grpSpPr>
          <a:xfrm>
            <a:off x="8824620" y="1600295"/>
            <a:ext cx="3076691" cy="1150917"/>
            <a:chOff x="7288815" y="1411807"/>
            <a:chExt cx="3076691" cy="1150917"/>
          </a:xfrm>
          <a:solidFill>
            <a:srgbClr val="1C75BC"/>
          </a:solidFill>
        </p:grpSpPr>
        <p:sp>
          <p:nvSpPr>
            <p:cNvPr id="54" name="Rounded Rectangle 53"/>
            <p:cNvSpPr/>
            <p:nvPr/>
          </p:nvSpPr>
          <p:spPr bwMode="auto">
            <a:xfrm>
              <a:off x="7988066" y="2222205"/>
              <a:ext cx="2377440" cy="340519"/>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Applied Linguistics</a:t>
              </a:r>
            </a:p>
          </p:txBody>
        </p:sp>
        <p:cxnSp>
          <p:nvCxnSpPr>
            <p:cNvPr id="122" name="Straight Arrow Connector 121"/>
            <p:cNvCxnSpPr>
              <a:cxnSpLocks/>
              <a:stCxn id="101" idx="3"/>
              <a:endCxn id="54" idx="1"/>
            </p:cNvCxnSpPr>
            <p:nvPr/>
          </p:nvCxnSpPr>
          <p:spPr bwMode="auto">
            <a:xfrm>
              <a:off x="7288815" y="1411807"/>
              <a:ext cx="699251" cy="980658"/>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1" name="Group 370"/>
          <p:cNvGrpSpPr/>
          <p:nvPr/>
        </p:nvGrpSpPr>
        <p:grpSpPr>
          <a:xfrm>
            <a:off x="8824620" y="1257289"/>
            <a:ext cx="3076690" cy="343006"/>
            <a:chOff x="6815599" y="968059"/>
            <a:chExt cx="3076690" cy="343006"/>
          </a:xfrm>
          <a:solidFill>
            <a:srgbClr val="1C75BC"/>
          </a:solidFill>
        </p:grpSpPr>
        <p:sp>
          <p:nvSpPr>
            <p:cNvPr id="55" name="Rounded Rectangle 54"/>
            <p:cNvSpPr/>
            <p:nvPr/>
          </p:nvSpPr>
          <p:spPr bwMode="auto">
            <a:xfrm>
              <a:off x="7514849" y="968059"/>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Design Science</a:t>
              </a:r>
            </a:p>
          </p:txBody>
        </p:sp>
        <p:cxnSp>
          <p:nvCxnSpPr>
            <p:cNvPr id="125" name="Straight Arrow Connector 124"/>
            <p:cNvCxnSpPr>
              <a:cxnSpLocks/>
              <a:stCxn id="101" idx="3"/>
              <a:endCxn id="55" idx="1"/>
            </p:cNvCxnSpPr>
            <p:nvPr/>
          </p:nvCxnSpPr>
          <p:spPr bwMode="auto">
            <a:xfrm flipV="1">
              <a:off x="6815599" y="1137223"/>
              <a:ext cx="699250" cy="173842"/>
            </a:xfrm>
            <a:prstGeom prst="straightConnector1">
              <a:avLst/>
            </a:prstGeom>
            <a:grpFill/>
            <a:ln w="25400" cap="flat" cmpd="sng" algn="ctr">
              <a:solidFill>
                <a:schemeClr val="bg1"/>
              </a:solidFill>
              <a:prstDash val="solid"/>
              <a:miter lim="800000"/>
              <a:headEnd type="none" w="med" len="med"/>
              <a:tailEnd type="triangle"/>
            </a:ln>
            <a:effectLst/>
          </p:spPr>
        </p:cxnSp>
      </p:grpSp>
      <p:pic>
        <p:nvPicPr>
          <p:cNvPr id="176" name="Picture 175" descr="Young woman thinking"/>
          <p:cNvPicPr>
            <a:picLocks noChangeAspect="1"/>
          </p:cNvPicPr>
          <p:nvPr/>
        </p:nvPicPr>
        <p:blipFill rotWithShape="1">
          <a:blip r:embed="rId2" cstate="print">
            <a:extLst>
              <a:ext uri="{28A0092B-C50C-407E-A947-70E740481C1C}">
                <a14:useLocalDpi xmlns:a14="http://schemas.microsoft.com/office/drawing/2010/main" val="0"/>
              </a:ext>
            </a:extLst>
          </a:blip>
          <a:srcRect l="23349" t="10099" r="23349" b="10099"/>
          <a:stretch/>
        </p:blipFill>
        <p:spPr>
          <a:xfrm>
            <a:off x="5181600" y="2631522"/>
            <a:ext cx="1828800" cy="1828800"/>
          </a:xfrm>
          <a:prstGeom prst="ellipse">
            <a:avLst/>
          </a:prstGeom>
          <a:solidFill>
            <a:srgbClr val="ECFEFF"/>
          </a:solidFill>
          <a:ln w="57150">
            <a:solidFill>
              <a:schemeClr val="bg1"/>
            </a:solidFill>
          </a:ln>
        </p:spPr>
      </p:pic>
      <p:sp>
        <p:nvSpPr>
          <p:cNvPr id="182" name="Rounded Rectangle 181"/>
          <p:cNvSpPr/>
          <p:nvPr/>
        </p:nvSpPr>
        <p:spPr bwMode="auto">
          <a:xfrm>
            <a:off x="8100032" y="3384282"/>
            <a:ext cx="3646406"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Create and discover learning innovations</a:t>
            </a:r>
          </a:p>
        </p:txBody>
      </p:sp>
      <p:grpSp>
        <p:nvGrpSpPr>
          <p:cNvPr id="377" name="Group 376"/>
          <p:cNvGrpSpPr/>
          <p:nvPr/>
        </p:nvGrpSpPr>
        <p:grpSpPr>
          <a:xfrm>
            <a:off x="7672377" y="2985441"/>
            <a:ext cx="4048620" cy="560481"/>
            <a:chOff x="6141493" y="2944790"/>
            <a:chExt cx="2659734" cy="560481"/>
          </a:xfrm>
        </p:grpSpPr>
        <p:sp>
          <p:nvSpPr>
            <p:cNvPr id="183" name="Rounded Rectangle 182"/>
            <p:cNvSpPr/>
            <p:nvPr/>
          </p:nvSpPr>
          <p:spPr bwMode="auto">
            <a:xfrm>
              <a:off x="6439138" y="2944790"/>
              <a:ext cx="2362089"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Continuously improve instructional methods</a:t>
              </a:r>
            </a:p>
          </p:txBody>
        </p:sp>
        <p:cxnSp>
          <p:nvCxnSpPr>
            <p:cNvPr id="191" name="Straight Arrow Connector 190"/>
            <p:cNvCxnSpPr>
              <a:cxnSpLocks/>
              <a:stCxn id="190" idx="3"/>
              <a:endCxn id="183" idx="1"/>
            </p:cNvCxnSpPr>
            <p:nvPr/>
          </p:nvCxnSpPr>
          <p:spPr bwMode="auto">
            <a:xfrm flipV="1">
              <a:off x="6141493" y="3115050"/>
              <a:ext cx="297645" cy="390221"/>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76" name="Group 375"/>
          <p:cNvGrpSpPr/>
          <p:nvPr/>
        </p:nvGrpSpPr>
        <p:grpSpPr>
          <a:xfrm>
            <a:off x="7010400" y="3453556"/>
            <a:ext cx="661978" cy="184731"/>
            <a:chOff x="5486400" y="3453556"/>
            <a:chExt cx="661978" cy="184731"/>
          </a:xfrm>
        </p:grpSpPr>
        <p:sp>
          <p:nvSpPr>
            <p:cNvPr id="190" name="TextBox 189"/>
            <p:cNvSpPr txBox="1"/>
            <p:nvPr/>
          </p:nvSpPr>
          <p:spPr>
            <a:xfrm>
              <a:off x="5691178" y="3453556"/>
              <a:ext cx="457200"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Goals</a:t>
              </a:r>
            </a:p>
          </p:txBody>
        </p:sp>
        <p:cxnSp>
          <p:nvCxnSpPr>
            <p:cNvPr id="201" name="Straight Arrow Connector 200"/>
            <p:cNvCxnSpPr>
              <a:stCxn id="176" idx="6"/>
              <a:endCxn id="190" idx="1"/>
            </p:cNvCxnSpPr>
            <p:nvPr/>
          </p:nvCxnSpPr>
          <p:spPr bwMode="auto">
            <a:xfrm>
              <a:off x="5486400" y="3545922"/>
              <a:ext cx="204778" cy="0"/>
            </a:xfrm>
            <a:prstGeom prst="straightConnector1">
              <a:avLst/>
            </a:prstGeom>
            <a:solidFill>
              <a:schemeClr val="accent1"/>
            </a:solidFill>
            <a:ln w="25400" cap="flat" cmpd="sng" algn="ctr">
              <a:solidFill>
                <a:schemeClr val="bg1"/>
              </a:solidFill>
              <a:prstDash val="solid"/>
              <a:miter lim="800000"/>
              <a:headEnd type="none" w="med" len="med"/>
              <a:tailEnd type="none"/>
            </a:ln>
            <a:effectLst/>
          </p:spPr>
        </p:cxnSp>
      </p:grpSp>
      <p:cxnSp>
        <p:nvCxnSpPr>
          <p:cNvPr id="208" name="Straight Arrow Connector 207"/>
          <p:cNvCxnSpPr>
            <a:cxnSpLocks/>
            <a:stCxn id="190" idx="3"/>
            <a:endCxn id="182" idx="1"/>
          </p:cNvCxnSpPr>
          <p:nvPr/>
        </p:nvCxnSpPr>
        <p:spPr bwMode="auto">
          <a:xfrm>
            <a:off x="7672378" y="3545922"/>
            <a:ext cx="427654" cy="8620"/>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78" name="Group 377"/>
          <p:cNvGrpSpPr/>
          <p:nvPr/>
        </p:nvGrpSpPr>
        <p:grpSpPr>
          <a:xfrm>
            <a:off x="7672378" y="3545922"/>
            <a:ext cx="4074060" cy="809109"/>
            <a:chOff x="6148377" y="3535751"/>
            <a:chExt cx="4074060" cy="809109"/>
          </a:xfrm>
          <a:solidFill>
            <a:srgbClr val="00A79D"/>
          </a:solidFill>
        </p:grpSpPr>
        <p:sp>
          <p:nvSpPr>
            <p:cNvPr id="184" name="Rounded Rectangle 183"/>
            <p:cNvSpPr/>
            <p:nvPr/>
          </p:nvSpPr>
          <p:spPr bwMode="auto">
            <a:xfrm>
              <a:off x="6576032" y="3765978"/>
              <a:ext cx="3646405" cy="578882"/>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Apply it to create effective, efficient, and affordable learning</a:t>
              </a:r>
            </a:p>
          </p:txBody>
        </p:sp>
        <p:cxnSp>
          <p:nvCxnSpPr>
            <p:cNvPr id="211" name="Straight Arrow Connector 210"/>
            <p:cNvCxnSpPr>
              <a:cxnSpLocks/>
              <a:stCxn id="190" idx="3"/>
              <a:endCxn id="184" idx="1"/>
            </p:cNvCxnSpPr>
            <p:nvPr/>
          </p:nvCxnSpPr>
          <p:spPr bwMode="auto">
            <a:xfrm>
              <a:off x="6148377" y="3535751"/>
              <a:ext cx="427655" cy="519668"/>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9" name="Group 378"/>
          <p:cNvGrpSpPr/>
          <p:nvPr/>
        </p:nvGrpSpPr>
        <p:grpSpPr>
          <a:xfrm>
            <a:off x="10960100" y="3155701"/>
            <a:ext cx="786338" cy="1687051"/>
            <a:chOff x="8807694" y="3155700"/>
            <a:chExt cx="786338" cy="1687051"/>
          </a:xfrm>
        </p:grpSpPr>
        <p:sp>
          <p:nvSpPr>
            <p:cNvPr id="234" name="TextBox 233"/>
            <p:cNvSpPr txBox="1"/>
            <p:nvPr/>
          </p:nvSpPr>
          <p:spPr>
            <a:xfrm>
              <a:off x="8807694" y="4658020"/>
              <a:ext cx="766510" cy="184731"/>
            </a:xfrm>
            <a:prstGeom prst="rect">
              <a:avLst/>
            </a:prstGeom>
            <a:solidFill>
              <a:schemeClr val="tx1"/>
            </a:solidFill>
            <a:ln>
              <a:noFill/>
            </a:ln>
          </p:spPr>
          <p:txBody>
            <a:bodyPr wrap="square" lIns="0" tIns="0" rIns="0" bIns="0" rtlCol="0">
              <a:spAutoFit/>
            </a:body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Where? </a:t>
              </a:r>
            </a:p>
          </p:txBody>
        </p:sp>
        <p:cxnSp>
          <p:nvCxnSpPr>
            <p:cNvPr id="238" name="Curved Connector 237"/>
            <p:cNvCxnSpPr>
              <a:cxnSpLocks/>
              <a:stCxn id="183" idx="3"/>
              <a:endCxn id="234" idx="3"/>
            </p:cNvCxnSpPr>
            <p:nvPr/>
          </p:nvCxnSpPr>
          <p:spPr bwMode="auto">
            <a:xfrm>
              <a:off x="9568593" y="3155700"/>
              <a:ext cx="5611" cy="1594686"/>
            </a:xfrm>
            <a:prstGeom prst="curvedConnector3">
              <a:avLst>
                <a:gd name="adj1" fmla="val 4174140"/>
              </a:avLst>
            </a:prstGeom>
            <a:solidFill>
              <a:schemeClr val="accent1"/>
            </a:solidFill>
            <a:ln w="25400" cap="flat" cmpd="sng" algn="ctr">
              <a:solidFill>
                <a:schemeClr val="bg1"/>
              </a:solidFill>
              <a:prstDash val="solid"/>
              <a:miter lim="800000"/>
              <a:headEnd type="none" w="med" len="med"/>
              <a:tailEnd type="none" w="med" len="med"/>
            </a:ln>
            <a:effectLst/>
          </p:spPr>
        </p:cxnSp>
        <p:cxnSp>
          <p:nvCxnSpPr>
            <p:cNvPr id="241" name="Curved Connector 240"/>
            <p:cNvCxnSpPr>
              <a:cxnSpLocks/>
              <a:stCxn id="182" idx="3"/>
              <a:endCxn id="234" idx="3"/>
            </p:cNvCxnSpPr>
            <p:nvPr/>
          </p:nvCxnSpPr>
          <p:spPr bwMode="auto">
            <a:xfrm flipH="1">
              <a:off x="9574204" y="3554541"/>
              <a:ext cx="19828" cy="1195845"/>
            </a:xfrm>
            <a:prstGeom prst="curvedConnector3">
              <a:avLst>
                <a:gd name="adj1" fmla="val -1152915"/>
              </a:avLst>
            </a:prstGeom>
            <a:solidFill>
              <a:schemeClr val="accent1"/>
            </a:solidFill>
            <a:ln w="25400" cap="flat" cmpd="sng" algn="ctr">
              <a:solidFill>
                <a:schemeClr val="bg1"/>
              </a:solidFill>
              <a:prstDash val="solid"/>
              <a:miter lim="800000"/>
              <a:headEnd type="none" w="med" len="med"/>
              <a:tailEnd type="none" w="med" len="med"/>
            </a:ln>
            <a:effectLst/>
          </p:spPr>
        </p:cxnSp>
        <p:cxnSp>
          <p:nvCxnSpPr>
            <p:cNvPr id="244" name="Curved Connector 243"/>
            <p:cNvCxnSpPr>
              <a:cxnSpLocks/>
              <a:stCxn id="184" idx="3"/>
              <a:endCxn id="234" idx="3"/>
            </p:cNvCxnSpPr>
            <p:nvPr/>
          </p:nvCxnSpPr>
          <p:spPr bwMode="auto">
            <a:xfrm flipH="1">
              <a:off x="9574204" y="4065589"/>
              <a:ext cx="19828" cy="684797"/>
            </a:xfrm>
            <a:prstGeom prst="curvedConnector3">
              <a:avLst>
                <a:gd name="adj1" fmla="val -1152915"/>
              </a:avLst>
            </a:prstGeom>
            <a:solidFill>
              <a:schemeClr val="accent1"/>
            </a:solidFill>
            <a:ln w="25400" cap="flat" cmpd="sng" algn="ctr">
              <a:solidFill>
                <a:schemeClr val="bg1"/>
              </a:solidFill>
              <a:prstDash val="solid"/>
              <a:miter lim="800000"/>
              <a:headEnd type="none" w="med" len="med"/>
              <a:tailEnd type="none" w="med" len="med"/>
            </a:ln>
            <a:effectLst/>
          </p:spPr>
        </p:cxnSp>
      </p:grpSp>
      <p:grpSp>
        <p:nvGrpSpPr>
          <p:cNvPr id="381" name="Group 380"/>
          <p:cNvGrpSpPr/>
          <p:nvPr/>
        </p:nvGrpSpPr>
        <p:grpSpPr>
          <a:xfrm>
            <a:off x="9020984" y="4842753"/>
            <a:ext cx="2322371" cy="712212"/>
            <a:chOff x="6897538" y="4842752"/>
            <a:chExt cx="2322372" cy="712212"/>
          </a:xfrm>
        </p:grpSpPr>
        <p:sp>
          <p:nvSpPr>
            <p:cNvPr id="186" name="Rounded Rectangle 185"/>
            <p:cNvSpPr/>
            <p:nvPr/>
          </p:nvSpPr>
          <p:spPr bwMode="auto">
            <a:xfrm>
              <a:off x="6897538" y="5214445"/>
              <a:ext cx="2037315"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Online / distributed</a:t>
              </a:r>
            </a:p>
          </p:txBody>
        </p:sp>
        <p:cxnSp>
          <p:nvCxnSpPr>
            <p:cNvPr id="255" name="Elbow Connector 254"/>
            <p:cNvCxnSpPr>
              <a:cxnSpLocks/>
              <a:stCxn id="234" idx="2"/>
              <a:endCxn id="186" idx="3"/>
            </p:cNvCxnSpPr>
            <p:nvPr/>
          </p:nvCxnSpPr>
          <p:spPr bwMode="auto">
            <a:xfrm rot="5400000">
              <a:off x="8806405" y="4971200"/>
              <a:ext cx="541954" cy="285057"/>
            </a:xfrm>
            <a:prstGeom prst="bentConnector2">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2" name="Group 381"/>
          <p:cNvGrpSpPr/>
          <p:nvPr/>
        </p:nvGrpSpPr>
        <p:grpSpPr>
          <a:xfrm>
            <a:off x="9020984" y="4842752"/>
            <a:ext cx="2322371" cy="1119485"/>
            <a:chOff x="6868578" y="4842751"/>
            <a:chExt cx="2322371" cy="1119485"/>
          </a:xfrm>
          <a:solidFill>
            <a:srgbClr val="00A79D"/>
          </a:solidFill>
        </p:grpSpPr>
        <p:sp>
          <p:nvSpPr>
            <p:cNvPr id="187" name="Rounded Rectangle 186"/>
            <p:cNvSpPr/>
            <p:nvPr/>
          </p:nvSpPr>
          <p:spPr bwMode="auto">
            <a:xfrm>
              <a:off x="6868578" y="5621717"/>
              <a:ext cx="2048411" cy="340519"/>
            </a:xfrm>
            <a:prstGeom prst="roundRect">
              <a:avLst/>
            </a:prstGeom>
            <a:grp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On the job</a:t>
              </a:r>
            </a:p>
          </p:txBody>
        </p:sp>
        <p:cxnSp>
          <p:nvCxnSpPr>
            <p:cNvPr id="258" name="Elbow Connector 257"/>
            <p:cNvCxnSpPr>
              <a:cxnSpLocks/>
              <a:stCxn id="234" idx="2"/>
              <a:endCxn id="187" idx="3"/>
            </p:cNvCxnSpPr>
            <p:nvPr/>
          </p:nvCxnSpPr>
          <p:spPr bwMode="auto">
            <a:xfrm rot="5400000">
              <a:off x="8579356" y="5180384"/>
              <a:ext cx="949226" cy="273960"/>
            </a:xfrm>
            <a:prstGeom prst="bentConnector2">
              <a:avLst/>
            </a:prstGeom>
            <a:grpFill/>
            <a:ln w="25400" cap="flat" cmpd="sng" algn="ctr">
              <a:solidFill>
                <a:schemeClr val="bg1"/>
              </a:solidFill>
              <a:prstDash val="solid"/>
              <a:miter lim="800000"/>
              <a:headEnd type="none" w="med" len="med"/>
              <a:tailEnd type="triangle"/>
            </a:ln>
            <a:effectLst/>
          </p:spPr>
        </p:cxnSp>
      </p:grpSp>
      <p:grpSp>
        <p:nvGrpSpPr>
          <p:cNvPr id="383" name="Group 382"/>
          <p:cNvGrpSpPr/>
          <p:nvPr/>
        </p:nvGrpSpPr>
        <p:grpSpPr>
          <a:xfrm>
            <a:off x="9020984" y="4842751"/>
            <a:ext cx="2322372" cy="1531785"/>
            <a:chOff x="6888023" y="4842750"/>
            <a:chExt cx="2322373" cy="1531785"/>
          </a:xfrm>
          <a:solidFill>
            <a:srgbClr val="00A79D"/>
          </a:solidFill>
        </p:grpSpPr>
        <p:sp>
          <p:nvSpPr>
            <p:cNvPr id="188" name="Rounded Rectangle 187"/>
            <p:cNvSpPr/>
            <p:nvPr/>
          </p:nvSpPr>
          <p:spPr bwMode="auto">
            <a:xfrm>
              <a:off x="6888023" y="6034016"/>
              <a:ext cx="2048412" cy="340519"/>
            </a:xfrm>
            <a:prstGeom prst="roundRect">
              <a:avLst/>
            </a:prstGeom>
            <a:grp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Informal settings</a:t>
              </a:r>
            </a:p>
          </p:txBody>
        </p:sp>
        <p:cxnSp>
          <p:nvCxnSpPr>
            <p:cNvPr id="261" name="Elbow Connector 260"/>
            <p:cNvCxnSpPr>
              <a:cxnSpLocks/>
              <a:stCxn id="234" idx="2"/>
              <a:endCxn id="188" idx="3"/>
            </p:cNvCxnSpPr>
            <p:nvPr/>
          </p:nvCxnSpPr>
          <p:spPr bwMode="auto">
            <a:xfrm rot="5400000">
              <a:off x="8392653" y="5386533"/>
              <a:ext cx="1361525" cy="273960"/>
            </a:xfrm>
            <a:prstGeom prst="bentConnector2">
              <a:avLst/>
            </a:prstGeom>
            <a:grpFill/>
            <a:ln w="25400" cap="flat" cmpd="sng" algn="ctr">
              <a:solidFill>
                <a:schemeClr val="bg1"/>
              </a:solidFill>
              <a:prstDash val="solid"/>
              <a:miter lim="800000"/>
              <a:headEnd type="none" w="med" len="med"/>
              <a:tailEnd type="triangle"/>
            </a:ln>
            <a:effectLst/>
          </p:spPr>
        </p:cxnSp>
      </p:grpSp>
      <p:grpSp>
        <p:nvGrpSpPr>
          <p:cNvPr id="384" name="Group 383"/>
          <p:cNvGrpSpPr/>
          <p:nvPr/>
        </p:nvGrpSpPr>
        <p:grpSpPr>
          <a:xfrm>
            <a:off x="9020984" y="4842751"/>
            <a:ext cx="2322372" cy="1952845"/>
            <a:chOff x="6886444" y="4842750"/>
            <a:chExt cx="2322372" cy="1952845"/>
          </a:xfrm>
        </p:grpSpPr>
        <p:sp>
          <p:nvSpPr>
            <p:cNvPr id="189" name="Rounded Rectangle 188"/>
            <p:cNvSpPr/>
            <p:nvPr/>
          </p:nvSpPr>
          <p:spPr bwMode="auto">
            <a:xfrm>
              <a:off x="6886444" y="6455076"/>
              <a:ext cx="2048411"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(basically anywhere)</a:t>
              </a:r>
            </a:p>
          </p:txBody>
        </p:sp>
        <p:cxnSp>
          <p:nvCxnSpPr>
            <p:cNvPr id="264" name="Elbow Connector 263"/>
            <p:cNvCxnSpPr>
              <a:cxnSpLocks/>
              <a:stCxn id="234" idx="2"/>
              <a:endCxn id="189" idx="3"/>
            </p:cNvCxnSpPr>
            <p:nvPr/>
          </p:nvCxnSpPr>
          <p:spPr bwMode="auto">
            <a:xfrm rot="5400000">
              <a:off x="8180543" y="5597063"/>
              <a:ext cx="1782585" cy="273960"/>
            </a:xfrm>
            <a:prstGeom prst="bentConnector2">
              <a:avLst/>
            </a:prstGeom>
            <a:solidFill>
              <a:schemeClr val="accent1"/>
            </a:solidFill>
            <a:ln w="25400" cap="flat" cmpd="sng" algn="ctr">
              <a:solidFill>
                <a:schemeClr val="bg1"/>
              </a:solidFill>
              <a:prstDash val="solid"/>
              <a:miter lim="800000"/>
              <a:headEnd type="none" w="med" len="med"/>
              <a:tailEnd type="triangle"/>
            </a:ln>
            <a:effectLst/>
          </p:spPr>
        </p:cxnSp>
      </p:grpSp>
      <p:sp>
        <p:nvSpPr>
          <p:cNvPr id="280" name="Rounded Rectangle 279"/>
          <p:cNvSpPr/>
          <p:nvPr/>
        </p:nvSpPr>
        <p:spPr bwMode="auto">
          <a:xfrm>
            <a:off x="2472356" y="3847755"/>
            <a:ext cx="2349045" cy="340519"/>
          </a:xfrm>
          <a:prstGeom prst="roundRect">
            <a:avLst/>
          </a:prstGeom>
          <a:solidFill>
            <a:schemeClr val="tx1">
              <a:lumMod val="65000"/>
              <a:lumOff val="35000"/>
            </a:schemeClr>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dirty="0">
                <a:solidFill>
                  <a:srgbClr val="FFFFFF"/>
                </a:solidFill>
                <a:latin typeface="Calibri" panose="020F0502020204030204" pitchFamily="34" charset="0"/>
              </a:rPr>
              <a:t>Just</a:t>
            </a: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anecdote and tradition</a:t>
            </a:r>
          </a:p>
        </p:txBody>
      </p:sp>
      <p:sp>
        <p:nvSpPr>
          <p:cNvPr id="281" name="Rounded Rectangle 280"/>
          <p:cNvSpPr/>
          <p:nvPr/>
        </p:nvSpPr>
        <p:spPr bwMode="auto">
          <a:xfrm>
            <a:off x="644859" y="4259443"/>
            <a:ext cx="4171950" cy="340519"/>
          </a:xfrm>
          <a:prstGeom prst="roundRect">
            <a:avLst/>
          </a:prstGeom>
          <a:solidFill>
            <a:schemeClr val="tx1">
              <a:lumMod val="65000"/>
              <a:lumOff val="35000"/>
            </a:schemeClr>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Focused on isolated parts of the instructional system</a:t>
            </a:r>
          </a:p>
        </p:txBody>
      </p:sp>
      <p:sp>
        <p:nvSpPr>
          <p:cNvPr id="282" name="Rounded Rectangle 281"/>
          <p:cNvSpPr/>
          <p:nvPr/>
        </p:nvSpPr>
        <p:spPr bwMode="auto">
          <a:xfrm>
            <a:off x="644859" y="4671130"/>
            <a:ext cx="4171950" cy="340519"/>
          </a:xfrm>
          <a:prstGeom prst="roundRect">
            <a:avLst/>
          </a:prstGeom>
          <a:solidFill>
            <a:schemeClr val="tx1">
              <a:lumMod val="65000"/>
              <a:lumOff val="35000"/>
            </a:schemeClr>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Expecting “perfect” one-and-done solutions</a:t>
            </a:r>
          </a:p>
        </p:txBody>
      </p:sp>
      <p:cxnSp>
        <p:nvCxnSpPr>
          <p:cNvPr id="310" name="Straight Arrow Connector 309"/>
          <p:cNvCxnSpPr>
            <a:cxnSpLocks/>
            <a:stCxn id="286" idx="2"/>
            <a:endCxn id="280" idx="0"/>
          </p:cNvCxnSpPr>
          <p:nvPr/>
        </p:nvCxnSpPr>
        <p:spPr bwMode="auto">
          <a:xfrm>
            <a:off x="3643664" y="3655100"/>
            <a:ext cx="3215" cy="192655"/>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61" name="Group 360"/>
          <p:cNvGrpSpPr/>
          <p:nvPr/>
        </p:nvGrpSpPr>
        <p:grpSpPr>
          <a:xfrm>
            <a:off x="3393592" y="3378036"/>
            <a:ext cx="1360354" cy="277064"/>
            <a:chOff x="1869592" y="3378035"/>
            <a:chExt cx="1360354" cy="277064"/>
          </a:xfrm>
        </p:grpSpPr>
        <p:sp>
          <p:nvSpPr>
            <p:cNvPr id="286" name="TextBox 285"/>
            <p:cNvSpPr txBox="1"/>
            <p:nvPr/>
          </p:nvSpPr>
          <p:spPr>
            <a:xfrm>
              <a:off x="1869592" y="3378035"/>
              <a:ext cx="500144" cy="277064"/>
            </a:xfrm>
            <a:prstGeom prst="rect">
              <a:avLst/>
            </a:prstGeom>
            <a:solidFill>
              <a:schemeClr val="tx1"/>
            </a:solidFill>
            <a:ln>
              <a:noFill/>
            </a:ln>
          </p:spPr>
          <p:txBody>
            <a:bodyPr wrap="square" lIns="0" tIns="45720" rIns="0" bIns="4572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is not </a:t>
              </a:r>
            </a:p>
          </p:txBody>
        </p:sp>
        <p:cxnSp>
          <p:nvCxnSpPr>
            <p:cNvPr id="321" name="Straight Connector 320"/>
            <p:cNvCxnSpPr>
              <a:cxnSpLocks/>
              <a:stCxn id="286" idx="3"/>
            </p:cNvCxnSpPr>
            <p:nvPr/>
          </p:nvCxnSpPr>
          <p:spPr bwMode="auto">
            <a:xfrm>
              <a:off x="2369736" y="3516567"/>
              <a:ext cx="860210" cy="0"/>
            </a:xfrm>
            <a:prstGeom prst="line">
              <a:avLst/>
            </a:prstGeom>
            <a:solidFill>
              <a:schemeClr val="accent1"/>
            </a:solidFill>
            <a:ln w="25400" cap="flat" cmpd="sng" algn="ctr">
              <a:solidFill>
                <a:schemeClr val="bg1"/>
              </a:solidFill>
              <a:prstDash val="solid"/>
              <a:miter lim="800000"/>
              <a:headEnd type="none" w="med" len="med"/>
              <a:tailEnd type="none"/>
            </a:ln>
            <a:effectLst/>
          </p:spPr>
        </p:cxnSp>
      </p:grpSp>
      <p:grpSp>
        <p:nvGrpSpPr>
          <p:cNvPr id="385" name="Group 384"/>
          <p:cNvGrpSpPr/>
          <p:nvPr/>
        </p:nvGrpSpPr>
        <p:grpSpPr>
          <a:xfrm>
            <a:off x="6400953" y="4447652"/>
            <a:ext cx="1038646" cy="768562"/>
            <a:chOff x="4876953" y="4447651"/>
            <a:chExt cx="1038646" cy="768562"/>
          </a:xfrm>
        </p:grpSpPr>
        <p:sp>
          <p:nvSpPr>
            <p:cNvPr id="330" name="TextBox 329"/>
            <p:cNvSpPr txBox="1"/>
            <p:nvPr/>
          </p:nvSpPr>
          <p:spPr>
            <a:xfrm>
              <a:off x="4876953" y="4939149"/>
              <a:ext cx="1038646" cy="277064"/>
            </a:xfrm>
            <a:prstGeom prst="rect">
              <a:avLst/>
            </a:prstGeom>
            <a:solidFill>
              <a:schemeClr val="tx1"/>
            </a:solidFill>
            <a:ln>
              <a:noFill/>
            </a:ln>
          </p:spPr>
          <p:txBody>
            <a:bodyPr wrap="square" lIns="0" tIns="45720" rIns="0" bIns="4572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Areas of study</a:t>
              </a:r>
            </a:p>
          </p:txBody>
        </p:sp>
        <p:cxnSp>
          <p:nvCxnSpPr>
            <p:cNvPr id="331" name="Straight Arrow Connector 330"/>
            <p:cNvCxnSpPr>
              <a:endCxn id="330" idx="0"/>
            </p:cNvCxnSpPr>
            <p:nvPr/>
          </p:nvCxnSpPr>
          <p:spPr bwMode="auto">
            <a:xfrm>
              <a:off x="5038740" y="4447651"/>
              <a:ext cx="357536" cy="491498"/>
            </a:xfrm>
            <a:prstGeom prst="straightConnector1">
              <a:avLst/>
            </a:prstGeom>
            <a:solidFill>
              <a:schemeClr val="accent1"/>
            </a:solidFill>
            <a:ln w="25400" cap="flat" cmpd="sng" algn="ctr">
              <a:solidFill>
                <a:schemeClr val="bg1"/>
              </a:solidFill>
              <a:prstDash val="solid"/>
              <a:miter lim="800000"/>
              <a:headEnd type="none" w="med" len="med"/>
              <a:tailEnd type="none"/>
            </a:ln>
            <a:effectLst/>
          </p:spPr>
        </p:cxnSp>
      </p:grpSp>
      <p:grpSp>
        <p:nvGrpSpPr>
          <p:cNvPr id="391" name="Group 390"/>
          <p:cNvGrpSpPr/>
          <p:nvPr/>
        </p:nvGrpSpPr>
        <p:grpSpPr>
          <a:xfrm>
            <a:off x="1242779" y="5216215"/>
            <a:ext cx="5677497" cy="1289377"/>
            <a:chOff x="-281221" y="5216215"/>
            <a:chExt cx="5677497" cy="1289377"/>
          </a:xfrm>
        </p:grpSpPr>
        <p:sp>
          <p:nvSpPr>
            <p:cNvPr id="324" name="Rounded Rectangle 323"/>
            <p:cNvSpPr/>
            <p:nvPr/>
          </p:nvSpPr>
          <p:spPr bwMode="auto">
            <a:xfrm>
              <a:off x="-281221" y="5711828"/>
              <a:ext cx="1227744" cy="793764"/>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cxnSp>
          <p:nvCxnSpPr>
            <p:cNvPr id="338" name="Elbow Connector 337"/>
            <p:cNvCxnSpPr>
              <a:cxnSpLocks/>
              <a:stCxn id="330" idx="2"/>
              <a:endCxn id="324" idx="0"/>
            </p:cNvCxnSpPr>
            <p:nvPr/>
          </p:nvCxnSpPr>
          <p:spPr bwMode="auto">
            <a:xfrm rot="5400000">
              <a:off x="2616657" y="2932209"/>
              <a:ext cx="495614" cy="5063625"/>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92" name="Group 391"/>
          <p:cNvGrpSpPr/>
          <p:nvPr/>
        </p:nvGrpSpPr>
        <p:grpSpPr>
          <a:xfrm>
            <a:off x="2602494" y="5216214"/>
            <a:ext cx="4317782" cy="1296305"/>
            <a:chOff x="1078494" y="5216214"/>
            <a:chExt cx="4317782" cy="1296305"/>
          </a:xfrm>
        </p:grpSpPr>
        <p:sp>
          <p:nvSpPr>
            <p:cNvPr id="325" name="Rounded Rectangle 324"/>
            <p:cNvSpPr/>
            <p:nvPr/>
          </p:nvSpPr>
          <p:spPr bwMode="auto">
            <a:xfrm>
              <a:off x="1078494" y="5695274"/>
              <a:ext cx="1181504" cy="817245"/>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cxnSp>
          <p:nvCxnSpPr>
            <p:cNvPr id="342" name="Elbow Connector 341"/>
            <p:cNvCxnSpPr>
              <a:cxnSpLocks/>
              <a:stCxn id="330" idx="2"/>
              <a:endCxn id="325" idx="0"/>
            </p:cNvCxnSpPr>
            <p:nvPr/>
          </p:nvCxnSpPr>
          <p:spPr bwMode="auto">
            <a:xfrm rot="5400000">
              <a:off x="3293231" y="3592229"/>
              <a:ext cx="479060" cy="3727030"/>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9" name="Group 388"/>
          <p:cNvGrpSpPr/>
          <p:nvPr/>
        </p:nvGrpSpPr>
        <p:grpSpPr>
          <a:xfrm>
            <a:off x="3915850" y="5216214"/>
            <a:ext cx="3004426" cy="1281995"/>
            <a:chOff x="2391850" y="5216213"/>
            <a:chExt cx="3004426" cy="1281995"/>
          </a:xfrm>
        </p:grpSpPr>
        <p:sp>
          <p:nvSpPr>
            <p:cNvPr id="326" name="Rounded Rectangle 325"/>
            <p:cNvSpPr/>
            <p:nvPr/>
          </p:nvSpPr>
          <p:spPr bwMode="auto">
            <a:xfrm>
              <a:off x="2391850" y="5680963"/>
              <a:ext cx="1617588" cy="817245"/>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cxnSp>
          <p:nvCxnSpPr>
            <p:cNvPr id="346" name="Elbow Connector 345"/>
            <p:cNvCxnSpPr>
              <a:cxnSpLocks/>
              <a:stCxn id="330" idx="2"/>
              <a:endCxn id="326" idx="0"/>
            </p:cNvCxnSpPr>
            <p:nvPr/>
          </p:nvCxnSpPr>
          <p:spPr bwMode="auto">
            <a:xfrm rot="5400000">
              <a:off x="4066085" y="4350772"/>
              <a:ext cx="464750" cy="2195632"/>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8" name="Group 387"/>
          <p:cNvGrpSpPr/>
          <p:nvPr/>
        </p:nvGrpSpPr>
        <p:grpSpPr>
          <a:xfrm>
            <a:off x="5671582" y="5216214"/>
            <a:ext cx="1248694" cy="1304583"/>
            <a:chOff x="4147582" y="5216214"/>
            <a:chExt cx="1248694" cy="1304583"/>
          </a:xfrm>
        </p:grpSpPr>
        <p:sp>
          <p:nvSpPr>
            <p:cNvPr id="327" name="Rounded Rectangle 326"/>
            <p:cNvSpPr/>
            <p:nvPr/>
          </p:nvSpPr>
          <p:spPr bwMode="auto">
            <a:xfrm>
              <a:off x="4147582" y="5703552"/>
              <a:ext cx="1168920" cy="817245"/>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cxnSp>
          <p:nvCxnSpPr>
            <p:cNvPr id="349" name="Elbow Connector 348"/>
            <p:cNvCxnSpPr>
              <a:cxnSpLocks/>
              <a:stCxn id="330" idx="2"/>
              <a:endCxn id="327" idx="0"/>
            </p:cNvCxnSpPr>
            <p:nvPr/>
          </p:nvCxnSpPr>
          <p:spPr bwMode="auto">
            <a:xfrm rot="5400000">
              <a:off x="4820490" y="5127766"/>
              <a:ext cx="487338" cy="664234"/>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7" name="Group 386"/>
          <p:cNvGrpSpPr/>
          <p:nvPr/>
        </p:nvGrpSpPr>
        <p:grpSpPr>
          <a:xfrm>
            <a:off x="6920276" y="5216213"/>
            <a:ext cx="1771960" cy="1289379"/>
            <a:chOff x="5396275" y="5216212"/>
            <a:chExt cx="1771960" cy="1289379"/>
          </a:xfrm>
        </p:grpSpPr>
        <p:sp>
          <p:nvSpPr>
            <p:cNvPr id="328" name="Rounded Rectangle 327"/>
            <p:cNvSpPr/>
            <p:nvPr/>
          </p:nvSpPr>
          <p:spPr bwMode="auto">
            <a:xfrm>
              <a:off x="5454645" y="5711828"/>
              <a:ext cx="1713590" cy="793763"/>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cxnSp>
          <p:nvCxnSpPr>
            <p:cNvPr id="352" name="Elbow Connector 351"/>
            <p:cNvCxnSpPr>
              <a:cxnSpLocks/>
              <a:stCxn id="330" idx="2"/>
              <a:endCxn id="328" idx="0"/>
            </p:cNvCxnSpPr>
            <p:nvPr/>
          </p:nvCxnSpPr>
          <p:spPr bwMode="auto">
            <a:xfrm rot="16200000" flipH="1">
              <a:off x="5606050" y="5006437"/>
              <a:ext cx="495615" cy="915165"/>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 name="Group 2"/>
          <p:cNvGrpSpPr/>
          <p:nvPr/>
        </p:nvGrpSpPr>
        <p:grpSpPr>
          <a:xfrm>
            <a:off x="9020984" y="4813034"/>
            <a:ext cx="2322371" cy="340519"/>
            <a:chOff x="6885651" y="4813034"/>
            <a:chExt cx="2322371" cy="340519"/>
          </a:xfrm>
        </p:grpSpPr>
        <p:cxnSp>
          <p:nvCxnSpPr>
            <p:cNvPr id="252" name="Elbow Connector 251"/>
            <p:cNvCxnSpPr>
              <a:cxnSpLocks/>
              <a:stCxn id="234" idx="2"/>
              <a:endCxn id="114" idx="3"/>
            </p:cNvCxnSpPr>
            <p:nvPr/>
          </p:nvCxnSpPr>
          <p:spPr bwMode="auto">
            <a:xfrm rot="5400000">
              <a:off x="9000771" y="4776043"/>
              <a:ext cx="140542" cy="273960"/>
            </a:xfrm>
            <a:prstGeom prst="bentConnector2">
              <a:avLst/>
            </a:prstGeom>
            <a:solidFill>
              <a:schemeClr val="accent1"/>
            </a:solidFill>
            <a:ln w="25400" cap="flat" cmpd="sng" algn="ctr">
              <a:solidFill>
                <a:schemeClr val="bg1"/>
              </a:solidFill>
              <a:prstDash val="solid"/>
              <a:miter lim="800000"/>
              <a:headEnd type="none" w="med" len="med"/>
              <a:tailEnd type="triangle"/>
            </a:ln>
            <a:effectLst/>
          </p:spPr>
        </p:cxnSp>
        <p:sp>
          <p:nvSpPr>
            <p:cNvPr id="114" name="Rounded Rectangle 113"/>
            <p:cNvSpPr/>
            <p:nvPr/>
          </p:nvSpPr>
          <p:spPr bwMode="auto">
            <a:xfrm>
              <a:off x="6885651" y="4813034"/>
              <a:ext cx="2048411"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Formal schools</a:t>
              </a:r>
            </a:p>
          </p:txBody>
        </p:sp>
      </p:grpSp>
      <p:pic>
        <p:nvPicPr>
          <p:cNvPr id="4" name="Learning Sciences">
            <a:extLst>
              <a:ext uri="{FF2B5EF4-FFF2-40B4-BE49-F238E27FC236}">
                <a16:creationId xmlns:a16="http://schemas.microsoft.com/office/drawing/2014/main" id="{0E1F005A-AACB-B60B-489E-DD7EE669DA89}"/>
              </a:ext>
            </a:extLst>
          </p:cNvPr>
          <p:cNvPicPr>
            <a:picLocks noChangeAspect="1"/>
          </p:cNvPicPr>
          <p:nvPr/>
        </p:nvPicPr>
        <p:blipFill>
          <a:blip r:embed="rId3"/>
          <a:stretch>
            <a:fillRect/>
          </a:stretch>
        </p:blipFill>
        <p:spPr>
          <a:xfrm>
            <a:off x="4859670" y="2388015"/>
            <a:ext cx="2438611" cy="2359356"/>
          </a:xfrm>
          <a:prstGeom prst="rect">
            <a:avLst/>
          </a:prstGeom>
        </p:spPr>
      </p:pic>
    </p:spTree>
    <p:extLst>
      <p:ext uri="{BB962C8B-B14F-4D97-AF65-F5344CB8AC3E}">
        <p14:creationId xmlns:p14="http://schemas.microsoft.com/office/powerpoint/2010/main" val="3566932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wipe(down)">
                                      <p:cBhvr>
                                        <p:cTn id="7" dur="150"/>
                                        <p:tgtEl>
                                          <p:spTgt spid="360"/>
                                        </p:tgtEl>
                                      </p:cBhvr>
                                    </p:animEffect>
                                  </p:childTnLst>
                                </p:cTn>
                              </p:par>
                            </p:childTnLst>
                          </p:cTn>
                        </p:par>
                        <p:par>
                          <p:cTn id="8" fill="hold">
                            <p:stCondLst>
                              <p:cond delay="15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250"/>
                                        <p:tgtEl>
                                          <p:spTgt spid="16"/>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150"/>
                                        <p:tgtEl>
                                          <p:spTgt spid="74"/>
                                        </p:tgtEl>
                                      </p:cBhvr>
                                    </p:animEffect>
                                  </p:childTnLst>
                                </p:cTn>
                              </p:par>
                            </p:childTnLst>
                          </p:cTn>
                        </p:par>
                        <p:par>
                          <p:cTn id="20" fill="hold">
                            <p:stCondLst>
                              <p:cond delay="250"/>
                            </p:stCondLst>
                            <p:childTnLst>
                              <p:par>
                                <p:cTn id="21" presetID="22" presetClass="entr" presetSubtype="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2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56"/>
                                        </p:tgtEl>
                                        <p:attrNameLst>
                                          <p:attrName>style.visibility</p:attrName>
                                        </p:attrNameLst>
                                      </p:cBhvr>
                                      <p:to>
                                        <p:strVal val="visible"/>
                                      </p:to>
                                    </p:set>
                                    <p:animEffect transition="in" filter="wipe(up)">
                                      <p:cBhvr>
                                        <p:cTn id="28" dur="250"/>
                                        <p:tgtEl>
                                          <p:spTgt spid="356"/>
                                        </p:tgtEl>
                                      </p:cBhvr>
                                    </p:animEffect>
                                  </p:childTnLst>
                                </p:cTn>
                              </p:par>
                            </p:childTnLst>
                          </p:cTn>
                        </p:par>
                        <p:par>
                          <p:cTn id="29" fill="hold">
                            <p:stCondLst>
                              <p:cond delay="250"/>
                            </p:stCondLst>
                            <p:childTnLst>
                              <p:par>
                                <p:cTn id="30" presetID="2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25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57"/>
                                        </p:tgtEl>
                                        <p:attrNameLst>
                                          <p:attrName>style.visibility</p:attrName>
                                        </p:attrNameLst>
                                      </p:cBhvr>
                                      <p:to>
                                        <p:strVal val="visible"/>
                                      </p:to>
                                    </p:set>
                                    <p:animEffect transition="in" filter="wipe(up)">
                                      <p:cBhvr>
                                        <p:cTn id="37" dur="250"/>
                                        <p:tgtEl>
                                          <p:spTgt spid="357"/>
                                        </p:tgtEl>
                                      </p:cBhvr>
                                    </p:animEffect>
                                  </p:childTnLst>
                                </p:cTn>
                              </p:par>
                            </p:childTnLst>
                          </p:cTn>
                        </p:par>
                        <p:par>
                          <p:cTn id="38" fill="hold">
                            <p:stCondLst>
                              <p:cond delay="250"/>
                            </p:stCondLst>
                            <p:childTnLst>
                              <p:par>
                                <p:cTn id="39" presetID="22"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25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358"/>
                                        </p:tgtEl>
                                        <p:attrNameLst>
                                          <p:attrName>style.visibility</p:attrName>
                                        </p:attrNameLst>
                                      </p:cBhvr>
                                      <p:to>
                                        <p:strVal val="visible"/>
                                      </p:to>
                                    </p:set>
                                    <p:animEffect transition="in" filter="wipe(right)">
                                      <p:cBhvr>
                                        <p:cTn id="46" dur="500"/>
                                        <p:tgtEl>
                                          <p:spTgt spid="358"/>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250"/>
                                        <p:tgtEl>
                                          <p:spTgt spid="13"/>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right)">
                                      <p:cBhvr>
                                        <p:cTn id="53" dur="250"/>
                                        <p:tgtEl>
                                          <p:spTgt spid="14"/>
                                        </p:tgtEl>
                                      </p:cBhvr>
                                    </p:animEffect>
                                  </p:childTnLst>
                                </p:cTn>
                              </p:par>
                            </p:childTnLst>
                          </p:cTn>
                        </p:par>
                        <p:par>
                          <p:cTn id="54" fill="hold">
                            <p:stCondLst>
                              <p:cond delay="750"/>
                            </p:stCondLst>
                            <p:childTnLst>
                              <p:par>
                                <p:cTn id="55" presetID="16" presetClass="entr" presetSubtype="26" fill="hold" nodeType="afterEffect">
                                  <p:stCondLst>
                                    <p:cond delay="0"/>
                                  </p:stCondLst>
                                  <p:childTnLst>
                                    <p:set>
                                      <p:cBhvr>
                                        <p:cTn id="56" dur="1" fill="hold">
                                          <p:stCondLst>
                                            <p:cond delay="0"/>
                                          </p:stCondLst>
                                        </p:cTn>
                                        <p:tgtEl>
                                          <p:spTgt spid="359"/>
                                        </p:tgtEl>
                                        <p:attrNameLst>
                                          <p:attrName>style.visibility</p:attrName>
                                        </p:attrNameLst>
                                      </p:cBhvr>
                                      <p:to>
                                        <p:strVal val="visible"/>
                                      </p:to>
                                    </p:set>
                                    <p:animEffect transition="in" filter="barn(inHorizontal)">
                                      <p:cBhvr>
                                        <p:cTn id="57" dur="500"/>
                                        <p:tgtEl>
                                          <p:spTgt spid="35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down)">
                                      <p:cBhvr>
                                        <p:cTn id="62" dur="150"/>
                                        <p:tgtEl>
                                          <p:spTgt spid="75"/>
                                        </p:tgtEl>
                                      </p:cBhvr>
                                    </p:animEffect>
                                  </p:childTnLst>
                                </p:cTn>
                              </p:par>
                            </p:childTnLst>
                          </p:cTn>
                        </p:par>
                        <p:par>
                          <p:cTn id="63" fill="hold">
                            <p:stCondLst>
                              <p:cond delay="150"/>
                            </p:stCondLst>
                            <p:childTnLst>
                              <p:par>
                                <p:cTn id="64" presetID="22" presetClass="entr" presetSubtype="4"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2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361"/>
                                        </p:tgtEl>
                                        <p:attrNameLst>
                                          <p:attrName>style.visibility</p:attrName>
                                        </p:attrNameLst>
                                      </p:cBhvr>
                                      <p:to>
                                        <p:strVal val="visible"/>
                                      </p:to>
                                    </p:set>
                                    <p:animEffect transition="in" filter="wipe(right)">
                                      <p:cBhvr>
                                        <p:cTn id="71" dur="150"/>
                                        <p:tgtEl>
                                          <p:spTgt spid="361"/>
                                        </p:tgtEl>
                                      </p:cBhvr>
                                    </p:animEffect>
                                  </p:childTnLst>
                                </p:cTn>
                              </p:par>
                            </p:childTnLst>
                          </p:cTn>
                        </p:par>
                        <p:par>
                          <p:cTn id="72" fill="hold">
                            <p:stCondLst>
                              <p:cond delay="150"/>
                            </p:stCondLst>
                            <p:childTnLst>
                              <p:par>
                                <p:cTn id="73" presetID="22" presetClass="entr" presetSubtype="1"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wipe(up)">
                                      <p:cBhvr>
                                        <p:cTn id="75" dur="100"/>
                                        <p:tgtEl>
                                          <p:spTgt spid="310"/>
                                        </p:tgtEl>
                                      </p:cBhvr>
                                    </p:animEffect>
                                  </p:childTnLst>
                                </p:cTn>
                              </p:par>
                            </p:childTnLst>
                          </p:cTn>
                        </p:par>
                        <p:par>
                          <p:cTn id="76" fill="hold">
                            <p:stCondLst>
                              <p:cond delay="250"/>
                            </p:stCondLst>
                            <p:childTnLst>
                              <p:par>
                                <p:cTn id="77" presetID="22" presetClass="entr" presetSubtype="1" fill="hold" grpId="0" nodeType="afterEffect">
                                  <p:stCondLst>
                                    <p:cond delay="0"/>
                                  </p:stCondLst>
                                  <p:childTnLst>
                                    <p:set>
                                      <p:cBhvr>
                                        <p:cTn id="78" dur="1" fill="hold">
                                          <p:stCondLst>
                                            <p:cond delay="0"/>
                                          </p:stCondLst>
                                        </p:cTn>
                                        <p:tgtEl>
                                          <p:spTgt spid="280"/>
                                        </p:tgtEl>
                                        <p:attrNameLst>
                                          <p:attrName>style.visibility</p:attrName>
                                        </p:attrNameLst>
                                      </p:cBhvr>
                                      <p:to>
                                        <p:strVal val="visible"/>
                                      </p:to>
                                    </p:set>
                                    <p:animEffect transition="in" filter="wipe(up)">
                                      <p:cBhvr>
                                        <p:cTn id="79" dur="250"/>
                                        <p:tgtEl>
                                          <p:spTgt spid="28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281"/>
                                        </p:tgtEl>
                                        <p:attrNameLst>
                                          <p:attrName>style.visibility</p:attrName>
                                        </p:attrNameLst>
                                      </p:cBhvr>
                                      <p:to>
                                        <p:strVal val="visible"/>
                                      </p:to>
                                    </p:set>
                                    <p:animEffect transition="in" filter="wipe(up)">
                                      <p:cBhvr>
                                        <p:cTn id="84" dur="250"/>
                                        <p:tgtEl>
                                          <p:spTgt spid="28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282"/>
                                        </p:tgtEl>
                                        <p:attrNameLst>
                                          <p:attrName>style.visibility</p:attrName>
                                        </p:attrNameLst>
                                      </p:cBhvr>
                                      <p:to>
                                        <p:strVal val="visible"/>
                                      </p:to>
                                    </p:set>
                                    <p:animEffect transition="in" filter="wipe(up)">
                                      <p:cBhvr>
                                        <p:cTn id="89" dur="250"/>
                                        <p:tgtEl>
                                          <p:spTgt spid="282"/>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7"/>
                                        </p:tgtEl>
                                        <p:attrNameLst>
                                          <p:attrName>style.visibility</p:attrName>
                                        </p:attrNameLst>
                                      </p:cBhvr>
                                      <p:to>
                                        <p:strVal val="visible"/>
                                      </p:to>
                                    </p:set>
                                    <p:animEffect transition="in" filter="wipe(down)">
                                      <p:cBhvr>
                                        <p:cTn id="94" dur="250"/>
                                        <p:tgtEl>
                                          <p:spTgt spid="367"/>
                                        </p:tgtEl>
                                      </p:cBhvr>
                                    </p:animEffect>
                                  </p:childTnLst>
                                </p:cTn>
                              </p:par>
                            </p:childTnLst>
                          </p:cTn>
                        </p:par>
                        <p:par>
                          <p:cTn id="95" fill="hold">
                            <p:stCondLst>
                              <p:cond delay="400"/>
                            </p:stCondLst>
                            <p:childTnLst>
                              <p:par>
                                <p:cTn id="96" presetID="22" presetClass="entr" presetSubtype="8" fill="hold" nodeType="afterEffect">
                                  <p:stCondLst>
                                    <p:cond delay="0"/>
                                  </p:stCondLst>
                                  <p:childTnLst>
                                    <p:set>
                                      <p:cBhvr>
                                        <p:cTn id="97" dur="1" fill="hold">
                                          <p:stCondLst>
                                            <p:cond delay="0"/>
                                          </p:stCondLst>
                                        </p:cTn>
                                        <p:tgtEl>
                                          <p:spTgt spid="370"/>
                                        </p:tgtEl>
                                        <p:attrNameLst>
                                          <p:attrName>style.visibility</p:attrName>
                                        </p:attrNameLst>
                                      </p:cBhvr>
                                      <p:to>
                                        <p:strVal val="visible"/>
                                      </p:to>
                                    </p:set>
                                    <p:animEffect transition="in" filter="wipe(left)">
                                      <p:cBhvr>
                                        <p:cTn id="98" dur="150"/>
                                        <p:tgtEl>
                                          <p:spTgt spid="370"/>
                                        </p:tgtEl>
                                      </p:cBhvr>
                                    </p:animEffect>
                                  </p:childTnLst>
                                </p:cTn>
                              </p:par>
                            </p:childTnLst>
                          </p:cTn>
                        </p:par>
                        <p:par>
                          <p:cTn id="99" fill="hold">
                            <p:stCondLst>
                              <p:cond delay="850"/>
                            </p:stCondLst>
                            <p:childTnLst>
                              <p:par>
                                <p:cTn id="100" presetID="22" presetClass="entr" presetSubtype="8" fill="hold" nodeType="afterEffect">
                                  <p:stCondLst>
                                    <p:cond delay="0"/>
                                  </p:stCondLst>
                                  <p:childTnLst>
                                    <p:set>
                                      <p:cBhvr>
                                        <p:cTn id="101" dur="1" fill="hold">
                                          <p:stCondLst>
                                            <p:cond delay="0"/>
                                          </p:stCondLst>
                                        </p:cTn>
                                        <p:tgtEl>
                                          <p:spTgt spid="372"/>
                                        </p:tgtEl>
                                        <p:attrNameLst>
                                          <p:attrName>style.visibility</p:attrName>
                                        </p:attrNameLst>
                                      </p:cBhvr>
                                      <p:to>
                                        <p:strVal val="visible"/>
                                      </p:to>
                                    </p:set>
                                    <p:animEffect transition="in" filter="wipe(left)">
                                      <p:cBhvr>
                                        <p:cTn id="102" dur="150"/>
                                        <p:tgtEl>
                                          <p:spTgt spid="372"/>
                                        </p:tgtEl>
                                      </p:cBhvr>
                                    </p:animEffect>
                                  </p:childTnLst>
                                </p:cTn>
                              </p:par>
                            </p:childTnLst>
                          </p:cTn>
                        </p:par>
                        <p:par>
                          <p:cTn id="103" fill="hold">
                            <p:stCondLst>
                              <p:cond delay="1000"/>
                            </p:stCondLst>
                            <p:childTnLst>
                              <p:par>
                                <p:cTn id="104" presetID="22" presetClass="entr" presetSubtype="8" fill="hold" nodeType="afterEffect">
                                  <p:stCondLst>
                                    <p:cond delay="0"/>
                                  </p:stCondLst>
                                  <p:childTnLst>
                                    <p:set>
                                      <p:cBhvr>
                                        <p:cTn id="105" dur="1" fill="hold">
                                          <p:stCondLst>
                                            <p:cond delay="0"/>
                                          </p:stCondLst>
                                        </p:cTn>
                                        <p:tgtEl>
                                          <p:spTgt spid="371"/>
                                        </p:tgtEl>
                                        <p:attrNameLst>
                                          <p:attrName>style.visibility</p:attrName>
                                        </p:attrNameLst>
                                      </p:cBhvr>
                                      <p:to>
                                        <p:strVal val="visible"/>
                                      </p:to>
                                    </p:set>
                                    <p:animEffect transition="in" filter="wipe(left)">
                                      <p:cBhvr>
                                        <p:cTn id="106" dur="150"/>
                                        <p:tgtEl>
                                          <p:spTgt spid="371"/>
                                        </p:tgtEl>
                                      </p:cBhvr>
                                    </p:animEffect>
                                  </p:childTnLst>
                                </p:cTn>
                              </p:par>
                            </p:childTnLst>
                          </p:cTn>
                        </p:par>
                        <p:par>
                          <p:cTn id="107" fill="hold">
                            <p:stCondLst>
                              <p:cond delay="1150"/>
                            </p:stCondLst>
                            <p:childTnLst>
                              <p:par>
                                <p:cTn id="108" presetID="22" presetClass="entr" presetSubtype="8" fill="hold" nodeType="afterEffect">
                                  <p:stCondLst>
                                    <p:cond delay="0"/>
                                  </p:stCondLst>
                                  <p:childTnLst>
                                    <p:set>
                                      <p:cBhvr>
                                        <p:cTn id="109" dur="1" fill="hold">
                                          <p:stCondLst>
                                            <p:cond delay="0"/>
                                          </p:stCondLst>
                                        </p:cTn>
                                        <p:tgtEl>
                                          <p:spTgt spid="369"/>
                                        </p:tgtEl>
                                        <p:attrNameLst>
                                          <p:attrName>style.visibility</p:attrName>
                                        </p:attrNameLst>
                                      </p:cBhvr>
                                      <p:to>
                                        <p:strVal val="visible"/>
                                      </p:to>
                                    </p:set>
                                    <p:animEffect transition="in" filter="wipe(left)">
                                      <p:cBhvr>
                                        <p:cTn id="110" dur="150"/>
                                        <p:tgtEl>
                                          <p:spTgt spid="369"/>
                                        </p:tgtEl>
                                      </p:cBhvr>
                                    </p:animEffect>
                                  </p:childTnLst>
                                </p:cTn>
                              </p:par>
                            </p:childTnLst>
                          </p:cTn>
                        </p:par>
                        <p:par>
                          <p:cTn id="111" fill="hold">
                            <p:stCondLst>
                              <p:cond delay="1300"/>
                            </p:stCondLst>
                            <p:childTnLst>
                              <p:par>
                                <p:cTn id="112" presetID="22" presetClass="entr" presetSubtype="8" fill="hold" nodeType="afterEffect">
                                  <p:stCondLst>
                                    <p:cond delay="0"/>
                                  </p:stCondLst>
                                  <p:childTnLst>
                                    <p:set>
                                      <p:cBhvr>
                                        <p:cTn id="113" dur="1" fill="hold">
                                          <p:stCondLst>
                                            <p:cond delay="0"/>
                                          </p:stCondLst>
                                        </p:cTn>
                                        <p:tgtEl>
                                          <p:spTgt spid="368"/>
                                        </p:tgtEl>
                                        <p:attrNameLst>
                                          <p:attrName>style.visibility</p:attrName>
                                        </p:attrNameLst>
                                      </p:cBhvr>
                                      <p:to>
                                        <p:strVal val="visible"/>
                                      </p:to>
                                    </p:set>
                                    <p:animEffect transition="in" filter="wipe(left)">
                                      <p:cBhvr>
                                        <p:cTn id="114" dur="150"/>
                                        <p:tgtEl>
                                          <p:spTgt spid="368"/>
                                        </p:tgtEl>
                                      </p:cBhvr>
                                    </p:animEffect>
                                  </p:childTnLst>
                                </p:cTn>
                              </p:par>
                            </p:childTnLst>
                          </p:cTn>
                        </p:par>
                        <p:par>
                          <p:cTn id="115" fill="hold">
                            <p:stCondLst>
                              <p:cond delay="1450"/>
                            </p:stCondLst>
                            <p:childTnLst>
                              <p:par>
                                <p:cTn id="116" presetID="22" presetClass="entr" presetSubtype="8" fill="hold" nodeType="afterEffect">
                                  <p:stCondLst>
                                    <p:cond delay="0"/>
                                  </p:stCondLst>
                                  <p:childTnLst>
                                    <p:set>
                                      <p:cBhvr>
                                        <p:cTn id="117" dur="1" fill="hold">
                                          <p:stCondLst>
                                            <p:cond delay="0"/>
                                          </p:stCondLst>
                                        </p:cTn>
                                        <p:tgtEl>
                                          <p:spTgt spid="373"/>
                                        </p:tgtEl>
                                        <p:attrNameLst>
                                          <p:attrName>style.visibility</p:attrName>
                                        </p:attrNameLst>
                                      </p:cBhvr>
                                      <p:to>
                                        <p:strVal val="visible"/>
                                      </p:to>
                                    </p:set>
                                    <p:animEffect transition="in" filter="wipe(left)">
                                      <p:cBhvr>
                                        <p:cTn id="118" dur="150"/>
                                        <p:tgtEl>
                                          <p:spTgt spid="373"/>
                                        </p:tgtEl>
                                      </p:cBhvr>
                                    </p:animEffect>
                                  </p:childTnLst>
                                </p:cTn>
                              </p:par>
                            </p:childTnLst>
                          </p:cTn>
                        </p:par>
                        <p:par>
                          <p:cTn id="119" fill="hold">
                            <p:stCondLst>
                              <p:cond delay="1600"/>
                            </p:stCondLst>
                            <p:childTnLst>
                              <p:par>
                                <p:cTn id="120" presetID="22" presetClass="entr" presetSubtype="8" fill="hold" nodeType="afterEffect">
                                  <p:stCondLst>
                                    <p:cond delay="0"/>
                                  </p:stCondLst>
                                  <p:childTnLst>
                                    <p:set>
                                      <p:cBhvr>
                                        <p:cTn id="121" dur="1" fill="hold">
                                          <p:stCondLst>
                                            <p:cond delay="0"/>
                                          </p:stCondLst>
                                        </p:cTn>
                                        <p:tgtEl>
                                          <p:spTgt spid="374"/>
                                        </p:tgtEl>
                                        <p:attrNameLst>
                                          <p:attrName>style.visibility</p:attrName>
                                        </p:attrNameLst>
                                      </p:cBhvr>
                                      <p:to>
                                        <p:strVal val="visible"/>
                                      </p:to>
                                    </p:set>
                                    <p:animEffect transition="in" filter="wipe(left)">
                                      <p:cBhvr>
                                        <p:cTn id="122" dur="150"/>
                                        <p:tgtEl>
                                          <p:spTgt spid="374"/>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376"/>
                                        </p:tgtEl>
                                        <p:attrNameLst>
                                          <p:attrName>style.visibility</p:attrName>
                                        </p:attrNameLst>
                                      </p:cBhvr>
                                      <p:to>
                                        <p:strVal val="visible"/>
                                      </p:to>
                                    </p:set>
                                    <p:animEffect transition="in" filter="wipe(left)">
                                      <p:cBhvr>
                                        <p:cTn id="127" dur="150"/>
                                        <p:tgtEl>
                                          <p:spTgt spid="376"/>
                                        </p:tgtEl>
                                      </p:cBhvr>
                                    </p:animEffect>
                                  </p:childTnLst>
                                </p:cTn>
                              </p:par>
                            </p:childTnLst>
                          </p:cTn>
                        </p:par>
                        <p:par>
                          <p:cTn id="128" fill="hold">
                            <p:stCondLst>
                              <p:cond delay="150"/>
                            </p:stCondLst>
                            <p:childTnLst>
                              <p:par>
                                <p:cTn id="129" presetID="22" presetClass="entr" presetSubtype="8" fill="hold" nodeType="afterEffect">
                                  <p:stCondLst>
                                    <p:cond delay="0"/>
                                  </p:stCondLst>
                                  <p:childTnLst>
                                    <p:set>
                                      <p:cBhvr>
                                        <p:cTn id="130" dur="1" fill="hold">
                                          <p:stCondLst>
                                            <p:cond delay="0"/>
                                          </p:stCondLst>
                                        </p:cTn>
                                        <p:tgtEl>
                                          <p:spTgt spid="208"/>
                                        </p:tgtEl>
                                        <p:attrNameLst>
                                          <p:attrName>style.visibility</p:attrName>
                                        </p:attrNameLst>
                                      </p:cBhvr>
                                      <p:to>
                                        <p:strVal val="visible"/>
                                      </p:to>
                                    </p:set>
                                    <p:animEffect transition="in" filter="wipe(left)">
                                      <p:cBhvr>
                                        <p:cTn id="131" dur="150"/>
                                        <p:tgtEl>
                                          <p:spTgt spid="208"/>
                                        </p:tgtEl>
                                      </p:cBhvr>
                                    </p:animEffect>
                                  </p:childTnLst>
                                </p:cTn>
                              </p:par>
                            </p:childTnLst>
                          </p:cTn>
                        </p:par>
                        <p:par>
                          <p:cTn id="132" fill="hold">
                            <p:stCondLst>
                              <p:cond delay="300"/>
                            </p:stCondLst>
                            <p:childTnLst>
                              <p:par>
                                <p:cTn id="133" presetID="22" presetClass="entr" presetSubtype="8" fill="hold" grpId="0" nodeType="afterEffect">
                                  <p:stCondLst>
                                    <p:cond delay="0"/>
                                  </p:stCondLst>
                                  <p:childTnLst>
                                    <p:set>
                                      <p:cBhvr>
                                        <p:cTn id="134" dur="1" fill="hold">
                                          <p:stCondLst>
                                            <p:cond delay="0"/>
                                          </p:stCondLst>
                                        </p:cTn>
                                        <p:tgtEl>
                                          <p:spTgt spid="182"/>
                                        </p:tgtEl>
                                        <p:attrNameLst>
                                          <p:attrName>style.visibility</p:attrName>
                                        </p:attrNameLst>
                                      </p:cBhvr>
                                      <p:to>
                                        <p:strVal val="visible"/>
                                      </p:to>
                                    </p:set>
                                    <p:animEffect transition="in" filter="wipe(left)">
                                      <p:cBhvr>
                                        <p:cTn id="135" dur="250"/>
                                        <p:tgtEl>
                                          <p:spTgt spid="182"/>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377"/>
                                        </p:tgtEl>
                                        <p:attrNameLst>
                                          <p:attrName>style.visibility</p:attrName>
                                        </p:attrNameLst>
                                      </p:cBhvr>
                                      <p:to>
                                        <p:strVal val="visible"/>
                                      </p:to>
                                    </p:set>
                                    <p:animEffect transition="in" filter="wipe(left)">
                                      <p:cBhvr>
                                        <p:cTn id="140" dur="350"/>
                                        <p:tgtEl>
                                          <p:spTgt spid="377"/>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378"/>
                                        </p:tgtEl>
                                        <p:attrNameLst>
                                          <p:attrName>style.visibility</p:attrName>
                                        </p:attrNameLst>
                                      </p:cBhvr>
                                      <p:to>
                                        <p:strVal val="visible"/>
                                      </p:to>
                                    </p:set>
                                    <p:animEffect transition="in" filter="wipe(left)">
                                      <p:cBhvr>
                                        <p:cTn id="145" dur="350"/>
                                        <p:tgtEl>
                                          <p:spTgt spid="378"/>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nodeType="clickEffect">
                                  <p:stCondLst>
                                    <p:cond delay="0"/>
                                  </p:stCondLst>
                                  <p:childTnLst>
                                    <p:set>
                                      <p:cBhvr>
                                        <p:cTn id="149" dur="1" fill="hold">
                                          <p:stCondLst>
                                            <p:cond delay="0"/>
                                          </p:stCondLst>
                                        </p:cTn>
                                        <p:tgtEl>
                                          <p:spTgt spid="379"/>
                                        </p:tgtEl>
                                        <p:attrNameLst>
                                          <p:attrName>style.visibility</p:attrName>
                                        </p:attrNameLst>
                                      </p:cBhvr>
                                      <p:to>
                                        <p:strVal val="visible"/>
                                      </p:to>
                                    </p:set>
                                    <p:animEffect transition="in" filter="wipe(up)">
                                      <p:cBhvr>
                                        <p:cTn id="150" dur="250"/>
                                        <p:tgtEl>
                                          <p:spTgt spid="379"/>
                                        </p:tgtEl>
                                      </p:cBhvr>
                                    </p:animEffect>
                                  </p:childTnLst>
                                </p:cTn>
                              </p:par>
                            </p:childTnLst>
                          </p:cTn>
                        </p:par>
                        <p:par>
                          <p:cTn id="151" fill="hold">
                            <p:stCondLst>
                              <p:cond delay="400"/>
                            </p:stCondLst>
                            <p:childTnLst>
                              <p:par>
                                <p:cTn id="152" presetID="22" presetClass="entr" presetSubtype="2" fill="hold" nodeType="afterEffect">
                                  <p:stCondLst>
                                    <p:cond delay="0"/>
                                  </p:stCondLst>
                                  <p:childTnLst>
                                    <p:set>
                                      <p:cBhvr>
                                        <p:cTn id="153" dur="1" fill="hold">
                                          <p:stCondLst>
                                            <p:cond delay="0"/>
                                          </p:stCondLst>
                                        </p:cTn>
                                        <p:tgtEl>
                                          <p:spTgt spid="382"/>
                                        </p:tgtEl>
                                        <p:attrNameLst>
                                          <p:attrName>style.visibility</p:attrName>
                                        </p:attrNameLst>
                                      </p:cBhvr>
                                      <p:to>
                                        <p:strVal val="visible"/>
                                      </p:to>
                                    </p:set>
                                    <p:animEffect transition="in" filter="wipe(right)">
                                      <p:cBhvr>
                                        <p:cTn id="154" dur="150"/>
                                        <p:tgtEl>
                                          <p:spTgt spid="382"/>
                                        </p:tgtEl>
                                      </p:cBhvr>
                                    </p:animEffect>
                                  </p:childTnLst>
                                </p:cTn>
                              </p:par>
                            </p:childTnLst>
                          </p:cTn>
                        </p:par>
                        <p:par>
                          <p:cTn id="155" fill="hold">
                            <p:stCondLst>
                              <p:cond delay="550"/>
                            </p:stCondLst>
                            <p:childTnLst>
                              <p:par>
                                <p:cTn id="156" presetID="22" presetClass="entr" presetSubtype="2" fill="hold" nodeType="afterEffect">
                                  <p:stCondLst>
                                    <p:cond delay="0"/>
                                  </p:stCondLst>
                                  <p:childTnLst>
                                    <p:set>
                                      <p:cBhvr>
                                        <p:cTn id="157" dur="1" fill="hold">
                                          <p:stCondLst>
                                            <p:cond delay="0"/>
                                          </p:stCondLst>
                                        </p:cTn>
                                        <p:tgtEl>
                                          <p:spTgt spid="381"/>
                                        </p:tgtEl>
                                        <p:attrNameLst>
                                          <p:attrName>style.visibility</p:attrName>
                                        </p:attrNameLst>
                                      </p:cBhvr>
                                      <p:to>
                                        <p:strVal val="visible"/>
                                      </p:to>
                                    </p:set>
                                    <p:animEffect transition="in" filter="wipe(right)">
                                      <p:cBhvr>
                                        <p:cTn id="158" dur="150"/>
                                        <p:tgtEl>
                                          <p:spTgt spid="381"/>
                                        </p:tgtEl>
                                      </p:cBhvr>
                                    </p:animEffect>
                                  </p:childTnLst>
                                </p:cTn>
                              </p:par>
                            </p:childTnLst>
                          </p:cTn>
                        </p:par>
                        <p:par>
                          <p:cTn id="159" fill="hold">
                            <p:stCondLst>
                              <p:cond delay="700"/>
                            </p:stCondLst>
                            <p:childTnLst>
                              <p:par>
                                <p:cTn id="160" presetID="22" presetClass="entr" presetSubtype="2" fill="hold" nodeType="afterEffect">
                                  <p:stCondLst>
                                    <p:cond delay="0"/>
                                  </p:stCondLst>
                                  <p:childTnLst>
                                    <p:set>
                                      <p:cBhvr>
                                        <p:cTn id="161" dur="1" fill="hold">
                                          <p:stCondLst>
                                            <p:cond delay="0"/>
                                          </p:stCondLst>
                                        </p:cTn>
                                        <p:tgtEl>
                                          <p:spTgt spid="384"/>
                                        </p:tgtEl>
                                        <p:attrNameLst>
                                          <p:attrName>style.visibility</p:attrName>
                                        </p:attrNameLst>
                                      </p:cBhvr>
                                      <p:to>
                                        <p:strVal val="visible"/>
                                      </p:to>
                                    </p:set>
                                    <p:animEffect transition="in" filter="wipe(right)">
                                      <p:cBhvr>
                                        <p:cTn id="162" dur="150"/>
                                        <p:tgtEl>
                                          <p:spTgt spid="384"/>
                                        </p:tgtEl>
                                      </p:cBhvr>
                                    </p:animEffect>
                                  </p:childTnLst>
                                </p:cTn>
                              </p:par>
                            </p:childTnLst>
                          </p:cTn>
                        </p:par>
                        <p:par>
                          <p:cTn id="163" fill="hold">
                            <p:stCondLst>
                              <p:cond delay="850"/>
                            </p:stCondLst>
                            <p:childTnLst>
                              <p:par>
                                <p:cTn id="164" presetID="22" presetClass="entr" presetSubtype="2" fill="hold" nodeType="afterEffect">
                                  <p:stCondLst>
                                    <p:cond delay="0"/>
                                  </p:stCondLst>
                                  <p:childTnLst>
                                    <p:set>
                                      <p:cBhvr>
                                        <p:cTn id="165" dur="1" fill="hold">
                                          <p:stCondLst>
                                            <p:cond delay="0"/>
                                          </p:stCondLst>
                                        </p:cTn>
                                        <p:tgtEl>
                                          <p:spTgt spid="383"/>
                                        </p:tgtEl>
                                        <p:attrNameLst>
                                          <p:attrName>style.visibility</p:attrName>
                                        </p:attrNameLst>
                                      </p:cBhvr>
                                      <p:to>
                                        <p:strVal val="visible"/>
                                      </p:to>
                                    </p:set>
                                    <p:animEffect transition="in" filter="wipe(right)">
                                      <p:cBhvr>
                                        <p:cTn id="166" dur="150"/>
                                        <p:tgtEl>
                                          <p:spTgt spid="383"/>
                                        </p:tgtEl>
                                      </p:cBhvr>
                                    </p:animEffect>
                                  </p:childTnLst>
                                </p:cTn>
                              </p:par>
                            </p:childTnLst>
                          </p:cTn>
                        </p:par>
                        <p:par>
                          <p:cTn id="167" fill="hold">
                            <p:stCondLst>
                              <p:cond delay="1000"/>
                            </p:stCondLst>
                            <p:childTnLst>
                              <p:par>
                                <p:cTn id="168" presetID="22" presetClass="entr" presetSubtype="2" fill="hold" nodeType="afterEffect">
                                  <p:stCondLst>
                                    <p:cond delay="0"/>
                                  </p:stCondLst>
                                  <p:childTnLst>
                                    <p:set>
                                      <p:cBhvr>
                                        <p:cTn id="169" dur="1" fill="hold">
                                          <p:stCondLst>
                                            <p:cond delay="0"/>
                                          </p:stCondLst>
                                        </p:cTn>
                                        <p:tgtEl>
                                          <p:spTgt spid="3"/>
                                        </p:tgtEl>
                                        <p:attrNameLst>
                                          <p:attrName>style.visibility</p:attrName>
                                        </p:attrNameLst>
                                      </p:cBhvr>
                                      <p:to>
                                        <p:strVal val="visible"/>
                                      </p:to>
                                    </p:set>
                                    <p:animEffect transition="in" filter="wipe(right)">
                                      <p:cBhvr>
                                        <p:cTn id="170" dur="150"/>
                                        <p:tgtEl>
                                          <p:spTgt spid="3"/>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1" fill="hold" nodeType="clickEffect">
                                  <p:stCondLst>
                                    <p:cond delay="0"/>
                                  </p:stCondLst>
                                  <p:childTnLst>
                                    <p:set>
                                      <p:cBhvr>
                                        <p:cTn id="174" dur="1" fill="hold">
                                          <p:stCondLst>
                                            <p:cond delay="0"/>
                                          </p:stCondLst>
                                        </p:cTn>
                                        <p:tgtEl>
                                          <p:spTgt spid="385"/>
                                        </p:tgtEl>
                                        <p:attrNameLst>
                                          <p:attrName>style.visibility</p:attrName>
                                        </p:attrNameLst>
                                      </p:cBhvr>
                                      <p:to>
                                        <p:strVal val="visible"/>
                                      </p:to>
                                    </p:set>
                                    <p:animEffect transition="in" filter="wipe(up)">
                                      <p:cBhvr>
                                        <p:cTn id="175" dur="150"/>
                                        <p:tgtEl>
                                          <p:spTgt spid="385"/>
                                        </p:tgtEl>
                                      </p:cBhvr>
                                    </p:animEffect>
                                  </p:childTnLst>
                                </p:cTn>
                              </p:par>
                            </p:childTnLst>
                          </p:cTn>
                        </p:par>
                        <p:par>
                          <p:cTn id="176" fill="hold">
                            <p:stCondLst>
                              <p:cond delay="150"/>
                            </p:stCondLst>
                            <p:childTnLst>
                              <p:par>
                                <p:cTn id="177" presetID="22" presetClass="entr" presetSubtype="1" fill="hold" nodeType="afterEffect">
                                  <p:stCondLst>
                                    <p:cond delay="0"/>
                                  </p:stCondLst>
                                  <p:childTnLst>
                                    <p:set>
                                      <p:cBhvr>
                                        <p:cTn id="178" dur="1" fill="hold">
                                          <p:stCondLst>
                                            <p:cond delay="0"/>
                                          </p:stCondLst>
                                        </p:cTn>
                                        <p:tgtEl>
                                          <p:spTgt spid="391"/>
                                        </p:tgtEl>
                                        <p:attrNameLst>
                                          <p:attrName>style.visibility</p:attrName>
                                        </p:attrNameLst>
                                      </p:cBhvr>
                                      <p:to>
                                        <p:strVal val="visible"/>
                                      </p:to>
                                    </p:set>
                                    <p:animEffect transition="in" filter="wipe(up)">
                                      <p:cBhvr>
                                        <p:cTn id="179" dur="250"/>
                                        <p:tgtEl>
                                          <p:spTgt spid="391"/>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1" fill="hold" nodeType="clickEffect">
                                  <p:stCondLst>
                                    <p:cond delay="0"/>
                                  </p:stCondLst>
                                  <p:childTnLst>
                                    <p:set>
                                      <p:cBhvr>
                                        <p:cTn id="183" dur="1" fill="hold">
                                          <p:stCondLst>
                                            <p:cond delay="0"/>
                                          </p:stCondLst>
                                        </p:cTn>
                                        <p:tgtEl>
                                          <p:spTgt spid="392"/>
                                        </p:tgtEl>
                                        <p:attrNameLst>
                                          <p:attrName>style.visibility</p:attrName>
                                        </p:attrNameLst>
                                      </p:cBhvr>
                                      <p:to>
                                        <p:strVal val="visible"/>
                                      </p:to>
                                    </p:set>
                                    <p:animEffect transition="in" filter="wipe(up)">
                                      <p:cBhvr>
                                        <p:cTn id="184" dur="250"/>
                                        <p:tgtEl>
                                          <p:spTgt spid="392"/>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1" fill="hold" nodeType="clickEffect">
                                  <p:stCondLst>
                                    <p:cond delay="0"/>
                                  </p:stCondLst>
                                  <p:childTnLst>
                                    <p:set>
                                      <p:cBhvr>
                                        <p:cTn id="188" dur="1" fill="hold">
                                          <p:stCondLst>
                                            <p:cond delay="0"/>
                                          </p:stCondLst>
                                        </p:cTn>
                                        <p:tgtEl>
                                          <p:spTgt spid="389"/>
                                        </p:tgtEl>
                                        <p:attrNameLst>
                                          <p:attrName>style.visibility</p:attrName>
                                        </p:attrNameLst>
                                      </p:cBhvr>
                                      <p:to>
                                        <p:strVal val="visible"/>
                                      </p:to>
                                    </p:set>
                                    <p:animEffect transition="in" filter="wipe(up)">
                                      <p:cBhvr>
                                        <p:cTn id="189" dur="250"/>
                                        <p:tgtEl>
                                          <p:spTgt spid="389"/>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1" fill="hold" nodeType="clickEffect">
                                  <p:stCondLst>
                                    <p:cond delay="0"/>
                                  </p:stCondLst>
                                  <p:childTnLst>
                                    <p:set>
                                      <p:cBhvr>
                                        <p:cTn id="193" dur="1" fill="hold">
                                          <p:stCondLst>
                                            <p:cond delay="0"/>
                                          </p:stCondLst>
                                        </p:cTn>
                                        <p:tgtEl>
                                          <p:spTgt spid="388"/>
                                        </p:tgtEl>
                                        <p:attrNameLst>
                                          <p:attrName>style.visibility</p:attrName>
                                        </p:attrNameLst>
                                      </p:cBhvr>
                                      <p:to>
                                        <p:strVal val="visible"/>
                                      </p:to>
                                    </p:set>
                                    <p:animEffect transition="in" filter="wipe(up)">
                                      <p:cBhvr>
                                        <p:cTn id="194" dur="250"/>
                                        <p:tgtEl>
                                          <p:spTgt spid="388"/>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1" fill="hold" nodeType="clickEffect">
                                  <p:stCondLst>
                                    <p:cond delay="0"/>
                                  </p:stCondLst>
                                  <p:childTnLst>
                                    <p:set>
                                      <p:cBhvr>
                                        <p:cTn id="198" dur="1" fill="hold">
                                          <p:stCondLst>
                                            <p:cond delay="0"/>
                                          </p:stCondLst>
                                        </p:cTn>
                                        <p:tgtEl>
                                          <p:spTgt spid="387"/>
                                        </p:tgtEl>
                                        <p:attrNameLst>
                                          <p:attrName>style.visibility</p:attrName>
                                        </p:attrNameLst>
                                      </p:cBhvr>
                                      <p:to>
                                        <p:strVal val="visible"/>
                                      </p:to>
                                    </p:set>
                                    <p:animEffect transition="in" filter="wipe(up)">
                                      <p:cBhvr>
                                        <p:cTn id="199" dur="25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74" grpId="0" animBg="1"/>
      <p:bldP spid="182" grpId="0" animBg="1"/>
      <p:bldP spid="280" grpId="0" animBg="1"/>
      <p:bldP spid="281" grpId="0" animBg="1"/>
      <p:bldP spid="2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AFC96A9-0904-138E-18BE-88011D6A2CD6}"/>
              </a:ext>
            </a:extLst>
          </p:cNvPr>
          <p:cNvGrpSpPr/>
          <p:nvPr/>
        </p:nvGrpSpPr>
        <p:grpSpPr>
          <a:xfrm>
            <a:off x="653142" y="1689100"/>
            <a:ext cx="7828706" cy="1436914"/>
            <a:chOff x="653142" y="1689100"/>
            <a:chExt cx="7828706" cy="1436914"/>
          </a:xfrm>
        </p:grpSpPr>
        <p:sp>
          <p:nvSpPr>
            <p:cNvPr id="3" name="Rectangle 2">
              <a:extLst>
                <a:ext uri="{FF2B5EF4-FFF2-40B4-BE49-F238E27FC236}">
                  <a16:creationId xmlns:a16="http://schemas.microsoft.com/office/drawing/2014/main" id="{1EAA5739-E4F5-0903-87F9-B6963E052D92}"/>
                </a:ext>
              </a:extLst>
            </p:cNvPr>
            <p:cNvSpPr/>
            <p:nvPr/>
          </p:nvSpPr>
          <p:spPr>
            <a:xfrm>
              <a:off x="653142" y="2200729"/>
              <a:ext cx="2623457" cy="457200"/>
            </a:xfrm>
            <a:prstGeom prst="rect">
              <a:avLst/>
            </a:prstGeom>
            <a:solidFill>
              <a:srgbClr val="DB3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a:extLst>
                <a:ext uri="{FF2B5EF4-FFF2-40B4-BE49-F238E27FC236}">
                  <a16:creationId xmlns:a16="http://schemas.microsoft.com/office/drawing/2014/main" id="{E0221E8F-AC34-D071-0228-4C9DBBF3C84B}"/>
                </a:ext>
              </a:extLst>
            </p:cNvPr>
            <p:cNvSpPr/>
            <p:nvPr/>
          </p:nvSpPr>
          <p:spPr>
            <a:xfrm>
              <a:off x="4169228" y="2178957"/>
              <a:ext cx="4312620" cy="457200"/>
            </a:xfrm>
            <a:prstGeom prst="rect">
              <a:avLst/>
            </a:prstGeom>
            <a:solidFill>
              <a:srgbClr val="DB3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9E1B872C-24A0-2868-F7A5-18CBEAC6386B}"/>
                </a:ext>
              </a:extLst>
            </p:cNvPr>
            <p:cNvSpPr/>
            <p:nvPr/>
          </p:nvSpPr>
          <p:spPr>
            <a:xfrm>
              <a:off x="3597165" y="2668814"/>
              <a:ext cx="2144487" cy="457200"/>
            </a:xfrm>
            <a:prstGeom prst="rect">
              <a:avLst/>
            </a:prstGeom>
            <a:solidFill>
              <a:srgbClr val="DB3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88C23573-7D2E-8CF0-3B4C-A96394650B71}"/>
                </a:ext>
              </a:extLst>
            </p:cNvPr>
            <p:cNvSpPr/>
            <p:nvPr/>
          </p:nvSpPr>
          <p:spPr>
            <a:xfrm>
              <a:off x="4408715" y="1689100"/>
              <a:ext cx="1121228" cy="457200"/>
            </a:xfrm>
            <a:prstGeom prst="rect">
              <a:avLst/>
            </a:prstGeom>
            <a:solidFill>
              <a:srgbClr val="DB3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5" name="TextBox 4">
            <a:extLst>
              <a:ext uri="{FF2B5EF4-FFF2-40B4-BE49-F238E27FC236}">
                <a16:creationId xmlns:a16="http://schemas.microsoft.com/office/drawing/2014/main" id="{D73F0A8D-3648-4B38-B480-EE1F5625CA5F}"/>
              </a:ext>
            </a:extLst>
          </p:cNvPr>
          <p:cNvSpPr txBox="1"/>
          <p:nvPr/>
        </p:nvSpPr>
        <p:spPr>
          <a:xfrm>
            <a:off x="653143" y="1045029"/>
            <a:ext cx="10907486" cy="2586734"/>
          </a:xfrm>
          <a:prstGeom prst="rect">
            <a:avLst/>
          </a:prstGeom>
          <a:noFill/>
        </p:spPr>
        <p:txBody>
          <a:bodyPr wrap="square" rtlCol="0">
            <a:spAutoFit/>
          </a:bodyPr>
          <a:lstStyle/>
          <a:p>
            <a:pPr>
              <a:lnSpc>
                <a:spcPct val="114000"/>
              </a:lnSpc>
              <a:spcBef>
                <a:spcPts val="600"/>
              </a:spcBef>
            </a:pPr>
            <a:r>
              <a:rPr lang="en-US" sz="2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learning engineering </a:t>
            </a:r>
            <a: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[ˈ</a:t>
            </a:r>
            <a:r>
              <a:rPr lang="en-US" sz="2800"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lərniNG</a:t>
            </a:r>
            <a: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ˌ</a:t>
            </a:r>
            <a:r>
              <a:rPr lang="en-US" sz="2800"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enjəˈniriNG</a:t>
            </a:r>
            <a: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14000"/>
              </a:lnSpc>
              <a:spcBef>
                <a:spcPts val="600"/>
              </a:spcBef>
            </a:pPr>
            <a: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Learning engineering is a process and practice that applies the </a:t>
            </a:r>
            <a:b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2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lang="en-US" sz="2800" dirty="0">
              <a:solidFill>
                <a:srgbClr val="FFFFF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C0C95D3-B631-47E4-9DCC-BF020B448F0F}"/>
              </a:ext>
            </a:extLst>
          </p:cNvPr>
          <p:cNvSpPr txBox="1"/>
          <p:nvPr/>
        </p:nvSpPr>
        <p:spPr>
          <a:xfrm>
            <a:off x="4598149" y="5539594"/>
            <a:ext cx="7162799" cy="357021"/>
          </a:xfrm>
          <a:prstGeom prst="rect">
            <a:avLst/>
          </a:prstGeom>
          <a:noFill/>
        </p:spPr>
        <p:txBody>
          <a:bodyPr wrap="square" rtlCol="0">
            <a:spAutoFit/>
          </a:bodyPr>
          <a:lstStyle/>
          <a:p>
            <a:pPr algn="r">
              <a:lnSpc>
                <a:spcPct val="114000"/>
              </a:lnSpc>
              <a:spcBef>
                <a:spcPts val="600"/>
              </a:spcBef>
            </a:pPr>
            <a:r>
              <a:rPr lang="en-US"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Goodell et al. (2022), </a:t>
            </a:r>
            <a:r>
              <a:rPr lang="en-US" sz="1600" i="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Learning Engineering Toolkit</a:t>
            </a:r>
            <a:endParaRPr lang="en-US" sz="1600" i="1" dirty="0">
              <a:solidFill>
                <a:srgbClr val="FFFFFF"/>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4B08A1A7-1064-94B9-DC74-7F92A104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46699" y="501779"/>
            <a:ext cx="9204897" cy="6365648"/>
          </a:xfrm>
          <a:prstGeom prst="rect">
            <a:avLst/>
          </a:prstGeom>
          <a:effectLst/>
        </p:spPr>
      </p:pic>
      <p:pic>
        <p:nvPicPr>
          <p:cNvPr id="2" name="Speech Bubble">
            <a:extLst>
              <a:ext uri="{FF2B5EF4-FFF2-40B4-BE49-F238E27FC236}">
                <a16:creationId xmlns:a16="http://schemas.microsoft.com/office/drawing/2014/main" id="{12EADDE7-F09F-4873-0C0C-D7CAFFC86013}"/>
              </a:ext>
            </a:extLst>
          </p:cNvPr>
          <p:cNvPicPr>
            <a:picLocks noChangeAspect="1"/>
          </p:cNvPicPr>
          <p:nvPr/>
        </p:nvPicPr>
        <p:blipFill>
          <a:blip r:embed="rId4"/>
          <a:stretch>
            <a:fillRect/>
          </a:stretch>
        </p:blipFill>
        <p:spPr>
          <a:xfrm>
            <a:off x="856181" y="10886"/>
            <a:ext cx="5459347" cy="3061245"/>
          </a:xfrm>
          <a:prstGeom prst="rect">
            <a:avLst/>
          </a:prstGeom>
        </p:spPr>
      </p:pic>
    </p:spTree>
    <p:extLst>
      <p:ext uri="{BB962C8B-B14F-4D97-AF65-F5344CB8AC3E}">
        <p14:creationId xmlns:p14="http://schemas.microsoft.com/office/powerpoint/2010/main" val="346210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 name="Picture 8" descr="Programming data on computer monitor">
            <a:extLst>
              <a:ext uri="{FF2B5EF4-FFF2-40B4-BE49-F238E27FC236}">
                <a16:creationId xmlns:a16="http://schemas.microsoft.com/office/drawing/2014/main" id="{690DE7B4-4555-48B4-82E8-10E625120C1F}"/>
              </a:ext>
            </a:extLst>
          </p:cNvPr>
          <p:cNvPicPr>
            <a:picLocks noChangeAspect="1"/>
          </p:cNvPicPr>
          <p:nvPr/>
        </p:nvPicPr>
        <p:blipFill rotWithShape="1">
          <a:blip r:embed="rId3">
            <a:extLst>
              <a:ext uri="{28A0092B-C50C-407E-A947-70E740481C1C}">
                <a14:useLocalDpi xmlns:a14="http://schemas.microsoft.com/office/drawing/2010/main" val="0"/>
              </a:ext>
            </a:extLst>
          </a:blip>
          <a:srcRect l="629" t="8333" r="629" b="8333"/>
          <a:stretch/>
        </p:blipFill>
        <p:spPr>
          <a:xfrm>
            <a:off x="0" y="0"/>
            <a:ext cx="12192000" cy="6858000"/>
          </a:xfrm>
          <a:prstGeom prst="rect">
            <a:avLst/>
          </a:prstGeom>
        </p:spPr>
      </p:pic>
      <p:sp>
        <p:nvSpPr>
          <p:cNvPr id="14" name="TextBox 13">
            <a:extLst>
              <a:ext uri="{FF2B5EF4-FFF2-40B4-BE49-F238E27FC236}">
                <a16:creationId xmlns:a16="http://schemas.microsoft.com/office/drawing/2014/main" id="{174F74F6-92C4-3AC0-8C19-6CEFC7F2B932}"/>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Oval 11">
            <a:extLst>
              <a:ext uri="{FF2B5EF4-FFF2-40B4-BE49-F238E27FC236}">
                <a16:creationId xmlns:a16="http://schemas.microsoft.com/office/drawing/2014/main" id="{E6B07378-5E53-04DA-E53C-992C783EF603}"/>
              </a:ext>
            </a:extLst>
          </p:cNvPr>
          <p:cNvSpPr/>
          <p:nvPr/>
        </p:nvSpPr>
        <p:spPr>
          <a:xfrm>
            <a:off x="6582670" y="2127153"/>
            <a:ext cx="1990845" cy="646391"/>
          </a:xfrm>
          <a:custGeom>
            <a:avLst/>
            <a:gdLst>
              <a:gd name="connsiteX0" fmla="*/ 0 w 1990845"/>
              <a:gd name="connsiteY0" fmla="*/ 323196 h 646391"/>
              <a:gd name="connsiteX1" fmla="*/ 995423 w 1990845"/>
              <a:gd name="connsiteY1" fmla="*/ 0 h 646391"/>
              <a:gd name="connsiteX2" fmla="*/ 1990846 w 1990845"/>
              <a:gd name="connsiteY2" fmla="*/ 323196 h 646391"/>
              <a:gd name="connsiteX3" fmla="*/ 995423 w 1990845"/>
              <a:gd name="connsiteY3" fmla="*/ 646392 h 646391"/>
              <a:gd name="connsiteX4" fmla="*/ 0 w 1990845"/>
              <a:gd name="connsiteY4" fmla="*/ 323196 h 64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845" h="646391" extrusionOk="0">
                <a:moveTo>
                  <a:pt x="0" y="323196"/>
                </a:moveTo>
                <a:cubicBezTo>
                  <a:pt x="-63333" y="147409"/>
                  <a:pt x="459820" y="13916"/>
                  <a:pt x="995423" y="0"/>
                </a:cubicBezTo>
                <a:cubicBezTo>
                  <a:pt x="1560572" y="31590"/>
                  <a:pt x="1991891" y="176591"/>
                  <a:pt x="1990846" y="323196"/>
                </a:cubicBezTo>
                <a:cubicBezTo>
                  <a:pt x="1960476" y="455872"/>
                  <a:pt x="1558439" y="662423"/>
                  <a:pt x="995423" y="646392"/>
                </a:cubicBezTo>
                <a:cubicBezTo>
                  <a:pt x="449353" y="632679"/>
                  <a:pt x="10953" y="522114"/>
                  <a:pt x="0" y="323196"/>
                </a:cubicBezTo>
                <a:close/>
              </a:path>
            </a:pathLst>
          </a:custGeom>
          <a:noFill/>
          <a:ln w="38100">
            <a:solidFill>
              <a:srgbClr val="DB3F2D"/>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4B7927-7395-AB68-1656-7A03DB3CF216}"/>
              </a:ext>
            </a:extLst>
          </p:cNvPr>
          <p:cNvSpPr/>
          <p:nvPr/>
        </p:nvSpPr>
        <p:spPr>
          <a:xfrm>
            <a:off x="3560676" y="2588732"/>
            <a:ext cx="2265058" cy="646391"/>
          </a:xfrm>
          <a:custGeom>
            <a:avLst/>
            <a:gdLst>
              <a:gd name="connsiteX0" fmla="*/ 0 w 2265058"/>
              <a:gd name="connsiteY0" fmla="*/ 323196 h 646391"/>
              <a:gd name="connsiteX1" fmla="*/ 1132529 w 2265058"/>
              <a:gd name="connsiteY1" fmla="*/ 0 h 646391"/>
              <a:gd name="connsiteX2" fmla="*/ 2265058 w 2265058"/>
              <a:gd name="connsiteY2" fmla="*/ 323196 h 646391"/>
              <a:gd name="connsiteX3" fmla="*/ 1132529 w 2265058"/>
              <a:gd name="connsiteY3" fmla="*/ 646392 h 646391"/>
              <a:gd name="connsiteX4" fmla="*/ 0 w 2265058"/>
              <a:gd name="connsiteY4" fmla="*/ 323196 h 64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058" h="646391" extrusionOk="0">
                <a:moveTo>
                  <a:pt x="0" y="323196"/>
                </a:moveTo>
                <a:cubicBezTo>
                  <a:pt x="-85946" y="148376"/>
                  <a:pt x="517114" y="9894"/>
                  <a:pt x="1132529" y="0"/>
                </a:cubicBezTo>
                <a:cubicBezTo>
                  <a:pt x="1773399" y="31590"/>
                  <a:pt x="2266103" y="176591"/>
                  <a:pt x="2265058" y="323196"/>
                </a:cubicBezTo>
                <a:cubicBezTo>
                  <a:pt x="2236216" y="458178"/>
                  <a:pt x="1777355" y="669785"/>
                  <a:pt x="1132529" y="646392"/>
                </a:cubicBezTo>
                <a:cubicBezTo>
                  <a:pt x="510738" y="632679"/>
                  <a:pt x="10953" y="522114"/>
                  <a:pt x="0" y="323196"/>
                </a:cubicBezTo>
                <a:close/>
              </a:path>
            </a:pathLst>
          </a:custGeom>
          <a:noFill/>
          <a:ln w="38100">
            <a:solidFill>
              <a:srgbClr val="DB3F2D"/>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144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A70DE793-E2E4-741E-E4F9-6ADC182D56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1300" y="147637"/>
            <a:ext cx="6629400" cy="6562725"/>
          </a:xfrm>
          <a:prstGeom prst="rect">
            <a:avLst/>
          </a:prstGeom>
        </p:spPr>
      </p:pic>
      <p:sp>
        <p:nvSpPr>
          <p:cNvPr id="2" name="Oval 1">
            <a:extLst>
              <a:ext uri="{FF2B5EF4-FFF2-40B4-BE49-F238E27FC236}">
                <a16:creationId xmlns:a16="http://schemas.microsoft.com/office/drawing/2014/main" id="{9F398AF0-0A9C-138D-BB18-74B1228A73B9}"/>
              </a:ext>
            </a:extLst>
          </p:cNvPr>
          <p:cNvSpPr/>
          <p:nvPr/>
        </p:nvSpPr>
        <p:spPr>
          <a:xfrm>
            <a:off x="3284906" y="3585029"/>
            <a:ext cx="735552" cy="490361"/>
          </a:xfrm>
          <a:custGeom>
            <a:avLst/>
            <a:gdLst>
              <a:gd name="connsiteX0" fmla="*/ 0 w 735552"/>
              <a:gd name="connsiteY0" fmla="*/ 245181 h 490361"/>
              <a:gd name="connsiteX1" fmla="*/ 367776 w 735552"/>
              <a:gd name="connsiteY1" fmla="*/ 0 h 490361"/>
              <a:gd name="connsiteX2" fmla="*/ 735552 w 735552"/>
              <a:gd name="connsiteY2" fmla="*/ 245181 h 490361"/>
              <a:gd name="connsiteX3" fmla="*/ 367776 w 735552"/>
              <a:gd name="connsiteY3" fmla="*/ 490362 h 490361"/>
              <a:gd name="connsiteX4" fmla="*/ 0 w 735552"/>
              <a:gd name="connsiteY4" fmla="*/ 245181 h 49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52" h="490361" extrusionOk="0">
                <a:moveTo>
                  <a:pt x="0" y="245181"/>
                </a:moveTo>
                <a:cubicBezTo>
                  <a:pt x="-19671" y="110612"/>
                  <a:pt x="180824" y="15893"/>
                  <a:pt x="367776" y="0"/>
                </a:cubicBezTo>
                <a:cubicBezTo>
                  <a:pt x="575850" y="10173"/>
                  <a:pt x="735808" y="117595"/>
                  <a:pt x="735552" y="245181"/>
                </a:cubicBezTo>
                <a:cubicBezTo>
                  <a:pt x="714295" y="348520"/>
                  <a:pt x="583680" y="505822"/>
                  <a:pt x="367776" y="490362"/>
                </a:cubicBezTo>
                <a:cubicBezTo>
                  <a:pt x="168004" y="477920"/>
                  <a:pt x="7523" y="394617"/>
                  <a:pt x="0" y="245181"/>
                </a:cubicBezTo>
                <a:close/>
              </a:path>
            </a:pathLst>
          </a:custGeom>
          <a:noFill/>
          <a:ln w="38100">
            <a:solidFill>
              <a:schemeClr val="tx1"/>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0C8AF73-547F-BB88-48DC-95D5655C04EF}"/>
              </a:ext>
            </a:extLst>
          </p:cNvPr>
          <p:cNvSpPr/>
          <p:nvPr/>
        </p:nvSpPr>
        <p:spPr>
          <a:xfrm>
            <a:off x="8147191" y="1799772"/>
            <a:ext cx="735552" cy="490361"/>
          </a:xfrm>
          <a:custGeom>
            <a:avLst/>
            <a:gdLst>
              <a:gd name="connsiteX0" fmla="*/ 0 w 735552"/>
              <a:gd name="connsiteY0" fmla="*/ 245181 h 490361"/>
              <a:gd name="connsiteX1" fmla="*/ 367776 w 735552"/>
              <a:gd name="connsiteY1" fmla="*/ 0 h 490361"/>
              <a:gd name="connsiteX2" fmla="*/ 735552 w 735552"/>
              <a:gd name="connsiteY2" fmla="*/ 245181 h 490361"/>
              <a:gd name="connsiteX3" fmla="*/ 367776 w 735552"/>
              <a:gd name="connsiteY3" fmla="*/ 490362 h 490361"/>
              <a:gd name="connsiteX4" fmla="*/ 0 w 735552"/>
              <a:gd name="connsiteY4" fmla="*/ 245181 h 49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52" h="490361" extrusionOk="0">
                <a:moveTo>
                  <a:pt x="0" y="245181"/>
                </a:moveTo>
                <a:cubicBezTo>
                  <a:pt x="-19671" y="110612"/>
                  <a:pt x="180824" y="15893"/>
                  <a:pt x="367776" y="0"/>
                </a:cubicBezTo>
                <a:cubicBezTo>
                  <a:pt x="575850" y="10173"/>
                  <a:pt x="735808" y="117595"/>
                  <a:pt x="735552" y="245181"/>
                </a:cubicBezTo>
                <a:cubicBezTo>
                  <a:pt x="714295" y="348520"/>
                  <a:pt x="583680" y="505822"/>
                  <a:pt x="367776" y="490362"/>
                </a:cubicBezTo>
                <a:cubicBezTo>
                  <a:pt x="168004" y="477920"/>
                  <a:pt x="7523" y="394617"/>
                  <a:pt x="0" y="245181"/>
                </a:cubicBezTo>
                <a:close/>
              </a:path>
            </a:pathLst>
          </a:custGeom>
          <a:noFill/>
          <a:ln w="38100">
            <a:solidFill>
              <a:schemeClr val="tx1"/>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1BD7342-2324-F603-EC00-5B3F74CCCD4E}"/>
              </a:ext>
            </a:extLst>
          </p:cNvPr>
          <p:cNvSpPr/>
          <p:nvPr/>
        </p:nvSpPr>
        <p:spPr>
          <a:xfrm>
            <a:off x="7116677" y="5196115"/>
            <a:ext cx="735552" cy="490361"/>
          </a:xfrm>
          <a:custGeom>
            <a:avLst/>
            <a:gdLst>
              <a:gd name="connsiteX0" fmla="*/ 0 w 735552"/>
              <a:gd name="connsiteY0" fmla="*/ 245181 h 490361"/>
              <a:gd name="connsiteX1" fmla="*/ 367776 w 735552"/>
              <a:gd name="connsiteY1" fmla="*/ 0 h 490361"/>
              <a:gd name="connsiteX2" fmla="*/ 735552 w 735552"/>
              <a:gd name="connsiteY2" fmla="*/ 245181 h 490361"/>
              <a:gd name="connsiteX3" fmla="*/ 367776 w 735552"/>
              <a:gd name="connsiteY3" fmla="*/ 490362 h 490361"/>
              <a:gd name="connsiteX4" fmla="*/ 0 w 735552"/>
              <a:gd name="connsiteY4" fmla="*/ 245181 h 49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52" h="490361" extrusionOk="0">
                <a:moveTo>
                  <a:pt x="0" y="245181"/>
                </a:moveTo>
                <a:cubicBezTo>
                  <a:pt x="-19671" y="110612"/>
                  <a:pt x="180824" y="15893"/>
                  <a:pt x="367776" y="0"/>
                </a:cubicBezTo>
                <a:cubicBezTo>
                  <a:pt x="575850" y="10173"/>
                  <a:pt x="735808" y="117595"/>
                  <a:pt x="735552" y="245181"/>
                </a:cubicBezTo>
                <a:cubicBezTo>
                  <a:pt x="714295" y="348520"/>
                  <a:pt x="583680" y="505822"/>
                  <a:pt x="367776" y="490362"/>
                </a:cubicBezTo>
                <a:cubicBezTo>
                  <a:pt x="168004" y="477920"/>
                  <a:pt x="7523" y="394617"/>
                  <a:pt x="0" y="245181"/>
                </a:cubicBezTo>
                <a:close/>
              </a:path>
            </a:pathLst>
          </a:custGeom>
          <a:noFill/>
          <a:ln w="38100">
            <a:solidFill>
              <a:schemeClr val="tx1"/>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624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50"/>
                                        <p:tgtEl>
                                          <p:spTgt spid="2"/>
                                        </p:tgtEl>
                                      </p:cBhvr>
                                    </p:animEffect>
                                  </p:childTnLst>
                                </p:cTn>
                              </p:par>
                            </p:childTnLst>
                          </p:cTn>
                        </p:par>
                        <p:par>
                          <p:cTn id="8" fill="hold">
                            <p:stCondLst>
                              <p:cond delay="25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50"/>
                                        <p:tgtEl>
                                          <p:spTgt spid="3"/>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83B0E-213B-1C26-68CF-306573548D69}"/>
              </a:ext>
            </a:extLst>
          </p:cNvPr>
          <p:cNvPicPr>
            <a:picLocks noChangeAspect="1"/>
          </p:cNvPicPr>
          <p:nvPr/>
        </p:nvPicPr>
        <p:blipFill>
          <a:blip r:embed="rId2"/>
          <a:stretch>
            <a:fillRect/>
          </a:stretch>
        </p:blipFill>
        <p:spPr>
          <a:xfrm>
            <a:off x="362439" y="489857"/>
            <a:ext cx="11027062" cy="3853544"/>
          </a:xfrm>
          <a:prstGeom prst="rect">
            <a:avLst/>
          </a:prstGeom>
        </p:spPr>
      </p:pic>
      <p:pic>
        <p:nvPicPr>
          <p:cNvPr id="6" name="Picture 5">
            <a:extLst>
              <a:ext uri="{FF2B5EF4-FFF2-40B4-BE49-F238E27FC236}">
                <a16:creationId xmlns:a16="http://schemas.microsoft.com/office/drawing/2014/main" id="{7B3A0F82-03F9-5388-CE0B-3400F5D35A1D}"/>
              </a:ext>
            </a:extLst>
          </p:cNvPr>
          <p:cNvPicPr>
            <a:picLocks noChangeAspect="1"/>
          </p:cNvPicPr>
          <p:nvPr/>
        </p:nvPicPr>
        <p:blipFill>
          <a:blip r:embed="rId3"/>
          <a:stretch>
            <a:fillRect/>
          </a:stretch>
        </p:blipFill>
        <p:spPr>
          <a:xfrm>
            <a:off x="2004796" y="2326777"/>
            <a:ext cx="8138865" cy="3554276"/>
          </a:xfrm>
          <a:prstGeom prst="rect">
            <a:avLst/>
          </a:prstGeom>
        </p:spPr>
      </p:pic>
    </p:spTree>
    <p:extLst>
      <p:ext uri="{BB962C8B-B14F-4D97-AF65-F5344CB8AC3E}">
        <p14:creationId xmlns:p14="http://schemas.microsoft.com/office/powerpoint/2010/main" val="17647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 name="3Gears">
            <a:extLst>
              <a:ext uri="{FF2B5EF4-FFF2-40B4-BE49-F238E27FC236}">
                <a16:creationId xmlns:a16="http://schemas.microsoft.com/office/drawing/2014/main" id="{F1F29278-B3E4-F020-843A-6A14C5D22473}"/>
              </a:ext>
            </a:extLst>
          </p:cNvPr>
          <p:cNvPicPr>
            <a:picLocks noChangeAspect="1"/>
          </p:cNvPicPr>
          <p:nvPr/>
        </p:nvPicPr>
        <p:blipFill>
          <a:blip r:embed="rId3">
            <a:lum bright="-50000"/>
            <a:extLst>
              <a:ext uri="{96DAC541-7B7A-43D3-8B79-37D633B846F1}">
                <asvg:svgBlip xmlns:asvg="http://schemas.microsoft.com/office/drawing/2016/SVG/main" r:embed="rId4"/>
              </a:ext>
            </a:extLst>
          </a:blip>
          <a:stretch>
            <a:fillRect/>
          </a:stretch>
        </p:blipFill>
        <p:spPr>
          <a:xfrm>
            <a:off x="3601473" y="2133226"/>
            <a:ext cx="3410844" cy="2997953"/>
          </a:xfrm>
          <a:prstGeom prst="rect">
            <a:avLst/>
          </a:prstGeom>
        </p:spPr>
      </p:pic>
      <p:pic>
        <p:nvPicPr>
          <p:cNvPr id="27" name="3B Line">
            <a:extLst>
              <a:ext uri="{FF2B5EF4-FFF2-40B4-BE49-F238E27FC236}">
                <a16:creationId xmlns:a16="http://schemas.microsoft.com/office/drawing/2014/main" id="{1BCBF78F-405D-02FA-D52C-D203447626F9}"/>
              </a:ext>
            </a:extLst>
          </p:cNvPr>
          <p:cNvPicPr>
            <a:picLocks noChangeAspect="1"/>
          </p:cNvPicPr>
          <p:nvPr/>
        </p:nvPicPr>
        <p:blipFill>
          <a:blip r:embed="rId5">
            <a:lum bright="100000"/>
            <a:extLst>
              <a:ext uri="{96DAC541-7B7A-43D3-8B79-37D633B846F1}">
                <asvg:svgBlip xmlns:asvg="http://schemas.microsoft.com/office/drawing/2016/SVG/main" r:embed="rId6"/>
              </a:ext>
            </a:extLst>
          </a:blip>
          <a:stretch>
            <a:fillRect/>
          </a:stretch>
        </p:blipFill>
        <p:spPr>
          <a:xfrm>
            <a:off x="5756702" y="856882"/>
            <a:ext cx="719060" cy="2653989"/>
          </a:xfrm>
          <a:prstGeom prst="rect">
            <a:avLst/>
          </a:prstGeom>
        </p:spPr>
      </p:pic>
      <p:pic>
        <p:nvPicPr>
          <p:cNvPr id="17" name="2Lines">
            <a:extLst>
              <a:ext uri="{FF2B5EF4-FFF2-40B4-BE49-F238E27FC236}">
                <a16:creationId xmlns:a16="http://schemas.microsoft.com/office/drawing/2014/main" id="{3ECCD972-4AC2-B0FF-8002-6C7E5F08BE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02443" y="1330103"/>
            <a:ext cx="4606472" cy="4545668"/>
          </a:xfrm>
          <a:prstGeom prst="rect">
            <a:avLst/>
          </a:prstGeom>
        </p:spPr>
      </p:pic>
      <p:pic>
        <p:nvPicPr>
          <p:cNvPr id="4" name="1Audio">
            <a:extLst>
              <a:ext uri="{FF2B5EF4-FFF2-40B4-BE49-F238E27FC236}">
                <a16:creationId xmlns:a16="http://schemas.microsoft.com/office/drawing/2014/main" id="{BAE1E46F-7891-C4AB-B9F7-2873DF04407E}"/>
              </a:ext>
            </a:extLst>
          </p:cNvPr>
          <p:cNvPicPr>
            <a:picLocks noChangeAspect="1"/>
          </p:cNvPicPr>
          <p:nvPr/>
        </p:nvPicPr>
        <p:blipFill>
          <a:blip r:embed="rId9">
            <a:lum bright="27000"/>
            <a:extLst>
              <a:ext uri="{96DAC541-7B7A-43D3-8B79-37D633B846F1}">
                <asvg:svgBlip xmlns:asvg="http://schemas.microsoft.com/office/drawing/2016/SVG/main" r:embed="rId10"/>
              </a:ext>
            </a:extLst>
          </a:blip>
          <a:stretch>
            <a:fillRect/>
          </a:stretch>
        </p:blipFill>
        <p:spPr>
          <a:xfrm>
            <a:off x="2157324" y="1030516"/>
            <a:ext cx="1382288" cy="1023252"/>
          </a:xfrm>
          <a:prstGeom prst="rect">
            <a:avLst/>
          </a:prstGeom>
        </p:spPr>
      </p:pic>
      <p:pic>
        <p:nvPicPr>
          <p:cNvPr id="7" name="1video">
            <a:extLst>
              <a:ext uri="{FF2B5EF4-FFF2-40B4-BE49-F238E27FC236}">
                <a16:creationId xmlns:a16="http://schemas.microsoft.com/office/drawing/2014/main" id="{E750FBF4-B979-962E-8591-EC3B18E282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73924" y="2186819"/>
            <a:ext cx="736025" cy="1005302"/>
          </a:xfrm>
          <a:prstGeom prst="rect">
            <a:avLst/>
          </a:prstGeom>
        </p:spPr>
      </p:pic>
      <p:pic>
        <p:nvPicPr>
          <p:cNvPr id="9" name="1Tablet">
            <a:extLst>
              <a:ext uri="{FF2B5EF4-FFF2-40B4-BE49-F238E27FC236}">
                <a16:creationId xmlns:a16="http://schemas.microsoft.com/office/drawing/2014/main" id="{19A16B15-98E5-0FB8-D70D-227BD57C17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0235" y="2844596"/>
            <a:ext cx="1059158" cy="1382289"/>
          </a:xfrm>
          <a:prstGeom prst="rect">
            <a:avLst/>
          </a:prstGeom>
        </p:spPr>
      </p:pic>
      <p:pic>
        <p:nvPicPr>
          <p:cNvPr id="11" name="1Glasses">
            <a:extLst>
              <a:ext uri="{FF2B5EF4-FFF2-40B4-BE49-F238E27FC236}">
                <a16:creationId xmlns:a16="http://schemas.microsoft.com/office/drawing/2014/main" id="{D705B813-E003-74F3-B5C8-A9B2127781E4}"/>
              </a:ext>
            </a:extLst>
          </p:cNvPr>
          <p:cNvPicPr>
            <a:picLocks noChangeAspect="1"/>
          </p:cNvPicPr>
          <p:nvPr/>
        </p:nvPicPr>
        <p:blipFill>
          <a:blip r:embed="rId15">
            <a:lum bright="50000"/>
            <a:extLst>
              <a:ext uri="{96DAC541-7B7A-43D3-8B79-37D633B846F1}">
                <asvg:svgBlip xmlns:asvg="http://schemas.microsoft.com/office/drawing/2016/SVG/main" r:embed="rId16"/>
              </a:ext>
            </a:extLst>
          </a:blip>
          <a:stretch>
            <a:fillRect/>
          </a:stretch>
        </p:blipFill>
        <p:spPr>
          <a:xfrm>
            <a:off x="1473924" y="3836798"/>
            <a:ext cx="1382289" cy="502650"/>
          </a:xfrm>
          <a:prstGeom prst="rect">
            <a:avLst/>
          </a:prstGeom>
        </p:spPr>
      </p:pic>
      <p:pic>
        <p:nvPicPr>
          <p:cNvPr id="13" name="1keyboard">
            <a:extLst>
              <a:ext uri="{FF2B5EF4-FFF2-40B4-BE49-F238E27FC236}">
                <a16:creationId xmlns:a16="http://schemas.microsoft.com/office/drawing/2014/main" id="{B89A002E-1CDE-C63F-4551-08473F65AA2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0591" y="4710614"/>
            <a:ext cx="2086666" cy="690552"/>
          </a:xfrm>
          <a:prstGeom prst="rect">
            <a:avLst/>
          </a:prstGeom>
        </p:spPr>
      </p:pic>
      <p:pic>
        <p:nvPicPr>
          <p:cNvPr id="15" name="1Mouse">
            <a:extLst>
              <a:ext uri="{FF2B5EF4-FFF2-40B4-BE49-F238E27FC236}">
                <a16:creationId xmlns:a16="http://schemas.microsoft.com/office/drawing/2014/main" id="{52270362-5DF7-64B6-59DC-8F95B622D0C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33047" y="5457436"/>
            <a:ext cx="430842" cy="969395"/>
          </a:xfrm>
          <a:prstGeom prst="rect">
            <a:avLst/>
          </a:prstGeom>
        </p:spPr>
      </p:pic>
      <p:pic>
        <p:nvPicPr>
          <p:cNvPr id="19" name="3Secure Cloud">
            <a:extLst>
              <a:ext uri="{FF2B5EF4-FFF2-40B4-BE49-F238E27FC236}">
                <a16:creationId xmlns:a16="http://schemas.microsoft.com/office/drawing/2014/main" id="{91826CF0-10CA-E7DC-A4B5-14CEB112927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76003" y="2939252"/>
            <a:ext cx="2100360" cy="1364336"/>
          </a:xfrm>
          <a:prstGeom prst="rect">
            <a:avLst/>
          </a:prstGeom>
        </p:spPr>
      </p:pic>
      <p:pic>
        <p:nvPicPr>
          <p:cNvPr id="23" name="4 Line">
            <a:extLst>
              <a:ext uri="{FF2B5EF4-FFF2-40B4-BE49-F238E27FC236}">
                <a16:creationId xmlns:a16="http://schemas.microsoft.com/office/drawing/2014/main" id="{5C853833-A071-B3E1-81C2-DC7B4F028A5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522773" y="3601934"/>
            <a:ext cx="3935622" cy="396736"/>
          </a:xfrm>
          <a:prstGeom prst="rect">
            <a:avLst/>
          </a:prstGeom>
        </p:spPr>
      </p:pic>
      <p:pic>
        <p:nvPicPr>
          <p:cNvPr id="25" name="4 Server">
            <a:extLst>
              <a:ext uri="{FF2B5EF4-FFF2-40B4-BE49-F238E27FC236}">
                <a16:creationId xmlns:a16="http://schemas.microsoft.com/office/drawing/2014/main" id="{0C563186-F0AC-35BD-A838-6D79A9CE9E7D}"/>
              </a:ext>
            </a:extLst>
          </p:cNvPr>
          <p:cNvPicPr>
            <a:picLocks noChangeAspect="1"/>
          </p:cNvPicPr>
          <p:nvPr/>
        </p:nvPicPr>
        <p:blipFill>
          <a:blip r:embed="rId25">
            <a:lum bright="100000"/>
            <a:extLst>
              <a:ext uri="{96DAC541-7B7A-43D3-8B79-37D633B846F1}">
                <asvg:svgBlip xmlns:asvg="http://schemas.microsoft.com/office/drawing/2016/SVG/main" r:embed="rId26"/>
              </a:ext>
            </a:extLst>
          </a:blip>
          <a:stretch>
            <a:fillRect/>
          </a:stretch>
        </p:blipFill>
        <p:spPr>
          <a:xfrm>
            <a:off x="6596713" y="3036060"/>
            <a:ext cx="677994" cy="719504"/>
          </a:xfrm>
          <a:prstGeom prst="rect">
            <a:avLst/>
          </a:prstGeom>
        </p:spPr>
      </p:pic>
      <p:pic>
        <p:nvPicPr>
          <p:cNvPr id="29" name="5Analytics3">
            <a:extLst>
              <a:ext uri="{FF2B5EF4-FFF2-40B4-BE49-F238E27FC236}">
                <a16:creationId xmlns:a16="http://schemas.microsoft.com/office/drawing/2014/main" id="{DA171A21-7922-EC8B-44C0-40AF2EDB34D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872849" y="1520390"/>
            <a:ext cx="1340576" cy="831156"/>
          </a:xfrm>
          <a:prstGeom prst="rect">
            <a:avLst/>
          </a:prstGeom>
        </p:spPr>
      </p:pic>
      <p:pic>
        <p:nvPicPr>
          <p:cNvPr id="31" name="5Analytics2">
            <a:extLst>
              <a:ext uri="{FF2B5EF4-FFF2-40B4-BE49-F238E27FC236}">
                <a16:creationId xmlns:a16="http://schemas.microsoft.com/office/drawing/2014/main" id="{6AD5C0BC-BE49-1C11-89F6-53AE79B89B3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167546" y="2593014"/>
            <a:ext cx="2669270" cy="2017840"/>
          </a:xfrm>
          <a:prstGeom prst="rect">
            <a:avLst/>
          </a:prstGeom>
        </p:spPr>
      </p:pic>
      <p:pic>
        <p:nvPicPr>
          <p:cNvPr id="33" name="5Analytics1">
            <a:extLst>
              <a:ext uri="{FF2B5EF4-FFF2-40B4-BE49-F238E27FC236}">
                <a16:creationId xmlns:a16="http://schemas.microsoft.com/office/drawing/2014/main" id="{9EDFDF16-02E4-977B-237A-BB0DC9BA5BE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663497" y="4799780"/>
            <a:ext cx="1759280" cy="1202772"/>
          </a:xfrm>
          <a:prstGeom prst="rect">
            <a:avLst/>
          </a:prstGeom>
        </p:spPr>
      </p:pic>
      <p:pic>
        <p:nvPicPr>
          <p:cNvPr id="34" name="4 Server">
            <a:extLst>
              <a:ext uri="{FF2B5EF4-FFF2-40B4-BE49-F238E27FC236}">
                <a16:creationId xmlns:a16="http://schemas.microsoft.com/office/drawing/2014/main" id="{36A264B3-FE1B-124E-1930-5D06152F8C4B}"/>
              </a:ext>
            </a:extLst>
          </p:cNvPr>
          <p:cNvPicPr>
            <a:picLocks noChangeAspect="1"/>
          </p:cNvPicPr>
          <p:nvPr/>
        </p:nvPicPr>
        <p:blipFill>
          <a:blip r:embed="rId25">
            <a:lum bright="100000"/>
            <a:extLst>
              <a:ext uri="{96DAC541-7B7A-43D3-8B79-37D633B846F1}">
                <asvg:svgBlip xmlns:asvg="http://schemas.microsoft.com/office/drawing/2016/SVG/main" r:embed="rId26"/>
              </a:ext>
            </a:extLst>
          </a:blip>
          <a:stretch>
            <a:fillRect/>
          </a:stretch>
        </p:blipFill>
        <p:spPr>
          <a:xfrm>
            <a:off x="7342086" y="3036060"/>
            <a:ext cx="677994" cy="719504"/>
          </a:xfrm>
          <a:prstGeom prst="rect">
            <a:avLst/>
          </a:prstGeom>
        </p:spPr>
      </p:pic>
      <p:pic>
        <p:nvPicPr>
          <p:cNvPr id="35" name="4 Server">
            <a:extLst>
              <a:ext uri="{FF2B5EF4-FFF2-40B4-BE49-F238E27FC236}">
                <a16:creationId xmlns:a16="http://schemas.microsoft.com/office/drawing/2014/main" id="{B81F9B00-D96F-D88A-7AAB-5382058AA9B5}"/>
              </a:ext>
            </a:extLst>
          </p:cNvPr>
          <p:cNvPicPr>
            <a:picLocks noChangeAspect="1"/>
          </p:cNvPicPr>
          <p:nvPr/>
        </p:nvPicPr>
        <p:blipFill>
          <a:blip r:embed="rId25">
            <a:lum bright="100000"/>
            <a:extLst>
              <a:ext uri="{96DAC541-7B7A-43D3-8B79-37D633B846F1}">
                <asvg:svgBlip xmlns:asvg="http://schemas.microsoft.com/office/drawing/2016/SVG/main" r:embed="rId26"/>
              </a:ext>
            </a:extLst>
          </a:blip>
          <a:stretch>
            <a:fillRect/>
          </a:stretch>
        </p:blipFill>
        <p:spPr>
          <a:xfrm>
            <a:off x="8087459" y="3036060"/>
            <a:ext cx="677994" cy="719504"/>
          </a:xfrm>
          <a:prstGeom prst="rect">
            <a:avLst/>
          </a:prstGeom>
        </p:spPr>
      </p:pic>
      <p:sp>
        <p:nvSpPr>
          <p:cNvPr id="40" name="TextBox 39">
            <a:extLst>
              <a:ext uri="{FF2B5EF4-FFF2-40B4-BE49-F238E27FC236}">
                <a16:creationId xmlns:a16="http://schemas.microsoft.com/office/drawing/2014/main" id="{80E89ACA-E14D-45EC-2C43-4FE294328448}"/>
              </a:ext>
            </a:extLst>
          </p:cNvPr>
          <p:cNvSpPr txBox="1"/>
          <p:nvPr/>
        </p:nvSpPr>
        <p:spPr>
          <a:xfrm>
            <a:off x="4838568" y="737181"/>
            <a:ext cx="1478417" cy="1653273"/>
          </a:xfrm>
          <a:prstGeom prst="rect">
            <a:avLst/>
          </a:prstGeom>
          <a:noFill/>
        </p:spPr>
        <p:txBody>
          <a:bodyPr wrap="none" rtlCol="0">
            <a:spAutoFit/>
          </a:bodyPr>
          <a:lstStyle/>
          <a:p>
            <a:pPr algn="r">
              <a:lnSpc>
                <a:spcPct val="114000"/>
              </a:lnSpc>
            </a:pPr>
            <a:r>
              <a:rPr lang="en-US" sz="1800" b="1" dirty="0">
                <a:solidFill>
                  <a:schemeClr val="bg1"/>
                </a:solidFill>
                <a:latin typeface="Calibri" panose="020F0502020204030204" pitchFamily="34" charset="0"/>
                <a:cs typeface="Calibri" panose="020F0502020204030204" pitchFamily="34" charset="0"/>
              </a:rPr>
              <a:t>Who</a:t>
            </a:r>
          </a:p>
          <a:p>
            <a:pPr algn="r">
              <a:lnSpc>
                <a:spcPct val="114000"/>
              </a:lnSpc>
            </a:pPr>
            <a:r>
              <a:rPr lang="en-US" sz="1800" dirty="0">
                <a:solidFill>
                  <a:schemeClr val="bg1"/>
                </a:solidFill>
                <a:latin typeface="Calibri" panose="020F0502020204030204" pitchFamily="34" charset="0"/>
                <a:cs typeface="Calibri" panose="020F0502020204030204" pitchFamily="34" charset="0"/>
              </a:rPr>
              <a:t>What </a:t>
            </a:r>
            <a:r>
              <a:rPr lang="en-US" sz="1800" b="1" dirty="0">
                <a:solidFill>
                  <a:schemeClr val="bg1"/>
                </a:solidFill>
                <a:latin typeface="Calibri" panose="020F0502020204030204" pitchFamily="34" charset="0"/>
                <a:cs typeface="Calibri" panose="020F0502020204030204" pitchFamily="34" charset="0"/>
              </a:rPr>
              <a:t>Action</a:t>
            </a:r>
          </a:p>
          <a:p>
            <a:pPr algn="r">
              <a:lnSpc>
                <a:spcPct val="114000"/>
              </a:lnSpc>
            </a:pPr>
            <a:r>
              <a:rPr lang="en-US" sz="1800" dirty="0">
                <a:solidFill>
                  <a:schemeClr val="bg1"/>
                </a:solidFill>
                <a:latin typeface="Calibri" panose="020F0502020204030204" pitchFamily="34" charset="0"/>
                <a:cs typeface="Calibri" panose="020F0502020204030204" pitchFamily="34" charset="0"/>
              </a:rPr>
              <a:t>What </a:t>
            </a:r>
            <a:r>
              <a:rPr lang="en-US" sz="1800" b="1" dirty="0">
                <a:solidFill>
                  <a:schemeClr val="bg1"/>
                </a:solidFill>
                <a:latin typeface="Calibri" panose="020F0502020204030204" pitchFamily="34" charset="0"/>
                <a:cs typeface="Calibri" panose="020F0502020204030204" pitchFamily="34" charset="0"/>
              </a:rPr>
              <a:t>Activity</a:t>
            </a:r>
          </a:p>
          <a:p>
            <a:pPr algn="r">
              <a:lnSpc>
                <a:spcPct val="114000"/>
              </a:lnSpc>
            </a:pPr>
            <a:r>
              <a:rPr lang="en-US" sz="1800" dirty="0">
                <a:solidFill>
                  <a:schemeClr val="bg1"/>
                </a:solidFill>
                <a:latin typeface="Calibri" panose="020F0502020204030204" pitchFamily="34" charset="0"/>
                <a:cs typeface="Calibri" panose="020F0502020204030204" pitchFamily="34" charset="0"/>
              </a:rPr>
              <a:t>What </a:t>
            </a:r>
            <a:r>
              <a:rPr lang="en-US" sz="1800" b="1" dirty="0">
                <a:solidFill>
                  <a:schemeClr val="bg1"/>
                </a:solidFill>
                <a:latin typeface="Calibri" panose="020F0502020204030204" pitchFamily="34" charset="0"/>
                <a:cs typeface="Calibri" panose="020F0502020204030204" pitchFamily="34" charset="0"/>
              </a:rPr>
              <a:t>Context</a:t>
            </a:r>
          </a:p>
          <a:p>
            <a:pPr algn="r">
              <a:lnSpc>
                <a:spcPct val="114000"/>
              </a:lnSpc>
            </a:pPr>
            <a:r>
              <a:rPr lang="en-US" sz="1800" dirty="0">
                <a:solidFill>
                  <a:schemeClr val="bg1"/>
                </a:solidFill>
                <a:latin typeface="Calibri" panose="020F0502020204030204" pitchFamily="34" charset="0"/>
                <a:cs typeface="Calibri" panose="020F0502020204030204" pitchFamily="34" charset="0"/>
              </a:rPr>
              <a:t>What </a:t>
            </a:r>
            <a:r>
              <a:rPr lang="en-US" sz="1800" b="1" dirty="0">
                <a:solidFill>
                  <a:schemeClr val="bg1"/>
                </a:solidFill>
                <a:latin typeface="Calibri" panose="020F0502020204030204" pitchFamily="34" charset="0"/>
                <a:cs typeface="Calibri" panose="020F0502020204030204" pitchFamily="34" charset="0"/>
              </a:rPr>
              <a:t>Result</a:t>
            </a:r>
          </a:p>
        </p:txBody>
      </p:sp>
      <p:sp>
        <p:nvSpPr>
          <p:cNvPr id="42" name="Oval 41">
            <a:extLst>
              <a:ext uri="{FF2B5EF4-FFF2-40B4-BE49-F238E27FC236}">
                <a16:creationId xmlns:a16="http://schemas.microsoft.com/office/drawing/2014/main" id="{483EE6A0-161D-E4E8-E6D3-E69752A24337}"/>
              </a:ext>
            </a:extLst>
          </p:cNvPr>
          <p:cNvSpPr/>
          <p:nvPr/>
        </p:nvSpPr>
        <p:spPr bwMode="auto">
          <a:xfrm>
            <a:off x="3703091" y="532808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3" name="Oval 42">
            <a:extLst>
              <a:ext uri="{FF2B5EF4-FFF2-40B4-BE49-F238E27FC236}">
                <a16:creationId xmlns:a16="http://schemas.microsoft.com/office/drawing/2014/main" id="{460E578D-AAAC-DADB-8A9D-6655C4F30BC7}"/>
              </a:ext>
            </a:extLst>
          </p:cNvPr>
          <p:cNvSpPr/>
          <p:nvPr/>
        </p:nvSpPr>
        <p:spPr bwMode="auto">
          <a:xfrm>
            <a:off x="3931691" y="4473080"/>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4" name="Oval 43">
            <a:extLst>
              <a:ext uri="{FF2B5EF4-FFF2-40B4-BE49-F238E27FC236}">
                <a16:creationId xmlns:a16="http://schemas.microsoft.com/office/drawing/2014/main" id="{2417442F-A8CA-8BFE-C9A4-A62FE91142F6}"/>
              </a:ext>
            </a:extLst>
          </p:cNvPr>
          <p:cNvSpPr/>
          <p:nvPr/>
        </p:nvSpPr>
        <p:spPr bwMode="auto">
          <a:xfrm>
            <a:off x="3163495" y="4074988"/>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5" name="Oval 44">
            <a:extLst>
              <a:ext uri="{FF2B5EF4-FFF2-40B4-BE49-F238E27FC236}">
                <a16:creationId xmlns:a16="http://schemas.microsoft.com/office/drawing/2014/main" id="{1EB254D4-0E5A-B6E5-E50C-041B05FEE745}"/>
              </a:ext>
            </a:extLst>
          </p:cNvPr>
          <p:cNvSpPr/>
          <p:nvPr/>
        </p:nvSpPr>
        <p:spPr bwMode="auto">
          <a:xfrm>
            <a:off x="2848468" y="335322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6" name="Oval 45">
            <a:extLst>
              <a:ext uri="{FF2B5EF4-FFF2-40B4-BE49-F238E27FC236}">
                <a16:creationId xmlns:a16="http://schemas.microsoft.com/office/drawing/2014/main" id="{C3722DC9-7487-E345-7CF4-5A59178BDE59}"/>
              </a:ext>
            </a:extLst>
          </p:cNvPr>
          <p:cNvSpPr/>
          <p:nvPr/>
        </p:nvSpPr>
        <p:spPr bwMode="auto">
          <a:xfrm>
            <a:off x="3425202" y="259185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7" name="Oval 46">
            <a:extLst>
              <a:ext uri="{FF2B5EF4-FFF2-40B4-BE49-F238E27FC236}">
                <a16:creationId xmlns:a16="http://schemas.microsoft.com/office/drawing/2014/main" id="{9F78BFFD-D724-B176-D9ED-C26ADD8263F4}"/>
              </a:ext>
            </a:extLst>
          </p:cNvPr>
          <p:cNvSpPr/>
          <p:nvPr/>
        </p:nvSpPr>
        <p:spPr bwMode="auto">
          <a:xfrm>
            <a:off x="3847111" y="1732103"/>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8" name="Oval 47">
            <a:extLst>
              <a:ext uri="{FF2B5EF4-FFF2-40B4-BE49-F238E27FC236}">
                <a16:creationId xmlns:a16="http://schemas.microsoft.com/office/drawing/2014/main" id="{97F9909B-9039-EE89-1760-21703217BAC3}"/>
              </a:ext>
            </a:extLst>
          </p:cNvPr>
          <p:cNvSpPr/>
          <p:nvPr/>
        </p:nvSpPr>
        <p:spPr bwMode="auto">
          <a:xfrm>
            <a:off x="6140371" y="2541160"/>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pic>
        <p:nvPicPr>
          <p:cNvPr id="2" name="Hardware Sensors">
            <a:extLst>
              <a:ext uri="{FF2B5EF4-FFF2-40B4-BE49-F238E27FC236}">
                <a16:creationId xmlns:a16="http://schemas.microsoft.com/office/drawing/2014/main" id="{D20D5682-97EB-E244-E1CA-4E6EAAAA9E16}"/>
              </a:ext>
            </a:extLst>
          </p:cNvPr>
          <p:cNvPicPr>
            <a:picLocks noChangeAspect="1"/>
          </p:cNvPicPr>
          <p:nvPr/>
        </p:nvPicPr>
        <p:blipFill>
          <a:blip r:embed="rId33"/>
          <a:stretch>
            <a:fillRect/>
          </a:stretch>
        </p:blipFill>
        <p:spPr>
          <a:xfrm>
            <a:off x="-119066" y="965480"/>
            <a:ext cx="2305906" cy="1328056"/>
          </a:xfrm>
          <a:prstGeom prst="rect">
            <a:avLst/>
          </a:prstGeom>
        </p:spPr>
      </p:pic>
      <p:pic>
        <p:nvPicPr>
          <p:cNvPr id="3" name="Softwre Sensors">
            <a:extLst>
              <a:ext uri="{FF2B5EF4-FFF2-40B4-BE49-F238E27FC236}">
                <a16:creationId xmlns:a16="http://schemas.microsoft.com/office/drawing/2014/main" id="{2A1425D5-AD31-B7EB-DDEB-4B37EBB3B182}"/>
              </a:ext>
            </a:extLst>
          </p:cNvPr>
          <p:cNvPicPr>
            <a:picLocks noChangeAspect="1"/>
          </p:cNvPicPr>
          <p:nvPr/>
        </p:nvPicPr>
        <p:blipFill>
          <a:blip r:embed="rId34"/>
          <a:stretch>
            <a:fillRect/>
          </a:stretch>
        </p:blipFill>
        <p:spPr>
          <a:xfrm>
            <a:off x="4160291" y="5358613"/>
            <a:ext cx="4190464" cy="1282616"/>
          </a:xfrm>
          <a:prstGeom prst="rect">
            <a:avLst/>
          </a:prstGeom>
          <a:noFill/>
        </p:spPr>
      </p:pic>
      <p:pic>
        <p:nvPicPr>
          <p:cNvPr id="5" name="Data Transform">
            <a:extLst>
              <a:ext uri="{FF2B5EF4-FFF2-40B4-BE49-F238E27FC236}">
                <a16:creationId xmlns:a16="http://schemas.microsoft.com/office/drawing/2014/main" id="{06DAD3FF-34F9-4291-4FF5-CC3AC1E7C09F}"/>
              </a:ext>
            </a:extLst>
          </p:cNvPr>
          <p:cNvPicPr>
            <a:picLocks noChangeAspect="1"/>
          </p:cNvPicPr>
          <p:nvPr/>
        </p:nvPicPr>
        <p:blipFill>
          <a:blip r:embed="rId35"/>
          <a:stretch>
            <a:fillRect/>
          </a:stretch>
        </p:blipFill>
        <p:spPr>
          <a:xfrm>
            <a:off x="6440867" y="2157891"/>
            <a:ext cx="2464289" cy="983022"/>
          </a:xfrm>
          <a:prstGeom prst="rect">
            <a:avLst/>
          </a:prstGeom>
        </p:spPr>
      </p:pic>
      <p:pic>
        <p:nvPicPr>
          <p:cNvPr id="6" name="Analytics">
            <a:extLst>
              <a:ext uri="{FF2B5EF4-FFF2-40B4-BE49-F238E27FC236}">
                <a16:creationId xmlns:a16="http://schemas.microsoft.com/office/drawing/2014/main" id="{3075457C-F105-AC23-8D38-DB2CB4AA7381}"/>
              </a:ext>
            </a:extLst>
          </p:cNvPr>
          <p:cNvPicPr>
            <a:picLocks noChangeAspect="1"/>
          </p:cNvPicPr>
          <p:nvPr/>
        </p:nvPicPr>
        <p:blipFill>
          <a:blip r:embed="rId36"/>
          <a:stretch>
            <a:fillRect/>
          </a:stretch>
        </p:blipFill>
        <p:spPr>
          <a:xfrm>
            <a:off x="7681083" y="891416"/>
            <a:ext cx="4520335" cy="738092"/>
          </a:xfrm>
          <a:prstGeom prst="rect">
            <a:avLst/>
          </a:prstGeom>
        </p:spPr>
      </p:pic>
    </p:spTree>
    <p:extLst>
      <p:ext uri="{BB962C8B-B14F-4D97-AF65-F5344CB8AC3E}">
        <p14:creationId xmlns:p14="http://schemas.microsoft.com/office/powerpoint/2010/main" val="2792151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par>
                          <p:cTn id="17" fill="hold">
                            <p:stCondLst>
                              <p:cond delay="25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5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6" presetClass="entr" presetSubtype="32" fill="hold" nodeType="withEffect">
                                  <p:stCondLst>
                                    <p:cond delay="250"/>
                                  </p:stCondLst>
                                  <p:childTnLst>
                                    <p:set>
                                      <p:cBhvr>
                                        <p:cTn id="39" dur="1" fill="hold">
                                          <p:stCondLst>
                                            <p:cond delay="0"/>
                                          </p:stCondLst>
                                        </p:cTn>
                                        <p:tgtEl>
                                          <p:spTgt spid="19"/>
                                        </p:tgtEl>
                                        <p:attrNameLst>
                                          <p:attrName>style.visibility</p:attrName>
                                        </p:attrNameLst>
                                      </p:cBhvr>
                                      <p:to>
                                        <p:strVal val="visible"/>
                                      </p:to>
                                    </p:set>
                                    <p:animEffect transition="in" filter="circle(out)">
                                      <p:cBhvr>
                                        <p:cTn id="40" dur="250"/>
                                        <p:tgtEl>
                                          <p:spTgt spid="19"/>
                                        </p:tgtEl>
                                      </p:cBhvr>
                                    </p:animEffect>
                                  </p:childTnLst>
                                </p:cTn>
                              </p:par>
                            </p:childTnLst>
                          </p:cTn>
                        </p:par>
                        <p:par>
                          <p:cTn id="41" fill="hold">
                            <p:stCondLst>
                              <p:cond delay="500"/>
                            </p:stCondLst>
                            <p:childTnLst>
                              <p:par>
                                <p:cTn id="42" presetID="6" presetClass="entr" presetSubtype="3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circle(out)">
                                      <p:cBhvr>
                                        <p:cTn id="44" dur="500"/>
                                        <p:tgtEl>
                                          <p:spTgt spid="21"/>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25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250"/>
                                        <p:tgtEl>
                                          <p:spTgt spid="27"/>
                                        </p:tgtEl>
                                      </p:cBhvr>
                                    </p:animEffect>
                                  </p:childTnLst>
                                </p:cTn>
                              </p:par>
                            </p:childTnLst>
                          </p:cTn>
                        </p:par>
                        <p:par>
                          <p:cTn id="54" fill="hold">
                            <p:stCondLst>
                              <p:cond delay="250"/>
                            </p:stCondLst>
                            <p:childTnLst>
                              <p:par>
                                <p:cTn id="55" presetID="22" presetClass="entr" presetSubtype="8" fill="hold" nodeType="afterEffect">
                                  <p:stCondLst>
                                    <p:cond delay="0"/>
                                  </p:stCondLst>
                                  <p:childTnLst>
                                    <p:set>
                                      <p:cBhvr>
                                        <p:cTn id="56" dur="1" fill="hold">
                                          <p:stCondLst>
                                            <p:cond delay="0"/>
                                          </p:stCondLst>
                                        </p:cTn>
                                        <p:tgtEl>
                                          <p:spTgt spid="40">
                                            <p:txEl>
                                              <p:pRg st="0" end="0"/>
                                            </p:txEl>
                                          </p:spTgt>
                                        </p:tgtEl>
                                        <p:attrNameLst>
                                          <p:attrName>style.visibility</p:attrName>
                                        </p:attrNameLst>
                                      </p:cBhvr>
                                      <p:to>
                                        <p:strVal val="visible"/>
                                      </p:to>
                                    </p:set>
                                    <p:animEffect transition="in" filter="wipe(left)">
                                      <p:cBhvr>
                                        <p:cTn id="57" dur="150"/>
                                        <p:tgtEl>
                                          <p:spTgt spid="40">
                                            <p:txEl>
                                              <p:pRg st="0" end="0"/>
                                            </p:txEl>
                                          </p:spTgt>
                                        </p:tgtEl>
                                      </p:cBhvr>
                                    </p:animEffect>
                                  </p:childTnLst>
                                </p:cTn>
                              </p:par>
                            </p:childTnLst>
                          </p:cTn>
                        </p:par>
                        <p:par>
                          <p:cTn id="58" fill="hold">
                            <p:stCondLst>
                              <p:cond delay="400"/>
                            </p:stCondLst>
                            <p:childTnLst>
                              <p:par>
                                <p:cTn id="59" presetID="22" presetClass="entr" presetSubtype="8" fill="hold" nodeType="afterEffect">
                                  <p:stCondLst>
                                    <p:cond delay="0"/>
                                  </p:stCondLst>
                                  <p:childTnLst>
                                    <p:set>
                                      <p:cBhvr>
                                        <p:cTn id="60" dur="1" fill="hold">
                                          <p:stCondLst>
                                            <p:cond delay="0"/>
                                          </p:stCondLst>
                                        </p:cTn>
                                        <p:tgtEl>
                                          <p:spTgt spid="40">
                                            <p:txEl>
                                              <p:pRg st="1" end="1"/>
                                            </p:txEl>
                                          </p:spTgt>
                                        </p:tgtEl>
                                        <p:attrNameLst>
                                          <p:attrName>style.visibility</p:attrName>
                                        </p:attrNameLst>
                                      </p:cBhvr>
                                      <p:to>
                                        <p:strVal val="visible"/>
                                      </p:to>
                                    </p:set>
                                    <p:animEffect transition="in" filter="wipe(left)">
                                      <p:cBhvr>
                                        <p:cTn id="61" dur="150"/>
                                        <p:tgtEl>
                                          <p:spTgt spid="40">
                                            <p:txEl>
                                              <p:pRg st="1" end="1"/>
                                            </p:txEl>
                                          </p:spTgt>
                                        </p:tgtEl>
                                      </p:cBhvr>
                                    </p:animEffect>
                                  </p:childTnLst>
                                </p:cTn>
                              </p:par>
                            </p:childTnLst>
                          </p:cTn>
                        </p:par>
                        <p:par>
                          <p:cTn id="62" fill="hold">
                            <p:stCondLst>
                              <p:cond delay="550"/>
                            </p:stCondLst>
                            <p:childTnLst>
                              <p:par>
                                <p:cTn id="63" presetID="22" presetClass="entr" presetSubtype="8" fill="hold" nodeType="afterEffect">
                                  <p:stCondLst>
                                    <p:cond delay="0"/>
                                  </p:stCondLst>
                                  <p:childTnLst>
                                    <p:set>
                                      <p:cBhvr>
                                        <p:cTn id="64" dur="1" fill="hold">
                                          <p:stCondLst>
                                            <p:cond delay="0"/>
                                          </p:stCondLst>
                                        </p:cTn>
                                        <p:tgtEl>
                                          <p:spTgt spid="40">
                                            <p:txEl>
                                              <p:pRg st="2" end="2"/>
                                            </p:txEl>
                                          </p:spTgt>
                                        </p:tgtEl>
                                        <p:attrNameLst>
                                          <p:attrName>style.visibility</p:attrName>
                                        </p:attrNameLst>
                                      </p:cBhvr>
                                      <p:to>
                                        <p:strVal val="visible"/>
                                      </p:to>
                                    </p:set>
                                    <p:animEffect transition="in" filter="wipe(left)">
                                      <p:cBhvr>
                                        <p:cTn id="65" dur="150"/>
                                        <p:tgtEl>
                                          <p:spTgt spid="40">
                                            <p:txEl>
                                              <p:pRg st="2" end="2"/>
                                            </p:txEl>
                                          </p:spTgt>
                                        </p:tgtEl>
                                      </p:cBhvr>
                                    </p:animEffect>
                                  </p:childTnLst>
                                </p:cTn>
                              </p:par>
                            </p:childTnLst>
                          </p:cTn>
                        </p:par>
                        <p:par>
                          <p:cTn id="66" fill="hold">
                            <p:stCondLst>
                              <p:cond delay="700"/>
                            </p:stCondLst>
                            <p:childTnLst>
                              <p:par>
                                <p:cTn id="67" presetID="22" presetClass="entr" presetSubtype="8" fill="hold" nodeType="afterEffect">
                                  <p:stCondLst>
                                    <p:cond delay="0"/>
                                  </p:stCondLst>
                                  <p:childTnLst>
                                    <p:set>
                                      <p:cBhvr>
                                        <p:cTn id="68" dur="1" fill="hold">
                                          <p:stCondLst>
                                            <p:cond delay="0"/>
                                          </p:stCondLst>
                                        </p:cTn>
                                        <p:tgtEl>
                                          <p:spTgt spid="40">
                                            <p:txEl>
                                              <p:pRg st="3" end="3"/>
                                            </p:txEl>
                                          </p:spTgt>
                                        </p:tgtEl>
                                        <p:attrNameLst>
                                          <p:attrName>style.visibility</p:attrName>
                                        </p:attrNameLst>
                                      </p:cBhvr>
                                      <p:to>
                                        <p:strVal val="visible"/>
                                      </p:to>
                                    </p:set>
                                    <p:animEffect transition="in" filter="wipe(left)">
                                      <p:cBhvr>
                                        <p:cTn id="69" dur="150"/>
                                        <p:tgtEl>
                                          <p:spTgt spid="40">
                                            <p:txEl>
                                              <p:pRg st="3" end="3"/>
                                            </p:txEl>
                                          </p:spTgt>
                                        </p:tgtEl>
                                      </p:cBhvr>
                                    </p:animEffect>
                                  </p:childTnLst>
                                </p:cTn>
                              </p:par>
                            </p:childTnLst>
                          </p:cTn>
                        </p:par>
                        <p:par>
                          <p:cTn id="70" fill="hold">
                            <p:stCondLst>
                              <p:cond delay="850"/>
                            </p:stCondLst>
                            <p:childTnLst>
                              <p:par>
                                <p:cTn id="71" presetID="22" presetClass="entr" presetSubtype="8" fill="hold" nodeType="afterEffect">
                                  <p:stCondLst>
                                    <p:cond delay="0"/>
                                  </p:stCondLst>
                                  <p:childTnLst>
                                    <p:set>
                                      <p:cBhvr>
                                        <p:cTn id="72" dur="1" fill="hold">
                                          <p:stCondLst>
                                            <p:cond delay="0"/>
                                          </p:stCondLst>
                                        </p:cTn>
                                        <p:tgtEl>
                                          <p:spTgt spid="40">
                                            <p:txEl>
                                              <p:pRg st="4" end="4"/>
                                            </p:txEl>
                                          </p:spTgt>
                                        </p:tgtEl>
                                        <p:attrNameLst>
                                          <p:attrName>style.visibility</p:attrName>
                                        </p:attrNameLst>
                                      </p:cBhvr>
                                      <p:to>
                                        <p:strVal val="visible"/>
                                      </p:to>
                                    </p:set>
                                    <p:animEffect transition="in" filter="wipe(left)">
                                      <p:cBhvr>
                                        <p:cTn id="73" dur="150"/>
                                        <p:tgtEl>
                                          <p:spTgt spid="40">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32"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circle(out)">
                                      <p:cBhvr>
                                        <p:cTn id="78" dur="250"/>
                                        <p:tgtEl>
                                          <p:spTgt spid="42"/>
                                        </p:tgtEl>
                                      </p:cBhvr>
                                    </p:animEffect>
                                  </p:childTnLst>
                                </p:cTn>
                              </p:par>
                              <p:par>
                                <p:cTn id="79" presetID="6" presetClass="entr" presetSubtype="32"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circle(out)">
                                      <p:cBhvr>
                                        <p:cTn id="81" dur="250"/>
                                        <p:tgtEl>
                                          <p:spTgt spid="46"/>
                                        </p:tgtEl>
                                      </p:cBhvr>
                                    </p:animEffect>
                                  </p:childTnLst>
                                </p:cTn>
                              </p:par>
                              <p:par>
                                <p:cTn id="82" presetID="6" presetClass="entr" presetSubtype="32"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circle(out)">
                                      <p:cBhvr>
                                        <p:cTn id="84" dur="250"/>
                                        <p:tgtEl>
                                          <p:spTgt spid="45"/>
                                        </p:tgtEl>
                                      </p:cBhvr>
                                    </p:animEffect>
                                  </p:childTnLst>
                                </p:cTn>
                              </p:par>
                              <p:par>
                                <p:cTn id="85" presetID="6" presetClass="entr" presetSubtype="32"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circle(out)">
                                      <p:cBhvr>
                                        <p:cTn id="87" dur="250"/>
                                        <p:tgtEl>
                                          <p:spTgt spid="43"/>
                                        </p:tgtEl>
                                      </p:cBhvr>
                                    </p:animEffect>
                                  </p:childTnLst>
                                </p:cTn>
                              </p:par>
                              <p:par>
                                <p:cTn id="88" presetID="6" presetClass="entr" presetSubtype="32"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circle(out)">
                                      <p:cBhvr>
                                        <p:cTn id="90" dur="250"/>
                                        <p:tgtEl>
                                          <p:spTgt spid="44"/>
                                        </p:tgtEl>
                                      </p:cBhvr>
                                    </p:animEffect>
                                  </p:childTnLst>
                                </p:cTn>
                              </p:par>
                              <p:par>
                                <p:cTn id="91" presetID="6" presetClass="entr" presetSubtype="32"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circle(out)">
                                      <p:cBhvr>
                                        <p:cTn id="93" dur="250"/>
                                        <p:tgtEl>
                                          <p:spTgt spid="47"/>
                                        </p:tgtEl>
                                      </p:cBhvr>
                                    </p:animEffect>
                                  </p:childTnLst>
                                </p:cTn>
                              </p:par>
                              <p:par>
                                <p:cTn id="94" presetID="6" presetClass="entr" presetSubtype="32" fill="hold" grpId="0" nodeType="with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circle(out)">
                                      <p:cBhvr>
                                        <p:cTn id="96" dur="250"/>
                                        <p:tgtEl>
                                          <p:spTgt spid="4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250"/>
                                        <p:tgtEl>
                                          <p:spTgt spid="42"/>
                                        </p:tgtEl>
                                      </p:cBhvr>
                                    </p:animEffect>
                                    <p:set>
                                      <p:cBhvr>
                                        <p:cTn id="101" dur="1" fill="hold">
                                          <p:stCondLst>
                                            <p:cond delay="249"/>
                                          </p:stCondLst>
                                        </p:cTn>
                                        <p:tgtEl>
                                          <p:spTgt spid="42"/>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50"/>
                                        <p:tgtEl>
                                          <p:spTgt spid="46"/>
                                        </p:tgtEl>
                                      </p:cBhvr>
                                    </p:animEffect>
                                    <p:set>
                                      <p:cBhvr>
                                        <p:cTn id="104" dur="1" fill="hold">
                                          <p:stCondLst>
                                            <p:cond delay="249"/>
                                          </p:stCondLst>
                                        </p:cTn>
                                        <p:tgtEl>
                                          <p:spTgt spid="4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50"/>
                                        <p:tgtEl>
                                          <p:spTgt spid="45"/>
                                        </p:tgtEl>
                                      </p:cBhvr>
                                    </p:animEffect>
                                    <p:set>
                                      <p:cBhvr>
                                        <p:cTn id="107" dur="1" fill="hold">
                                          <p:stCondLst>
                                            <p:cond delay="249"/>
                                          </p:stCondLst>
                                        </p:cTn>
                                        <p:tgtEl>
                                          <p:spTgt spid="4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50"/>
                                        <p:tgtEl>
                                          <p:spTgt spid="43"/>
                                        </p:tgtEl>
                                      </p:cBhvr>
                                    </p:animEffect>
                                    <p:set>
                                      <p:cBhvr>
                                        <p:cTn id="110" dur="1" fill="hold">
                                          <p:stCondLst>
                                            <p:cond delay="249"/>
                                          </p:stCondLst>
                                        </p:cTn>
                                        <p:tgtEl>
                                          <p:spTgt spid="4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250"/>
                                        <p:tgtEl>
                                          <p:spTgt spid="44"/>
                                        </p:tgtEl>
                                      </p:cBhvr>
                                    </p:animEffect>
                                    <p:set>
                                      <p:cBhvr>
                                        <p:cTn id="113" dur="1" fill="hold">
                                          <p:stCondLst>
                                            <p:cond delay="249"/>
                                          </p:stCondLst>
                                        </p:cTn>
                                        <p:tgtEl>
                                          <p:spTgt spid="4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250"/>
                                        <p:tgtEl>
                                          <p:spTgt spid="47"/>
                                        </p:tgtEl>
                                      </p:cBhvr>
                                    </p:animEffect>
                                    <p:set>
                                      <p:cBhvr>
                                        <p:cTn id="116" dur="1" fill="hold">
                                          <p:stCondLst>
                                            <p:cond delay="249"/>
                                          </p:stCondLst>
                                        </p:cTn>
                                        <p:tgtEl>
                                          <p:spTgt spid="47"/>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250"/>
                                        <p:tgtEl>
                                          <p:spTgt spid="48"/>
                                        </p:tgtEl>
                                      </p:cBhvr>
                                    </p:animEffect>
                                    <p:set>
                                      <p:cBhvr>
                                        <p:cTn id="119" dur="1" fill="hold">
                                          <p:stCondLst>
                                            <p:cond delay="249"/>
                                          </p:stCondLst>
                                        </p:cTn>
                                        <p:tgtEl>
                                          <p:spTgt spid="48"/>
                                        </p:tgtEl>
                                        <p:attrNameLst>
                                          <p:attrName>style.visibility</p:attrName>
                                        </p:attrNameLst>
                                      </p:cBhvr>
                                      <p:to>
                                        <p:strVal val="hidden"/>
                                      </p:to>
                                    </p:set>
                                  </p:childTnLst>
                                </p:cTn>
                              </p:par>
                              <p:par>
                                <p:cTn id="120" presetID="22" presetClass="entr" presetSubtype="8" fill="hold" nodeType="with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wipe(left)">
                                      <p:cBhvr>
                                        <p:cTn id="122" dur="500"/>
                                        <p:tgtEl>
                                          <p:spTgt spid="23"/>
                                        </p:tgtEl>
                                      </p:cBhvr>
                                    </p:animEffect>
                                  </p:childTnLst>
                                </p:cTn>
                              </p:par>
                              <p:par>
                                <p:cTn id="123" presetID="22" presetClass="entr" presetSubtype="4" fill="hold" nodeType="withEffect">
                                  <p:stCondLst>
                                    <p:cond delay="150"/>
                                  </p:stCondLst>
                                  <p:childTnLst>
                                    <p:set>
                                      <p:cBhvr>
                                        <p:cTn id="124" dur="1" fill="hold">
                                          <p:stCondLst>
                                            <p:cond delay="0"/>
                                          </p:stCondLst>
                                        </p:cTn>
                                        <p:tgtEl>
                                          <p:spTgt spid="25"/>
                                        </p:tgtEl>
                                        <p:attrNameLst>
                                          <p:attrName>style.visibility</p:attrName>
                                        </p:attrNameLst>
                                      </p:cBhvr>
                                      <p:to>
                                        <p:strVal val="visible"/>
                                      </p:to>
                                    </p:set>
                                    <p:animEffect transition="in" filter="wipe(down)">
                                      <p:cBhvr>
                                        <p:cTn id="125" dur="250"/>
                                        <p:tgtEl>
                                          <p:spTgt spid="25"/>
                                        </p:tgtEl>
                                      </p:cBhvr>
                                    </p:animEffect>
                                  </p:childTnLst>
                                </p:cTn>
                              </p:par>
                              <p:par>
                                <p:cTn id="126" presetID="22" presetClass="entr" presetSubtype="4" fill="hold" nodeType="withEffect">
                                  <p:stCondLst>
                                    <p:cond delay="300"/>
                                  </p:stCondLst>
                                  <p:childTnLst>
                                    <p:set>
                                      <p:cBhvr>
                                        <p:cTn id="127" dur="1" fill="hold">
                                          <p:stCondLst>
                                            <p:cond delay="0"/>
                                          </p:stCondLst>
                                        </p:cTn>
                                        <p:tgtEl>
                                          <p:spTgt spid="34"/>
                                        </p:tgtEl>
                                        <p:attrNameLst>
                                          <p:attrName>style.visibility</p:attrName>
                                        </p:attrNameLst>
                                      </p:cBhvr>
                                      <p:to>
                                        <p:strVal val="visible"/>
                                      </p:to>
                                    </p:set>
                                    <p:animEffect transition="in" filter="wipe(down)">
                                      <p:cBhvr>
                                        <p:cTn id="128" dur="250"/>
                                        <p:tgtEl>
                                          <p:spTgt spid="34"/>
                                        </p:tgtEl>
                                      </p:cBhvr>
                                    </p:animEffect>
                                  </p:childTnLst>
                                </p:cTn>
                              </p:par>
                              <p:par>
                                <p:cTn id="129" presetID="22" presetClass="entr" presetSubtype="4" fill="hold" nodeType="withEffect">
                                  <p:stCondLst>
                                    <p:cond delay="450"/>
                                  </p:stCondLst>
                                  <p:childTnLst>
                                    <p:set>
                                      <p:cBhvr>
                                        <p:cTn id="130" dur="1" fill="hold">
                                          <p:stCondLst>
                                            <p:cond delay="0"/>
                                          </p:stCondLst>
                                        </p:cTn>
                                        <p:tgtEl>
                                          <p:spTgt spid="35"/>
                                        </p:tgtEl>
                                        <p:attrNameLst>
                                          <p:attrName>style.visibility</p:attrName>
                                        </p:attrNameLst>
                                      </p:cBhvr>
                                      <p:to>
                                        <p:strVal val="visible"/>
                                      </p:to>
                                    </p:set>
                                    <p:animEffect transition="in" filter="wipe(down)">
                                      <p:cBhvr>
                                        <p:cTn id="131" dur="250"/>
                                        <p:tgtEl>
                                          <p:spTgt spid="35"/>
                                        </p:tgtEl>
                                      </p:cBhvr>
                                    </p:animEffect>
                                  </p:childTnLst>
                                </p:cTn>
                              </p:par>
                            </p:childTnLst>
                          </p:cTn>
                        </p:par>
                        <p:par>
                          <p:cTn id="132" fill="hold">
                            <p:stCondLst>
                              <p:cond delay="700"/>
                            </p:stCondLst>
                            <p:childTnLst>
                              <p:par>
                                <p:cTn id="133" presetID="22" presetClass="entr" presetSubtype="8" fill="hold" nodeType="afterEffect">
                                  <p:stCondLst>
                                    <p:cond delay="0"/>
                                  </p:stCondLst>
                                  <p:childTnLst>
                                    <p:set>
                                      <p:cBhvr>
                                        <p:cTn id="134" dur="1" fill="hold">
                                          <p:stCondLst>
                                            <p:cond delay="0"/>
                                          </p:stCondLst>
                                        </p:cTn>
                                        <p:tgtEl>
                                          <p:spTgt spid="5"/>
                                        </p:tgtEl>
                                        <p:attrNameLst>
                                          <p:attrName>style.visibility</p:attrName>
                                        </p:attrNameLst>
                                      </p:cBhvr>
                                      <p:to>
                                        <p:strVal val="visible"/>
                                      </p:to>
                                    </p:set>
                                    <p:animEffect transition="in" filter="wipe(left)">
                                      <p:cBhvr>
                                        <p:cTn id="135" dur="100"/>
                                        <p:tgtEl>
                                          <p:spTgt spid="5"/>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31"/>
                                        </p:tgtEl>
                                        <p:attrNameLst>
                                          <p:attrName>style.visibility</p:attrName>
                                        </p:attrNameLst>
                                      </p:cBhvr>
                                      <p:to>
                                        <p:strVal val="visible"/>
                                      </p:to>
                                    </p:set>
                                    <p:animEffect transition="in" filter="fade">
                                      <p:cBhvr>
                                        <p:cTn id="140" dur="500"/>
                                        <p:tgtEl>
                                          <p:spTgt spid="31"/>
                                        </p:tgtEl>
                                      </p:cBhvr>
                                    </p:animEffect>
                                  </p:childTnLst>
                                </p:cTn>
                              </p:par>
                            </p:childTnLst>
                          </p:cTn>
                        </p:par>
                        <p:par>
                          <p:cTn id="141" fill="hold">
                            <p:stCondLst>
                              <p:cond delay="500"/>
                            </p:stCondLst>
                            <p:childTnLst>
                              <p:par>
                                <p:cTn id="142" presetID="10" presetClass="entr" presetSubtype="0" fill="hold" nodeType="after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fade">
                                      <p:cBhvr>
                                        <p:cTn id="144" dur="500"/>
                                        <p:tgtEl>
                                          <p:spTgt spid="29"/>
                                        </p:tgtEl>
                                      </p:cBhvr>
                                    </p:animEffect>
                                  </p:childTnLst>
                                </p:cTn>
                              </p:par>
                            </p:childTnLst>
                          </p:cTn>
                        </p:par>
                        <p:par>
                          <p:cTn id="145" fill="hold">
                            <p:stCondLst>
                              <p:cond delay="1000"/>
                            </p:stCondLst>
                            <p:childTnLst>
                              <p:par>
                                <p:cTn id="146" presetID="10" presetClass="entr" presetSubtype="0" fill="hold" nodeType="afterEffect">
                                  <p:stCondLst>
                                    <p:cond delay="0"/>
                                  </p:stCondLst>
                                  <p:childTnLst>
                                    <p:set>
                                      <p:cBhvr>
                                        <p:cTn id="147" dur="1" fill="hold">
                                          <p:stCondLst>
                                            <p:cond delay="0"/>
                                          </p:stCondLst>
                                        </p:cTn>
                                        <p:tgtEl>
                                          <p:spTgt spid="33"/>
                                        </p:tgtEl>
                                        <p:attrNameLst>
                                          <p:attrName>style.visibility</p:attrName>
                                        </p:attrNameLst>
                                      </p:cBhvr>
                                      <p:to>
                                        <p:strVal val="visible"/>
                                      </p:to>
                                    </p:set>
                                    <p:animEffect transition="in" filter="fade">
                                      <p:cBhvr>
                                        <p:cTn id="148" dur="500"/>
                                        <p:tgtEl>
                                          <p:spTgt spid="33"/>
                                        </p:tgtEl>
                                      </p:cBhvr>
                                    </p:animEffect>
                                  </p:childTnLst>
                                </p:cTn>
                              </p:par>
                            </p:childTnLst>
                          </p:cTn>
                        </p:par>
                        <p:par>
                          <p:cTn id="149" fill="hold">
                            <p:stCondLst>
                              <p:cond delay="1500"/>
                            </p:stCondLst>
                            <p:childTnLst>
                              <p:par>
                                <p:cTn id="150" presetID="22" presetClass="entr" presetSubtype="8" fill="hold" nodeType="afterEffect">
                                  <p:stCondLst>
                                    <p:cond delay="0"/>
                                  </p:stCondLst>
                                  <p:childTnLst>
                                    <p:set>
                                      <p:cBhvr>
                                        <p:cTn id="151" dur="1" fill="hold">
                                          <p:stCondLst>
                                            <p:cond delay="0"/>
                                          </p:stCondLst>
                                        </p:cTn>
                                        <p:tgtEl>
                                          <p:spTgt spid="6"/>
                                        </p:tgtEl>
                                        <p:attrNameLst>
                                          <p:attrName>style.visibility</p:attrName>
                                        </p:attrNameLst>
                                      </p:cBhvr>
                                      <p:to>
                                        <p:strVal val="visible"/>
                                      </p:to>
                                    </p:set>
                                    <p:animEffect transition="in" filter="wipe(left)">
                                      <p:cBhvr>
                                        <p:cTn id="15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8"/>
        <p:cNvGrpSpPr/>
        <p:nvPr/>
      </p:nvGrpSpPr>
      <p:grpSpPr>
        <a:xfrm>
          <a:off x="0" y="0"/>
          <a:ext cx="0" cy="0"/>
          <a:chOff x="0" y="0"/>
          <a:chExt cx="0" cy="0"/>
        </a:xfrm>
      </p:grpSpPr>
      <p:sp>
        <p:nvSpPr>
          <p:cNvPr id="269" name="Title"/>
          <p:cNvSpPr txBox="1">
            <a:spLocks noGrp="1"/>
          </p:cNvSpPr>
          <p:nvPr>
            <p:ph type="title"/>
          </p:nvPr>
        </p:nvSpPr>
        <p:spPr>
          <a:xfrm>
            <a:off x="523875" y="964399"/>
            <a:ext cx="3705225" cy="3102775"/>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600" b="0" dirty="0"/>
              <a:t>EXAMPLE Learning Analytics to Optimize Spaced Repetition</a:t>
            </a:r>
            <a:endParaRPr sz="3600" b="0" dirty="0"/>
          </a:p>
        </p:txBody>
      </p:sp>
      <p:pic>
        <p:nvPicPr>
          <p:cNvPr id="270" name="Duolingo Team"/>
          <p:cNvPicPr preferRelativeResize="0"/>
          <p:nvPr/>
        </p:nvPicPr>
        <p:blipFill rotWithShape="1">
          <a:blip r:embed="rId3">
            <a:alphaModFix/>
          </a:blip>
          <a:srcRect b="17824"/>
          <a:stretch/>
        </p:blipFill>
        <p:spPr>
          <a:xfrm>
            <a:off x="4359099" y="411520"/>
            <a:ext cx="7482702" cy="5885819"/>
          </a:xfrm>
          <a:prstGeom prst="rect">
            <a:avLst/>
          </a:prstGeom>
          <a:noFill/>
          <a:ln>
            <a:noFill/>
          </a:ln>
          <a:effectLst>
            <a:outerShdw blurRad="50800" dist="38100" dir="2700000" algn="tl" rotWithShape="0">
              <a:prstClr val="black">
                <a:alpha val="40000"/>
              </a:prstClr>
            </a:outerShdw>
          </a:effectLst>
        </p:spPr>
      </p:pic>
      <p:pic>
        <p:nvPicPr>
          <p:cNvPr id="1028" name="App">
            <a:extLst>
              <a:ext uri="{FF2B5EF4-FFF2-40B4-BE49-F238E27FC236}">
                <a16:creationId xmlns:a16="http://schemas.microsoft.com/office/drawing/2014/main" id="{8C7DE81F-C3CE-43A6-A623-9C237FF30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0095"/>
            <a:ext cx="12267309" cy="60250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Bird" descr="Duolingo - The world's best way to learn a language">
            <a:extLst>
              <a:ext uri="{FF2B5EF4-FFF2-40B4-BE49-F238E27FC236}">
                <a16:creationId xmlns:a16="http://schemas.microsoft.com/office/drawing/2014/main" id="{28656358-FF03-94B5-3C96-B52B7169BD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2503"/>
          <a:stretch/>
        </p:blipFill>
        <p:spPr bwMode="auto">
          <a:xfrm>
            <a:off x="6369999" y="3853573"/>
            <a:ext cx="3455349" cy="2332271"/>
          </a:xfrm>
          <a:prstGeom prst="rect">
            <a:avLst/>
          </a:prstGeom>
          <a:noFill/>
          <a:effectLst>
            <a:outerShdw blurRad="76200" sx="103000" sy="103000" algn="ctr" rotWithShape="0">
              <a:prstClr val="black">
                <a:alpha val="62000"/>
              </a:prstClr>
            </a:outerShdw>
          </a:effectLst>
          <a:extLst>
            <a:ext uri="{909E8E84-426E-40DD-AFC4-6F175D3DCCD1}">
              <a14:hiddenFill xmlns:a14="http://schemas.microsoft.com/office/drawing/2010/main">
                <a:solidFill>
                  <a:srgbClr val="FFFFFF"/>
                </a:solidFill>
              </a14:hiddenFill>
            </a:ext>
          </a:extLst>
        </p:spPr>
      </p:pic>
      <p:pic>
        <p:nvPicPr>
          <p:cNvPr id="2" name="Forgetting Curve">
            <a:extLst>
              <a:ext uri="{FF2B5EF4-FFF2-40B4-BE49-F238E27FC236}">
                <a16:creationId xmlns:a16="http://schemas.microsoft.com/office/drawing/2014/main" id="{472E6277-F6DA-A880-CC2B-1290C17AB1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11443">
            <a:off x="3842657" y="719138"/>
            <a:ext cx="7620000" cy="5419725"/>
          </a:xfrm>
          <a:prstGeom prst="rect">
            <a:avLst/>
          </a:prstGeom>
          <a:noFill/>
          <a:ln>
            <a:solidFill>
              <a:srgbClr val="616161"/>
            </a:solidFill>
          </a:ln>
          <a:effectLst>
            <a:outerShdw blurRad="50800" dist="50800" dir="8100000" algn="tr" rotWithShape="0">
              <a:prstClr val="black">
                <a:alpha val="67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06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174">
                                              <p:stCondLst>
                                                <p:cond delay="0"/>
                                              </p:stCondLst>
                                            </p:cTn>
                                            <p:tgtEl>
                                              <p:spTgt spid="1026"/>
                                            </p:tgtEl>
                                          </p:cBhvr>
                                        </p:animEffect>
                                        <p:anim calcmode="lin" valueType="num">
                                          <p:cBhvr>
                                            <p:cTn id="12" dur="547"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3" dur="199"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4" dur="199" tmFilter="0, 0; 0.125,0.2665; 0.25,0.4; 0.375,0.465; 0.5,0.5;  0.625,0.535; 0.75,0.6; 0.875,0.7335; 1,1">
                                              <p:stCondLst>
                                                <p:cond delay="199"/>
                                              </p:stCondLst>
                                            </p:cTn>
                                            <p:tgtEl>
                                              <p:spTgt spid="1026"/>
                                            </p:tgtEl>
                                            <p:attrNameLst>
                                              <p:attrName>ppt_y</p:attrName>
                                            </p:attrNameLst>
                                          </p:cBhvr>
                                          <p:tavLst>
                                            <p:tav tm="0" fmla="#ppt_y-sin(pi*$)/9">
                                              <p:val>
                                                <p:fltVal val="0"/>
                                              </p:val>
                                            </p:tav>
                                            <p:tav tm="100000">
                                              <p:val>
                                                <p:fltVal val="1"/>
                                              </p:val>
                                            </p:tav>
                                          </p:tavLst>
                                        </p:anim>
                                        <p:anim calcmode="lin" valueType="num">
                                          <p:cBhvr>
                                            <p:cTn id="15" dur="100" tmFilter="0, 0; 0.125,0.2665; 0.25,0.4; 0.375,0.465; 0.5,0.5;  0.625,0.535; 0.75,0.6; 0.875,0.7335; 1,1">
                                              <p:stCondLst>
                                                <p:cond delay="397"/>
                                              </p:stCondLst>
                                            </p:cTn>
                                            <p:tgtEl>
                                              <p:spTgt spid="1026"/>
                                            </p:tgtEl>
                                            <p:attrNameLst>
                                              <p:attrName>ppt_y</p:attrName>
                                            </p:attrNameLst>
                                          </p:cBhvr>
                                          <p:tavLst>
                                            <p:tav tm="0" fmla="#ppt_y-sin(pi*$)/27">
                                              <p:val>
                                                <p:fltVal val="0"/>
                                              </p:val>
                                            </p:tav>
                                            <p:tav tm="100000">
                                              <p:val>
                                                <p:fltVal val="1"/>
                                              </p:val>
                                            </p:tav>
                                          </p:tavLst>
                                        </p:anim>
                                        <p:anim calcmode="lin" valueType="num">
                                          <p:cBhvr>
                                            <p:cTn id="16" dur="49" tmFilter="0, 0; 0.125,0.2665; 0.25,0.4; 0.375,0.465; 0.5,0.5;  0.625,0.535; 0.75,0.6; 0.875,0.7335; 1,1">
                                              <p:stCondLst>
                                                <p:cond delay="497"/>
                                              </p:stCondLst>
                                            </p:cTn>
                                            <p:tgtEl>
                                              <p:spTgt spid="1026"/>
                                            </p:tgtEl>
                                            <p:attrNameLst>
                                              <p:attrName>ppt_y</p:attrName>
                                            </p:attrNameLst>
                                          </p:cBhvr>
                                          <p:tavLst>
                                            <p:tav tm="0" fmla="#ppt_y-sin(pi*$)/81">
                                              <p:val>
                                                <p:fltVal val="0"/>
                                              </p:val>
                                            </p:tav>
                                            <p:tav tm="100000">
                                              <p:val>
                                                <p:fltVal val="1"/>
                                              </p:val>
                                            </p:tav>
                                          </p:tavLst>
                                        </p:anim>
                                        <p:animScale>
                                          <p:cBhvr>
                                            <p:cTn id="17" dur="8">
                                              <p:stCondLst>
                                                <p:cond delay="195"/>
                                              </p:stCondLst>
                                            </p:cTn>
                                            <p:tgtEl>
                                              <p:spTgt spid="1026"/>
                                            </p:tgtEl>
                                          </p:cBhvr>
                                          <p:to x="100000" y="60000"/>
                                        </p:animScale>
                                        <p:animScale>
                                          <p:cBhvr>
                                            <p:cTn id="18" dur="50" decel="50000">
                                              <p:stCondLst>
                                                <p:cond delay="203"/>
                                              </p:stCondLst>
                                            </p:cTn>
                                            <p:tgtEl>
                                              <p:spTgt spid="1026"/>
                                            </p:tgtEl>
                                          </p:cBhvr>
                                          <p:to x="100000" y="100000"/>
                                        </p:animScale>
                                        <p:animScale>
                                          <p:cBhvr>
                                            <p:cTn id="19" dur="8">
                                              <p:stCondLst>
                                                <p:cond delay="394"/>
                                              </p:stCondLst>
                                            </p:cTn>
                                            <p:tgtEl>
                                              <p:spTgt spid="1026"/>
                                            </p:tgtEl>
                                          </p:cBhvr>
                                          <p:to x="100000" y="80000"/>
                                        </p:animScale>
                                        <p:animScale>
                                          <p:cBhvr>
                                            <p:cTn id="20" dur="50" decel="50000">
                                              <p:stCondLst>
                                                <p:cond delay="401"/>
                                              </p:stCondLst>
                                            </p:cTn>
                                            <p:tgtEl>
                                              <p:spTgt spid="1026"/>
                                            </p:tgtEl>
                                          </p:cBhvr>
                                          <p:to x="100000" y="100000"/>
                                        </p:animScale>
                                        <p:animScale>
                                          <p:cBhvr>
                                            <p:cTn id="21" dur="8">
                                              <p:stCondLst>
                                                <p:cond delay="493"/>
                                              </p:stCondLst>
                                            </p:cTn>
                                            <p:tgtEl>
                                              <p:spTgt spid="1026"/>
                                            </p:tgtEl>
                                          </p:cBhvr>
                                          <p:to x="100000" y="90000"/>
                                        </p:animScale>
                                        <p:animScale>
                                          <p:cBhvr>
                                            <p:cTn id="22" dur="50" decel="50000">
                                              <p:stCondLst>
                                                <p:cond delay="500"/>
                                              </p:stCondLst>
                                            </p:cTn>
                                            <p:tgtEl>
                                              <p:spTgt spid="1026"/>
                                            </p:tgtEl>
                                          </p:cBhvr>
                                          <p:to x="100000" y="100000"/>
                                        </p:animScale>
                                        <p:animScale>
                                          <p:cBhvr>
                                            <p:cTn id="23" dur="8">
                                              <p:stCondLst>
                                                <p:cond delay="542"/>
                                              </p:stCondLst>
                                            </p:cTn>
                                            <p:tgtEl>
                                              <p:spTgt spid="1026"/>
                                            </p:tgtEl>
                                          </p:cBhvr>
                                          <p:to x="100000" y="95000"/>
                                        </p:animScale>
                                        <p:animScale>
                                          <p:cBhvr>
                                            <p:cTn id="24" dur="50" decel="50000">
                                              <p:stCondLst>
                                                <p:cond delay="550"/>
                                              </p:stCondLst>
                                            </p:cTn>
                                            <p:tgtEl>
                                              <p:spTgt spid="102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14:presetBounceEnd="50000">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14:bounceEnd="50000">
                                          <p:cBhvr additive="base">
                                            <p:cTn id="29"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174">
                                              <p:stCondLst>
                                                <p:cond delay="0"/>
                                              </p:stCondLst>
                                            </p:cTn>
                                            <p:tgtEl>
                                              <p:spTgt spid="1026"/>
                                            </p:tgtEl>
                                          </p:cBhvr>
                                        </p:animEffect>
                                        <p:anim calcmode="lin" valueType="num">
                                          <p:cBhvr>
                                            <p:cTn id="12" dur="547"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3" dur="199"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4" dur="199" tmFilter="0, 0; 0.125,0.2665; 0.25,0.4; 0.375,0.465; 0.5,0.5;  0.625,0.535; 0.75,0.6; 0.875,0.7335; 1,1">
                                              <p:stCondLst>
                                                <p:cond delay="199"/>
                                              </p:stCondLst>
                                            </p:cTn>
                                            <p:tgtEl>
                                              <p:spTgt spid="1026"/>
                                            </p:tgtEl>
                                            <p:attrNameLst>
                                              <p:attrName>ppt_y</p:attrName>
                                            </p:attrNameLst>
                                          </p:cBhvr>
                                          <p:tavLst>
                                            <p:tav tm="0" fmla="#ppt_y-sin(pi*$)/9">
                                              <p:val>
                                                <p:fltVal val="0"/>
                                              </p:val>
                                            </p:tav>
                                            <p:tav tm="100000">
                                              <p:val>
                                                <p:fltVal val="1"/>
                                              </p:val>
                                            </p:tav>
                                          </p:tavLst>
                                        </p:anim>
                                        <p:anim calcmode="lin" valueType="num">
                                          <p:cBhvr>
                                            <p:cTn id="15" dur="100" tmFilter="0, 0; 0.125,0.2665; 0.25,0.4; 0.375,0.465; 0.5,0.5;  0.625,0.535; 0.75,0.6; 0.875,0.7335; 1,1">
                                              <p:stCondLst>
                                                <p:cond delay="397"/>
                                              </p:stCondLst>
                                            </p:cTn>
                                            <p:tgtEl>
                                              <p:spTgt spid="1026"/>
                                            </p:tgtEl>
                                            <p:attrNameLst>
                                              <p:attrName>ppt_y</p:attrName>
                                            </p:attrNameLst>
                                          </p:cBhvr>
                                          <p:tavLst>
                                            <p:tav tm="0" fmla="#ppt_y-sin(pi*$)/27">
                                              <p:val>
                                                <p:fltVal val="0"/>
                                              </p:val>
                                            </p:tav>
                                            <p:tav tm="100000">
                                              <p:val>
                                                <p:fltVal val="1"/>
                                              </p:val>
                                            </p:tav>
                                          </p:tavLst>
                                        </p:anim>
                                        <p:anim calcmode="lin" valueType="num">
                                          <p:cBhvr>
                                            <p:cTn id="16" dur="49" tmFilter="0, 0; 0.125,0.2665; 0.25,0.4; 0.375,0.465; 0.5,0.5;  0.625,0.535; 0.75,0.6; 0.875,0.7335; 1,1">
                                              <p:stCondLst>
                                                <p:cond delay="497"/>
                                              </p:stCondLst>
                                            </p:cTn>
                                            <p:tgtEl>
                                              <p:spTgt spid="1026"/>
                                            </p:tgtEl>
                                            <p:attrNameLst>
                                              <p:attrName>ppt_y</p:attrName>
                                            </p:attrNameLst>
                                          </p:cBhvr>
                                          <p:tavLst>
                                            <p:tav tm="0" fmla="#ppt_y-sin(pi*$)/81">
                                              <p:val>
                                                <p:fltVal val="0"/>
                                              </p:val>
                                            </p:tav>
                                            <p:tav tm="100000">
                                              <p:val>
                                                <p:fltVal val="1"/>
                                              </p:val>
                                            </p:tav>
                                          </p:tavLst>
                                        </p:anim>
                                        <p:animScale>
                                          <p:cBhvr>
                                            <p:cTn id="17" dur="8">
                                              <p:stCondLst>
                                                <p:cond delay="195"/>
                                              </p:stCondLst>
                                            </p:cTn>
                                            <p:tgtEl>
                                              <p:spTgt spid="1026"/>
                                            </p:tgtEl>
                                          </p:cBhvr>
                                          <p:to x="100000" y="60000"/>
                                        </p:animScale>
                                        <p:animScale>
                                          <p:cBhvr>
                                            <p:cTn id="18" dur="50" decel="50000">
                                              <p:stCondLst>
                                                <p:cond delay="203"/>
                                              </p:stCondLst>
                                            </p:cTn>
                                            <p:tgtEl>
                                              <p:spTgt spid="1026"/>
                                            </p:tgtEl>
                                          </p:cBhvr>
                                          <p:to x="100000" y="100000"/>
                                        </p:animScale>
                                        <p:animScale>
                                          <p:cBhvr>
                                            <p:cTn id="19" dur="8">
                                              <p:stCondLst>
                                                <p:cond delay="394"/>
                                              </p:stCondLst>
                                            </p:cTn>
                                            <p:tgtEl>
                                              <p:spTgt spid="1026"/>
                                            </p:tgtEl>
                                          </p:cBhvr>
                                          <p:to x="100000" y="80000"/>
                                        </p:animScale>
                                        <p:animScale>
                                          <p:cBhvr>
                                            <p:cTn id="20" dur="50" decel="50000">
                                              <p:stCondLst>
                                                <p:cond delay="401"/>
                                              </p:stCondLst>
                                            </p:cTn>
                                            <p:tgtEl>
                                              <p:spTgt spid="1026"/>
                                            </p:tgtEl>
                                          </p:cBhvr>
                                          <p:to x="100000" y="100000"/>
                                        </p:animScale>
                                        <p:animScale>
                                          <p:cBhvr>
                                            <p:cTn id="21" dur="8">
                                              <p:stCondLst>
                                                <p:cond delay="493"/>
                                              </p:stCondLst>
                                            </p:cTn>
                                            <p:tgtEl>
                                              <p:spTgt spid="1026"/>
                                            </p:tgtEl>
                                          </p:cBhvr>
                                          <p:to x="100000" y="90000"/>
                                        </p:animScale>
                                        <p:animScale>
                                          <p:cBhvr>
                                            <p:cTn id="22" dur="50" decel="50000">
                                              <p:stCondLst>
                                                <p:cond delay="500"/>
                                              </p:stCondLst>
                                            </p:cTn>
                                            <p:tgtEl>
                                              <p:spTgt spid="1026"/>
                                            </p:tgtEl>
                                          </p:cBhvr>
                                          <p:to x="100000" y="100000"/>
                                        </p:animScale>
                                        <p:animScale>
                                          <p:cBhvr>
                                            <p:cTn id="23" dur="8">
                                              <p:stCondLst>
                                                <p:cond delay="542"/>
                                              </p:stCondLst>
                                            </p:cTn>
                                            <p:tgtEl>
                                              <p:spTgt spid="1026"/>
                                            </p:tgtEl>
                                          </p:cBhvr>
                                          <p:to x="100000" y="95000"/>
                                        </p:animScale>
                                        <p:animScale>
                                          <p:cBhvr>
                                            <p:cTn id="24" dur="50" decel="50000">
                                              <p:stCondLst>
                                                <p:cond delay="550"/>
                                              </p:stCondLst>
                                            </p:cTn>
                                            <p:tgtEl>
                                              <p:spTgt spid="102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16A742-D85E-9737-DE12-85B04EDEA618}"/>
              </a:ext>
            </a:extLst>
          </p:cNvPr>
          <p:cNvPicPr>
            <a:picLocks noChangeAspect="1"/>
          </p:cNvPicPr>
          <p:nvPr/>
        </p:nvPicPr>
        <p:blipFill rotWithShape="1">
          <a:blip r:embed="rId2"/>
          <a:srcRect l="-2252" t="-2306" r="-2252" b="-2306"/>
          <a:stretch/>
        </p:blipFill>
        <p:spPr>
          <a:xfrm>
            <a:off x="3052121" y="0"/>
            <a:ext cx="5352046" cy="6838128"/>
          </a:xfrm>
          <a:prstGeom prst="rect">
            <a:avLst/>
          </a:prstGeom>
          <a:solidFill>
            <a:schemeClr val="bg1"/>
          </a:solidFill>
        </p:spPr>
      </p:pic>
      <p:pic>
        <p:nvPicPr>
          <p:cNvPr id="5" name="Picture 4">
            <a:extLst>
              <a:ext uri="{FF2B5EF4-FFF2-40B4-BE49-F238E27FC236}">
                <a16:creationId xmlns:a16="http://schemas.microsoft.com/office/drawing/2014/main" id="{62F247E7-4C65-DF4E-B40E-2A9CD1E3B1B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4167" y="4452762"/>
            <a:ext cx="2809010" cy="1785614"/>
          </a:xfrm>
          <a:prstGeom prst="rect">
            <a:avLst/>
          </a:prstGeom>
        </p:spPr>
      </p:pic>
      <p:pic>
        <p:nvPicPr>
          <p:cNvPr id="6" name="Open Simon">
            <a:extLst>
              <a:ext uri="{FF2B5EF4-FFF2-40B4-BE49-F238E27FC236}">
                <a16:creationId xmlns:a16="http://schemas.microsoft.com/office/drawing/2014/main" id="{2EB8BDAF-95C7-4295-D1C0-2D8140444D51}"/>
              </a:ext>
            </a:extLst>
          </p:cNvPr>
          <p:cNvPicPr>
            <a:picLocks noChangeAspect="1"/>
          </p:cNvPicPr>
          <p:nvPr/>
        </p:nvPicPr>
        <p:blipFill>
          <a:blip r:embed="rId5"/>
          <a:stretch>
            <a:fillRect/>
          </a:stretch>
        </p:blipFill>
        <p:spPr>
          <a:xfrm rot="21328815">
            <a:off x="2089956" y="611265"/>
            <a:ext cx="7735758" cy="5425266"/>
          </a:xfrm>
          <a:prstGeom prst="rect">
            <a:avLst/>
          </a:prstGeom>
          <a:noFill/>
          <a:ln>
            <a:solidFill>
              <a:srgbClr val="616161"/>
            </a:solidFill>
          </a:ln>
          <a:effectLst>
            <a:outerShdw blurRad="50800" dist="50800" dir="8100000" algn="tr" rotWithShape="0">
              <a:prstClr val="black">
                <a:alpha val="67000"/>
              </a:prstClr>
            </a:outerShdw>
          </a:effectLst>
        </p:spPr>
      </p:pic>
      <p:pic>
        <p:nvPicPr>
          <p:cNvPr id="7" name="MOOC">
            <a:extLst>
              <a:ext uri="{FF2B5EF4-FFF2-40B4-BE49-F238E27FC236}">
                <a16:creationId xmlns:a16="http://schemas.microsoft.com/office/drawing/2014/main" id="{A97F1F23-7229-7E56-AD10-BA6754263FA3}"/>
              </a:ext>
            </a:extLst>
          </p:cNvPr>
          <p:cNvPicPr>
            <a:picLocks noChangeAspect="1"/>
          </p:cNvPicPr>
          <p:nvPr/>
        </p:nvPicPr>
        <p:blipFill>
          <a:blip r:embed="rId6"/>
          <a:stretch>
            <a:fillRect/>
          </a:stretch>
        </p:blipFill>
        <p:spPr>
          <a:xfrm rot="215998">
            <a:off x="2059953" y="282815"/>
            <a:ext cx="8017342" cy="6016795"/>
          </a:xfrm>
          <a:prstGeom prst="rect">
            <a:avLst/>
          </a:prstGeom>
          <a:noFill/>
          <a:ln>
            <a:solidFill>
              <a:srgbClr val="616161"/>
            </a:solidFill>
          </a:ln>
          <a:effectLst>
            <a:outerShdw blurRad="50800" dist="50800" dir="8100000" algn="tr" rotWithShape="0">
              <a:prstClr val="black">
                <a:alpha val="67000"/>
              </a:prstClr>
            </a:outerShdw>
          </a:effectLst>
        </p:spPr>
      </p:pic>
      <p:pic>
        <p:nvPicPr>
          <p:cNvPr id="8" name="MOOT">
            <a:extLst>
              <a:ext uri="{FF2B5EF4-FFF2-40B4-BE49-F238E27FC236}">
                <a16:creationId xmlns:a16="http://schemas.microsoft.com/office/drawing/2014/main" id="{BABB2F67-87B4-2F95-414E-18F6566C4168}"/>
              </a:ext>
            </a:extLst>
          </p:cNvPr>
          <p:cNvPicPr>
            <a:picLocks noChangeAspect="1"/>
          </p:cNvPicPr>
          <p:nvPr/>
        </p:nvPicPr>
        <p:blipFill>
          <a:blip r:embed="rId7"/>
          <a:stretch>
            <a:fillRect/>
          </a:stretch>
        </p:blipFill>
        <p:spPr>
          <a:xfrm rot="21381831">
            <a:off x="2699027" y="547116"/>
            <a:ext cx="7680183" cy="5763767"/>
          </a:xfrm>
          <a:prstGeom prst="rect">
            <a:avLst/>
          </a:prstGeom>
          <a:noFill/>
          <a:ln>
            <a:solidFill>
              <a:srgbClr val="616161"/>
            </a:solidFill>
          </a:ln>
          <a:effectLst>
            <a:outerShdw blurRad="50800" dist="50800" dir="8100000" algn="tr" rotWithShape="0">
              <a:prstClr val="black">
                <a:alpha val="67000"/>
              </a:prstClr>
            </a:outerShdw>
          </a:effectLst>
        </p:spPr>
      </p:pic>
    </p:spTree>
    <p:extLst>
      <p:ext uri="{BB962C8B-B14F-4D97-AF65-F5344CB8AC3E}">
        <p14:creationId xmlns:p14="http://schemas.microsoft.com/office/powerpoint/2010/main" val="3863060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14:presetBounceEnd="5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50000">
                                          <p:cBhvr additive="base">
                                            <p:cTn id="13"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74F70-E6EE-0C65-2355-08EA51476C01}"/>
              </a:ext>
            </a:extLst>
          </p:cNvPr>
          <p:cNvPicPr>
            <a:picLocks noChangeAspect="1"/>
          </p:cNvPicPr>
          <p:nvPr/>
        </p:nvPicPr>
        <p:blipFill>
          <a:blip r:embed="rId2"/>
          <a:stretch>
            <a:fillRect/>
          </a:stretch>
        </p:blipFill>
        <p:spPr>
          <a:xfrm>
            <a:off x="1328057" y="1206786"/>
            <a:ext cx="9535886" cy="4444428"/>
          </a:xfrm>
          <a:prstGeom prst="rect">
            <a:avLst/>
          </a:prstGeom>
        </p:spPr>
      </p:pic>
    </p:spTree>
    <p:extLst>
      <p:ext uri="{BB962C8B-B14F-4D97-AF65-F5344CB8AC3E}">
        <p14:creationId xmlns:p14="http://schemas.microsoft.com/office/powerpoint/2010/main" val="1782422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BBF7904-4947-8825-228B-A443F5FD23C9}"/>
              </a:ext>
            </a:extLst>
          </p:cNvPr>
          <p:cNvSpPr txBox="1"/>
          <p:nvPr/>
        </p:nvSpPr>
        <p:spPr>
          <a:xfrm>
            <a:off x="787824" y="1690737"/>
            <a:ext cx="10616351" cy="2805063"/>
          </a:xfrm>
          <a:prstGeom prst="rect">
            <a:avLst/>
          </a:prstGeom>
          <a:noFill/>
        </p:spPr>
        <p:txBody>
          <a:bodyPr wrap="square">
            <a:spAutoFit/>
          </a:bodyPr>
          <a:lstStyle/>
          <a:p>
            <a:pPr>
              <a:lnSpc>
                <a:spcPct val="150000"/>
              </a:lnSpc>
            </a:pPr>
            <a:r>
              <a:rPr lang="en-US" sz="2400" dirty="0">
                <a:solidFill>
                  <a:schemeClr val="bg1"/>
                </a:solidFill>
                <a:latin typeface="Calibri" panose="020F0502020204030204" pitchFamily="34" charset="0"/>
                <a:cs typeface="Calibri" panose="020F0502020204030204" pitchFamily="34" charset="0"/>
              </a:rPr>
              <a:t>Learning engineering is a process</a:t>
            </a:r>
          </a:p>
          <a:p>
            <a:pPr>
              <a:lnSpc>
                <a:spcPct val="150000"/>
              </a:lnSpc>
            </a:pPr>
            <a:r>
              <a:rPr lang="en-US" sz="2400" dirty="0">
                <a:solidFill>
                  <a:schemeClr val="bg1"/>
                </a:solidFill>
                <a:latin typeface="Calibri" panose="020F0502020204030204" pitchFamily="34" charset="0"/>
                <a:cs typeface="Calibri" panose="020F0502020204030204" pitchFamily="34" charset="0"/>
              </a:rPr>
              <a:t>Focused on outcomes that involve learning</a:t>
            </a:r>
          </a:p>
          <a:p>
            <a:pPr>
              <a:lnSpc>
                <a:spcPct val="150000"/>
              </a:lnSpc>
            </a:pPr>
            <a:r>
              <a:rPr lang="en-US" sz="2400" dirty="0">
                <a:solidFill>
                  <a:schemeClr val="bg1"/>
                </a:solidFill>
                <a:latin typeface="Calibri" panose="020F0502020204030204" pitchFamily="34" charset="0"/>
                <a:cs typeface="Calibri" panose="020F0502020204030204" pitchFamily="34" charset="0"/>
              </a:rPr>
              <a:t>…but using a wide variety of tools, including (but not only) the learning sciences </a:t>
            </a:r>
          </a:p>
          <a:p>
            <a:pPr>
              <a:lnSpc>
                <a:spcPct val="150000"/>
              </a:lnSpc>
            </a:pPr>
            <a:r>
              <a:rPr lang="en-US" sz="2400" dirty="0">
                <a:solidFill>
                  <a:schemeClr val="bg1"/>
                </a:solidFill>
                <a:latin typeface="Calibri" panose="020F0502020204030204" pitchFamily="34" charset="0"/>
                <a:cs typeface="Calibri" panose="020F0502020204030204" pitchFamily="34" charset="0"/>
              </a:rPr>
              <a:t>Learning engineering is human-centered</a:t>
            </a:r>
          </a:p>
          <a:p>
            <a:pPr>
              <a:lnSpc>
                <a:spcPct val="150000"/>
              </a:lnSpc>
            </a:pPr>
            <a:r>
              <a:rPr lang="en-US" sz="2400" dirty="0">
                <a:solidFill>
                  <a:schemeClr val="bg1"/>
                </a:solidFill>
                <a:latin typeface="Calibri" panose="020F0502020204030204" pitchFamily="34" charset="0"/>
                <a:cs typeface="Calibri" panose="020F0502020204030204" pitchFamily="34" charset="0"/>
              </a:rPr>
              <a:t>Learning engineering is also data-centered</a:t>
            </a:r>
          </a:p>
        </p:txBody>
      </p:sp>
      <p:grpSp>
        <p:nvGrpSpPr>
          <p:cNvPr id="15" name="3 Leverage Tech">
            <a:extLst>
              <a:ext uri="{FF2B5EF4-FFF2-40B4-BE49-F238E27FC236}">
                <a16:creationId xmlns:a16="http://schemas.microsoft.com/office/drawing/2014/main" id="{778AB99B-7F3B-06F2-B6B2-C18B0D563A61}"/>
              </a:ext>
            </a:extLst>
          </p:cNvPr>
          <p:cNvGrpSpPr/>
          <p:nvPr/>
        </p:nvGrpSpPr>
        <p:grpSpPr>
          <a:xfrm>
            <a:off x="8117109" y="-172078"/>
            <a:ext cx="4064003" cy="7327900"/>
            <a:chOff x="8117109" y="-172078"/>
            <a:chExt cx="4064003" cy="7327900"/>
          </a:xfrm>
        </p:grpSpPr>
        <p:pic>
          <p:nvPicPr>
            <p:cNvPr id="16" name="Image">
              <a:extLst>
                <a:ext uri="{FF2B5EF4-FFF2-40B4-BE49-F238E27FC236}">
                  <a16:creationId xmlns:a16="http://schemas.microsoft.com/office/drawing/2014/main" id="{F963EAE7-E99A-7518-4AAF-CF99BCA629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
            <a:stretch/>
          </p:blipFill>
          <p:spPr bwMode="auto">
            <a:xfrm>
              <a:off x="8117109" y="-45175"/>
              <a:ext cx="4064003" cy="690317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8BD55685-C272-DF67-10C9-98993AC121FD}"/>
                </a:ext>
              </a:extLst>
            </p:cNvPr>
            <p:cNvCxnSpPr/>
            <p:nvPr/>
          </p:nvCxnSpPr>
          <p:spPr bwMode="auto">
            <a:xfrm>
              <a:off x="12166600"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sp>
          <p:nvSpPr>
            <p:cNvPr id="18" name="Text">
              <a:extLst>
                <a:ext uri="{FF2B5EF4-FFF2-40B4-BE49-F238E27FC236}">
                  <a16:creationId xmlns:a16="http://schemas.microsoft.com/office/drawing/2014/main" id="{E0DA8222-5FEF-4133-6506-89C59429C06B}"/>
                </a:ext>
              </a:extLst>
            </p:cNvPr>
            <p:cNvSpPr txBox="1"/>
            <p:nvPr/>
          </p:nvSpPr>
          <p:spPr>
            <a:xfrm rot="16200000">
              <a:off x="8884353" y="3543200"/>
              <a:ext cx="567386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chemeClr val="bg1"/>
                  </a:solidFill>
                  <a:effectLst>
                    <a:glow rad="139700">
                      <a:prstClr val="black"/>
                    </a:glow>
                  </a:effectLst>
                  <a:latin typeface="Arial Black" panose="020B0A04020102020204" pitchFamily="34" charset="0"/>
                </a:rPr>
                <a:t>LEVERAGE MODERN TOOLS</a:t>
              </a:r>
              <a:endParaRPr kumimoji="0" lang="en-US" sz="2800" b="1" i="0" u="none" strike="noStrike" kern="1200" cap="none" spc="0" normalizeH="0" baseline="0" noProof="0" dirty="0">
                <a:ln>
                  <a:noFill/>
                </a:ln>
                <a:solidFill>
                  <a:schemeClr val="bg1"/>
                </a:solidFill>
                <a:effectLst>
                  <a:glow rad="139700">
                    <a:prstClr val="black"/>
                  </a:glow>
                </a:effectLst>
                <a:uLnTx/>
                <a:uFillTx/>
                <a:latin typeface="Arial Black" panose="020B0A04020102020204" pitchFamily="34" charset="0"/>
              </a:endParaRPr>
            </a:p>
          </p:txBody>
        </p:sp>
      </p:grpSp>
      <p:grpSp>
        <p:nvGrpSpPr>
          <p:cNvPr id="19" name="2 Issues Beyond Curriculum">
            <a:extLst>
              <a:ext uri="{FF2B5EF4-FFF2-40B4-BE49-F238E27FC236}">
                <a16:creationId xmlns:a16="http://schemas.microsoft.com/office/drawing/2014/main" id="{86984894-CD01-4652-0139-57ED56E085B3}"/>
              </a:ext>
            </a:extLst>
          </p:cNvPr>
          <p:cNvGrpSpPr/>
          <p:nvPr/>
        </p:nvGrpSpPr>
        <p:grpSpPr>
          <a:xfrm>
            <a:off x="4063999" y="-172078"/>
            <a:ext cx="4064002" cy="7327900"/>
            <a:chOff x="4063999" y="-172078"/>
            <a:chExt cx="4064002" cy="7327900"/>
          </a:xfrm>
        </p:grpSpPr>
        <p:pic>
          <p:nvPicPr>
            <p:cNvPr id="20" name="Team">
              <a:extLst>
                <a:ext uri="{FF2B5EF4-FFF2-40B4-BE49-F238E27FC236}">
                  <a16:creationId xmlns:a16="http://schemas.microsoft.com/office/drawing/2014/main" id="{C7A28FBB-0BED-6E9F-B1F8-B45765C5A4EE}"/>
                </a:ext>
              </a:extLst>
            </p:cNvPr>
            <p:cNvPicPr>
              <a:picLocks noChangeAspect="1"/>
            </p:cNvPicPr>
            <p:nvPr/>
          </p:nvPicPr>
          <p:blipFill rotWithShape="1">
            <a:blip r:embed="rId4">
              <a:extLst>
                <a:ext uri="{28A0092B-C50C-407E-A947-70E740481C1C}">
                  <a14:useLocalDpi xmlns:a14="http://schemas.microsoft.com/office/drawing/2010/main" val="0"/>
                </a:ext>
              </a:extLst>
            </a:blip>
            <a:srcRect l="36794" t="470" r="24196" b="470"/>
            <a:stretch/>
          </p:blipFill>
          <p:spPr>
            <a:xfrm>
              <a:off x="4063999" y="-10886"/>
              <a:ext cx="4064002" cy="6879772"/>
            </a:xfrm>
            <a:prstGeom prst="rect">
              <a:avLst/>
            </a:prstGeom>
          </p:spPr>
        </p:pic>
        <p:cxnSp>
          <p:nvCxnSpPr>
            <p:cNvPr id="21" name="Straight Connector 20">
              <a:extLst>
                <a:ext uri="{FF2B5EF4-FFF2-40B4-BE49-F238E27FC236}">
                  <a16:creationId xmlns:a16="http://schemas.microsoft.com/office/drawing/2014/main" id="{F2322E79-C528-7CE3-88DB-0A6DAA461C35}"/>
                </a:ext>
              </a:extLst>
            </p:cNvPr>
            <p:cNvCxnSpPr/>
            <p:nvPr/>
          </p:nvCxnSpPr>
          <p:spPr bwMode="auto">
            <a:xfrm>
              <a:off x="8111066"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sp>
          <p:nvSpPr>
            <p:cNvPr id="22" name="TextBox 21">
              <a:extLst>
                <a:ext uri="{FF2B5EF4-FFF2-40B4-BE49-F238E27FC236}">
                  <a16:creationId xmlns:a16="http://schemas.microsoft.com/office/drawing/2014/main" id="{EDD31E41-9E6E-798F-8A00-DDD1094EDE78}"/>
                </a:ext>
              </a:extLst>
            </p:cNvPr>
            <p:cNvSpPr txBox="1"/>
            <p:nvPr/>
          </p:nvSpPr>
          <p:spPr>
            <a:xfrm rot="16200000">
              <a:off x="4543699" y="3230262"/>
              <a:ext cx="6299738" cy="523220"/>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800" b="1" dirty="0">
                  <a:solidFill>
                    <a:schemeClr val="bg1"/>
                  </a:solidFill>
                  <a:effectLst>
                    <a:glow rad="139700">
                      <a:prstClr val="black"/>
                    </a:glow>
                  </a:effectLst>
                  <a:latin typeface="Arial Black" panose="020B0A04020102020204" pitchFamily="34" charset="0"/>
                </a:rPr>
                <a:t>ISSUES BEYOND CURRICULUM</a:t>
              </a:r>
              <a:endParaRPr kumimoji="0" lang="en-US" sz="2800" b="1" i="0" u="none" strike="noStrike" kern="1200" cap="none" spc="0" normalizeH="0" baseline="0" noProof="0" dirty="0">
                <a:ln>
                  <a:noFill/>
                </a:ln>
                <a:solidFill>
                  <a:schemeClr val="bg1"/>
                </a:solidFill>
                <a:effectLst>
                  <a:glow rad="139700">
                    <a:prstClr val="black"/>
                  </a:glow>
                </a:effectLst>
                <a:uLnTx/>
                <a:uFillTx/>
                <a:latin typeface="Arial Black" panose="020B0A04020102020204" pitchFamily="34" charset="0"/>
              </a:endParaRPr>
            </a:p>
          </p:txBody>
        </p:sp>
      </p:grpSp>
      <p:grpSp>
        <p:nvGrpSpPr>
          <p:cNvPr id="23" name="1 Scale Quality">
            <a:extLst>
              <a:ext uri="{FF2B5EF4-FFF2-40B4-BE49-F238E27FC236}">
                <a16:creationId xmlns:a16="http://schemas.microsoft.com/office/drawing/2014/main" id="{ED7FFF25-2558-9629-30CA-6949566B47BA}"/>
              </a:ext>
            </a:extLst>
          </p:cNvPr>
          <p:cNvGrpSpPr/>
          <p:nvPr/>
        </p:nvGrpSpPr>
        <p:grpSpPr>
          <a:xfrm>
            <a:off x="0" y="-172078"/>
            <a:ext cx="4055533" cy="7327900"/>
            <a:chOff x="0" y="-172078"/>
            <a:chExt cx="4055533" cy="7327900"/>
          </a:xfrm>
        </p:grpSpPr>
        <p:pic>
          <p:nvPicPr>
            <p:cNvPr id="24" name="AR">
              <a:extLst>
                <a:ext uri="{FF2B5EF4-FFF2-40B4-BE49-F238E27FC236}">
                  <a16:creationId xmlns:a16="http://schemas.microsoft.com/office/drawing/2014/main" id="{3A2A73AB-C357-C553-AB32-D2744E44C4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626" t="8493" r="27634" b="8493"/>
            <a:stretch/>
          </p:blipFill>
          <p:spPr bwMode="auto">
            <a:xfrm>
              <a:off x="0" y="0"/>
              <a:ext cx="4055529" cy="685799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F3F547DD-7A7B-1090-95C9-494F4D7721C0}"/>
                </a:ext>
              </a:extLst>
            </p:cNvPr>
            <p:cNvCxnSpPr/>
            <p:nvPr/>
          </p:nvCxnSpPr>
          <p:spPr bwMode="auto">
            <a:xfrm>
              <a:off x="0"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cxnSp>
          <p:nvCxnSpPr>
            <p:cNvPr id="26" name="Straight Connector 25">
              <a:extLst>
                <a:ext uri="{FF2B5EF4-FFF2-40B4-BE49-F238E27FC236}">
                  <a16:creationId xmlns:a16="http://schemas.microsoft.com/office/drawing/2014/main" id="{9CAAC543-2BDC-60B8-1F56-DF500C5BCB7E}"/>
                </a:ext>
              </a:extLst>
            </p:cNvPr>
            <p:cNvCxnSpPr/>
            <p:nvPr/>
          </p:nvCxnSpPr>
          <p:spPr bwMode="auto">
            <a:xfrm>
              <a:off x="4055533"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sp>
          <p:nvSpPr>
            <p:cNvPr id="27" name="TextBox 26">
              <a:extLst>
                <a:ext uri="{FF2B5EF4-FFF2-40B4-BE49-F238E27FC236}">
                  <a16:creationId xmlns:a16="http://schemas.microsoft.com/office/drawing/2014/main" id="{F74CB09B-A00A-E2E0-29EC-9BEC8168E6DC}"/>
                </a:ext>
              </a:extLst>
            </p:cNvPr>
            <p:cNvSpPr txBox="1"/>
            <p:nvPr/>
          </p:nvSpPr>
          <p:spPr>
            <a:xfrm rot="16200000">
              <a:off x="1983163" y="4678094"/>
              <a:ext cx="3404073" cy="523220"/>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glow rad="139700">
                      <a:prstClr val="black"/>
                    </a:glow>
                  </a:effectLst>
                  <a:uLnTx/>
                  <a:uFillTx/>
                  <a:latin typeface="Arial Black" panose="020B0A04020102020204" pitchFamily="34" charset="0"/>
                  <a:ea typeface="+mn-ea"/>
                  <a:cs typeface="+mn-cs"/>
                </a:rPr>
                <a:t>SCALE QUALITY</a:t>
              </a:r>
            </a:p>
          </p:txBody>
        </p:sp>
      </p:grpSp>
    </p:spTree>
    <p:extLst>
      <p:ext uri="{BB962C8B-B14F-4D97-AF65-F5344CB8AC3E}">
        <p14:creationId xmlns:p14="http://schemas.microsoft.com/office/powerpoint/2010/main" val="110910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left)">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left)">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03F8A31-1049-09CB-3840-1841EADBBDCE}"/>
              </a:ext>
            </a:extLst>
          </p:cNvPr>
          <p:cNvSpPr txBox="1"/>
          <p:nvPr/>
        </p:nvSpPr>
        <p:spPr>
          <a:xfrm>
            <a:off x="5967219" y="-9427"/>
            <a:ext cx="6224781" cy="923330"/>
          </a:xfrm>
          <a:prstGeom prst="rect">
            <a:avLst/>
          </a:prstGeom>
          <a:noFill/>
        </p:spPr>
        <p:txBody>
          <a:bodyPr wrap="none" rtlCol="0">
            <a:spAutoFit/>
          </a:bodyPr>
          <a:lstStyle/>
          <a:p>
            <a:pPr algn="r"/>
            <a:r>
              <a:rPr lang="en-US" sz="5400" b="1" dirty="0">
                <a:solidFill>
                  <a:schemeClr val="bg1"/>
                </a:solidFill>
                <a:latin typeface="Arial" panose="020B0604020202020204" pitchFamily="34" charset="0"/>
                <a:cs typeface="Arial" panose="020B0604020202020204" pitchFamily="34" charset="0"/>
              </a:rPr>
              <a:t>Useful References</a:t>
            </a:r>
          </a:p>
        </p:txBody>
      </p:sp>
      <p:grpSp>
        <p:nvGrpSpPr>
          <p:cNvPr id="6" name="Group 5">
            <a:extLst>
              <a:ext uri="{FF2B5EF4-FFF2-40B4-BE49-F238E27FC236}">
                <a16:creationId xmlns:a16="http://schemas.microsoft.com/office/drawing/2014/main" id="{18F0C0E8-E299-B149-B179-5F2C3516FC2A}"/>
              </a:ext>
            </a:extLst>
          </p:cNvPr>
          <p:cNvGrpSpPr/>
          <p:nvPr/>
        </p:nvGrpSpPr>
        <p:grpSpPr>
          <a:xfrm>
            <a:off x="858788" y="1134747"/>
            <a:ext cx="2468880" cy="4948470"/>
            <a:chOff x="620836" y="1134747"/>
            <a:chExt cx="2468880" cy="4948470"/>
          </a:xfrm>
        </p:grpSpPr>
        <p:sp>
          <p:nvSpPr>
            <p:cNvPr id="12" name="TextBox 11">
              <a:extLst>
                <a:ext uri="{FF2B5EF4-FFF2-40B4-BE49-F238E27FC236}">
                  <a16:creationId xmlns:a16="http://schemas.microsoft.com/office/drawing/2014/main" id="{5C5E0B37-1136-E194-846C-EE353DFEA781}"/>
                </a:ext>
              </a:extLst>
            </p:cNvPr>
            <p:cNvSpPr txBox="1"/>
            <p:nvPr/>
          </p:nvSpPr>
          <p:spPr>
            <a:xfrm>
              <a:off x="620836" y="4528945"/>
              <a:ext cx="2468880" cy="1554272"/>
            </a:xfrm>
            <a:prstGeom prst="rect">
              <a:avLst/>
            </a:prstGeom>
            <a:noFill/>
          </p:spPr>
          <p:txBody>
            <a:bodyPr wrap="square" rtlCol="0">
              <a:spAutoFit/>
            </a:bodyPr>
            <a:lstStyle/>
            <a:p>
              <a:pPr algn="ctr">
                <a:spcAft>
                  <a:spcPts val="600"/>
                </a:spcAft>
              </a:pPr>
              <a:r>
                <a:rPr lang="en-US" sz="1800" b="1" dirty="0">
                  <a:solidFill>
                    <a:schemeClr val="bg1"/>
                  </a:solidFill>
                  <a:latin typeface="Calibri" panose="020F0502020204030204" pitchFamily="34" charset="0"/>
                  <a:cs typeface="Calibri" panose="020F0502020204030204" pitchFamily="34" charset="0"/>
                </a:rPr>
                <a:t>7 Things You Should Know About Learning Engineering</a:t>
              </a:r>
            </a:p>
            <a:p>
              <a:pPr algn="ctr"/>
              <a:r>
                <a:rPr lang="en-US" sz="1800" dirty="0">
                  <a:solidFill>
                    <a:schemeClr val="bg1"/>
                  </a:solidFill>
                  <a:latin typeface="Calibri" panose="020F0502020204030204" pitchFamily="34" charset="0"/>
                  <a:cs typeface="Calibri" panose="020F0502020204030204" pitchFamily="34" charset="0"/>
                </a:rPr>
                <a:t>Educause Learning Initiative</a:t>
              </a:r>
            </a:p>
          </p:txBody>
        </p:sp>
        <p:pic>
          <p:nvPicPr>
            <p:cNvPr id="17" name="Picture 16">
              <a:extLst>
                <a:ext uri="{FF2B5EF4-FFF2-40B4-BE49-F238E27FC236}">
                  <a16:creationId xmlns:a16="http://schemas.microsoft.com/office/drawing/2014/main" id="{7563D5D4-D67F-9B33-CF76-E87DB55815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7894" y="1134747"/>
              <a:ext cx="2454765"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8" name="Group 7">
            <a:extLst>
              <a:ext uri="{FF2B5EF4-FFF2-40B4-BE49-F238E27FC236}">
                <a16:creationId xmlns:a16="http://schemas.microsoft.com/office/drawing/2014/main" id="{8927CB0D-8614-18BB-2F1E-541492F1F81E}"/>
              </a:ext>
            </a:extLst>
          </p:cNvPr>
          <p:cNvGrpSpPr/>
          <p:nvPr/>
        </p:nvGrpSpPr>
        <p:grpSpPr>
          <a:xfrm>
            <a:off x="3629482" y="1121224"/>
            <a:ext cx="2468880" cy="4684994"/>
            <a:chOff x="3376883" y="1121224"/>
            <a:chExt cx="2468880" cy="4684994"/>
          </a:xfrm>
        </p:grpSpPr>
        <p:sp>
          <p:nvSpPr>
            <p:cNvPr id="14" name="TextBox 13">
              <a:extLst>
                <a:ext uri="{FF2B5EF4-FFF2-40B4-BE49-F238E27FC236}">
                  <a16:creationId xmlns:a16="http://schemas.microsoft.com/office/drawing/2014/main" id="{8951B84B-E93A-8DAC-599A-232F8F91D62A}"/>
                </a:ext>
              </a:extLst>
            </p:cNvPr>
            <p:cNvSpPr txBox="1"/>
            <p:nvPr/>
          </p:nvSpPr>
          <p:spPr>
            <a:xfrm>
              <a:off x="3376883" y="4528945"/>
              <a:ext cx="2468880" cy="1277273"/>
            </a:xfrm>
            <a:prstGeom prst="rect">
              <a:avLst/>
            </a:prstGeom>
            <a:noFill/>
          </p:spPr>
          <p:txBody>
            <a:bodyPr wrap="square" rtlCol="0">
              <a:spAutoFit/>
            </a:bodyPr>
            <a:lstStyle/>
            <a:p>
              <a:pPr algn="ctr">
                <a:spcAft>
                  <a:spcPts val="600"/>
                </a:spcAft>
              </a:pPr>
              <a:r>
                <a:rPr lang="en-US" sz="1800" b="1" dirty="0">
                  <a:solidFill>
                    <a:schemeClr val="bg1"/>
                  </a:solidFill>
                  <a:latin typeface="Calibri" panose="020F0502020204030204" pitchFamily="34" charset="0"/>
                  <a:cs typeface="Calibri" panose="020F0502020204030204" pitchFamily="34" charset="0"/>
                </a:rPr>
                <a:t>Learning Engineering for Online Education</a:t>
              </a:r>
            </a:p>
            <a:p>
              <a:pPr algn="ctr"/>
              <a:r>
                <a:rPr lang="en-US" sz="1800" dirty="0">
                  <a:solidFill>
                    <a:schemeClr val="bg1"/>
                  </a:solidFill>
                  <a:latin typeface="Calibri" panose="020F0502020204030204" pitchFamily="34" charset="0"/>
                  <a:cs typeface="Calibri" panose="020F0502020204030204" pitchFamily="34" charset="0"/>
                </a:rPr>
                <a:t>By Chris Dede, John Richards, Bror Saxberg</a:t>
              </a:r>
            </a:p>
          </p:txBody>
        </p:sp>
        <p:pic>
          <p:nvPicPr>
            <p:cNvPr id="18" name="Picture 17">
              <a:extLst>
                <a:ext uri="{FF2B5EF4-FFF2-40B4-BE49-F238E27FC236}">
                  <a16:creationId xmlns:a16="http://schemas.microsoft.com/office/drawing/2014/main" id="{D3CC2807-9A55-5F87-347A-72906ECB288A}"/>
                </a:ext>
              </a:extLst>
            </p:cNvPr>
            <p:cNvPicPr>
              <a:picLocks noChangeAspect="1"/>
            </p:cNvPicPr>
            <p:nvPr/>
          </p:nvPicPr>
          <p:blipFill rotWithShape="1">
            <a:blip r:embed="rId4"/>
            <a:srcRect l="24768" t="16124" r="47885" b="11318"/>
            <a:stretch/>
          </p:blipFill>
          <p:spPr>
            <a:xfrm>
              <a:off x="3539102" y="1121224"/>
              <a:ext cx="2144442"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4" name="Group 3">
            <a:extLst>
              <a:ext uri="{FF2B5EF4-FFF2-40B4-BE49-F238E27FC236}">
                <a16:creationId xmlns:a16="http://schemas.microsoft.com/office/drawing/2014/main" id="{A5DA7DD7-4583-C4C8-D930-C7FC5C00FE6A}"/>
              </a:ext>
            </a:extLst>
          </p:cNvPr>
          <p:cNvGrpSpPr/>
          <p:nvPr/>
        </p:nvGrpSpPr>
        <p:grpSpPr>
          <a:xfrm>
            <a:off x="6349553" y="1121224"/>
            <a:ext cx="2468880" cy="4684994"/>
            <a:chOff x="6700177" y="1121224"/>
            <a:chExt cx="2468880" cy="4684994"/>
          </a:xfrm>
        </p:grpSpPr>
        <p:sp>
          <p:nvSpPr>
            <p:cNvPr id="16" name="TextBox 15">
              <a:extLst>
                <a:ext uri="{FF2B5EF4-FFF2-40B4-BE49-F238E27FC236}">
                  <a16:creationId xmlns:a16="http://schemas.microsoft.com/office/drawing/2014/main" id="{F14A30D3-8AC0-F78C-6825-8DF001AF875E}"/>
                </a:ext>
              </a:extLst>
            </p:cNvPr>
            <p:cNvSpPr txBox="1"/>
            <p:nvPr/>
          </p:nvSpPr>
          <p:spPr>
            <a:xfrm>
              <a:off x="6700177" y="4528945"/>
              <a:ext cx="2468880" cy="1277273"/>
            </a:xfrm>
            <a:prstGeom prst="rect">
              <a:avLst/>
            </a:prstGeom>
            <a:noFill/>
          </p:spPr>
          <p:txBody>
            <a:bodyPr wrap="square" rtlCol="0">
              <a:spAutoFit/>
            </a:bodyPr>
            <a:lstStyle/>
            <a:p>
              <a:pPr algn="ctr">
                <a:spcAft>
                  <a:spcPts val="600"/>
                </a:spcAft>
              </a:pPr>
              <a:r>
                <a:rPr lang="en-US" sz="1800" b="1" dirty="0">
                  <a:solidFill>
                    <a:schemeClr val="bg1"/>
                  </a:solidFill>
                  <a:effectLst/>
                  <a:latin typeface="Calibri" panose="020F0502020204030204" pitchFamily="34" charset="0"/>
                  <a:cs typeface="Calibri" panose="020F0502020204030204" pitchFamily="34" charset="0"/>
                </a:rPr>
                <a:t>Learning Engineering Toolkit</a:t>
              </a:r>
            </a:p>
            <a:p>
              <a:pPr algn="ctr"/>
              <a:r>
                <a:rPr lang="en-US" sz="1800" dirty="0">
                  <a:solidFill>
                    <a:schemeClr val="bg1"/>
                  </a:solidFill>
                  <a:latin typeface="Calibri" panose="020F0502020204030204" pitchFamily="34" charset="0"/>
                  <a:cs typeface="Calibri" panose="020F0502020204030204" pitchFamily="34" charset="0"/>
                </a:rPr>
                <a:t>Edited by </a:t>
              </a:r>
              <a:r>
                <a:rPr lang="en-US" sz="1800" i="0" dirty="0">
                  <a:solidFill>
                    <a:schemeClr val="bg1"/>
                  </a:solidFill>
                  <a:effectLst/>
                  <a:latin typeface="Calibri" panose="020F0502020204030204" pitchFamily="34" charset="0"/>
                  <a:cs typeface="Calibri" panose="020F0502020204030204" pitchFamily="34" charset="0"/>
                </a:rPr>
                <a:t>Jim Goodell</a:t>
              </a:r>
              <a:r>
                <a:rPr lang="en-US" sz="1800" dirty="0">
                  <a:solidFill>
                    <a:schemeClr val="bg1"/>
                  </a:solidFill>
                  <a:latin typeface="Calibri" panose="020F0502020204030204" pitchFamily="34" charset="0"/>
                  <a:cs typeface="Calibri" panose="020F0502020204030204" pitchFamily="34" charset="0"/>
                </a:rPr>
                <a:t> </a:t>
              </a:r>
              <a:br>
                <a:rPr lang="en-US" sz="1800" dirty="0">
                  <a:solidFill>
                    <a:schemeClr val="bg1"/>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with Janet </a:t>
              </a:r>
              <a:r>
                <a:rPr lang="en-US" sz="1800" i="0" dirty="0" err="1">
                  <a:solidFill>
                    <a:schemeClr val="bg1"/>
                  </a:solidFill>
                  <a:effectLst/>
                  <a:latin typeface="Calibri" panose="020F0502020204030204" pitchFamily="34" charset="0"/>
                  <a:cs typeface="Calibri" panose="020F0502020204030204" pitchFamily="34" charset="0"/>
                </a:rPr>
                <a:t>Kolodner</a:t>
              </a:r>
              <a:r>
                <a:rPr lang="en-US" sz="1800" i="0" dirty="0">
                  <a:solidFill>
                    <a:schemeClr val="bg1"/>
                  </a:solidFill>
                  <a:effectLst/>
                  <a:latin typeface="Calibri" panose="020F0502020204030204" pitchFamily="34" charset="0"/>
                  <a:cs typeface="Calibri" panose="020F0502020204030204" pitchFamily="34" charset="0"/>
                </a:rPr>
                <a:t> </a:t>
              </a:r>
              <a:endParaRPr lang="en-US" sz="1800" dirty="0">
                <a:solidFill>
                  <a:schemeClr val="bg1"/>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BC1CF06-261A-0EE8-833C-C1B89EE19E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2092" y="1121224"/>
              <a:ext cx="2305050" cy="3200400"/>
            </a:xfrm>
            <a:prstGeom prst="rect">
              <a:avLst/>
            </a:prstGeom>
            <a:ln>
              <a:solidFill>
                <a:srgbClr val="FFFFFF"/>
              </a:solidFill>
            </a:ln>
            <a:effectLst>
              <a:outerShdw blurRad="50800" dist="38100" dir="2700000" algn="tl" rotWithShape="0">
                <a:prstClr val="black">
                  <a:alpha val="40000"/>
                </a:prstClr>
              </a:outerShdw>
            </a:effectLst>
          </p:spPr>
        </p:pic>
      </p:grpSp>
      <p:grpSp>
        <p:nvGrpSpPr>
          <p:cNvPr id="5" name="Group 4">
            <a:extLst>
              <a:ext uri="{FF2B5EF4-FFF2-40B4-BE49-F238E27FC236}">
                <a16:creationId xmlns:a16="http://schemas.microsoft.com/office/drawing/2014/main" id="{AAC2A6CD-D4D4-799A-8B2A-D011C5A1FFBF}"/>
              </a:ext>
            </a:extLst>
          </p:cNvPr>
          <p:cNvGrpSpPr/>
          <p:nvPr/>
        </p:nvGrpSpPr>
        <p:grpSpPr>
          <a:xfrm>
            <a:off x="8871391" y="1306197"/>
            <a:ext cx="2857500" cy="4500021"/>
            <a:chOff x="9464538" y="1306197"/>
            <a:chExt cx="2857500" cy="4500021"/>
          </a:xfrm>
        </p:grpSpPr>
        <p:pic>
          <p:nvPicPr>
            <p:cNvPr id="11" name="Picture 10" descr="Qr code&#10;&#10;Description automatically generated">
              <a:extLst>
                <a:ext uri="{FF2B5EF4-FFF2-40B4-BE49-F238E27FC236}">
                  <a16:creationId xmlns:a16="http://schemas.microsoft.com/office/drawing/2014/main" id="{69542F11-17DC-9CEE-1C42-C65A6F39B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4538" y="1306197"/>
              <a:ext cx="2857500" cy="2857500"/>
            </a:xfrm>
            <a:prstGeom prst="rect">
              <a:avLst/>
            </a:prstGeom>
          </p:spPr>
        </p:pic>
        <p:sp>
          <p:nvSpPr>
            <p:cNvPr id="20" name="TextBox 19">
              <a:extLst>
                <a:ext uri="{FF2B5EF4-FFF2-40B4-BE49-F238E27FC236}">
                  <a16:creationId xmlns:a16="http://schemas.microsoft.com/office/drawing/2014/main" id="{3805EF4D-E3CF-B610-742C-0BF80A6DE445}"/>
                </a:ext>
              </a:extLst>
            </p:cNvPr>
            <p:cNvSpPr txBox="1"/>
            <p:nvPr/>
          </p:nvSpPr>
          <p:spPr>
            <a:xfrm>
              <a:off x="9658848" y="4528945"/>
              <a:ext cx="2468880" cy="1277273"/>
            </a:xfrm>
            <a:prstGeom prst="rect">
              <a:avLst/>
            </a:prstGeom>
            <a:noFill/>
          </p:spPr>
          <p:txBody>
            <a:bodyPr wrap="square" rtlCol="0">
              <a:spAutoFit/>
            </a:bodyPr>
            <a:lstStyle/>
            <a:p>
              <a:pPr algn="ctr">
                <a:spcAft>
                  <a:spcPts val="600"/>
                </a:spcAft>
              </a:pPr>
              <a:r>
                <a:rPr lang="en-US" sz="1800" b="1" dirty="0">
                  <a:solidFill>
                    <a:schemeClr val="bg1"/>
                  </a:solidFill>
                  <a:effectLst/>
                  <a:latin typeface="Calibri" panose="020F0502020204030204" pitchFamily="34" charset="0"/>
                  <a:cs typeface="Calibri" panose="020F0502020204030204" pitchFamily="34" charset="0"/>
                </a:rPr>
                <a:t>IEEE IC Industry Consortium on Learning Engineering</a:t>
              </a:r>
            </a:p>
            <a:p>
              <a:pPr algn="ctr"/>
              <a:r>
                <a:rPr lang="en-US" sz="1800" dirty="0">
                  <a:solidFill>
                    <a:schemeClr val="bg1"/>
                  </a:solidFill>
                  <a:latin typeface="Calibri" panose="020F0502020204030204" pitchFamily="34" charset="0"/>
                  <a:cs typeface="Calibri" panose="020F0502020204030204" pitchFamily="34" charset="0"/>
                </a:rPr>
                <a:t>http://ieeeicicle.org</a:t>
              </a:r>
            </a:p>
          </p:txBody>
        </p:sp>
      </p:grpSp>
    </p:spTree>
    <p:extLst>
      <p:ext uri="{BB962C8B-B14F-4D97-AF65-F5344CB8AC3E}">
        <p14:creationId xmlns:p14="http://schemas.microsoft.com/office/powerpoint/2010/main" val="3797892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03F8A31-1049-09CB-3840-1841EADBBDCE}"/>
              </a:ext>
            </a:extLst>
          </p:cNvPr>
          <p:cNvSpPr txBox="1"/>
          <p:nvPr/>
        </p:nvSpPr>
        <p:spPr>
          <a:xfrm>
            <a:off x="5967219" y="-9427"/>
            <a:ext cx="6224781" cy="923330"/>
          </a:xfrm>
          <a:prstGeom prst="rect">
            <a:avLst/>
          </a:prstGeom>
          <a:noFill/>
        </p:spPr>
        <p:txBody>
          <a:bodyPr wrap="none" rtlCol="0">
            <a:spAutoFit/>
          </a:bodyPr>
          <a:lstStyle/>
          <a:p>
            <a:pPr algn="r"/>
            <a:r>
              <a:rPr lang="en-US" sz="5400" b="1" dirty="0">
                <a:solidFill>
                  <a:schemeClr val="bg1"/>
                </a:solidFill>
                <a:latin typeface="Arial" panose="020B0604020202020204" pitchFamily="34" charset="0"/>
                <a:cs typeface="Arial" panose="020B0604020202020204" pitchFamily="34" charset="0"/>
              </a:rPr>
              <a:t>Useful References</a:t>
            </a:r>
          </a:p>
        </p:txBody>
      </p:sp>
      <p:grpSp>
        <p:nvGrpSpPr>
          <p:cNvPr id="22" name="Group 21">
            <a:extLst>
              <a:ext uri="{FF2B5EF4-FFF2-40B4-BE49-F238E27FC236}">
                <a16:creationId xmlns:a16="http://schemas.microsoft.com/office/drawing/2014/main" id="{090DF90D-3684-96BC-7A72-6293584DA379}"/>
              </a:ext>
            </a:extLst>
          </p:cNvPr>
          <p:cNvGrpSpPr/>
          <p:nvPr/>
        </p:nvGrpSpPr>
        <p:grpSpPr>
          <a:xfrm>
            <a:off x="11919215" y="1306197"/>
            <a:ext cx="2857500" cy="4700076"/>
            <a:chOff x="9502195" y="1306197"/>
            <a:chExt cx="2857500" cy="4700076"/>
          </a:xfrm>
        </p:grpSpPr>
        <p:pic>
          <p:nvPicPr>
            <p:cNvPr id="23" name="Picture 22" descr="Qr code&#10;&#10;Description automatically generated">
              <a:extLst>
                <a:ext uri="{FF2B5EF4-FFF2-40B4-BE49-F238E27FC236}">
                  <a16:creationId xmlns:a16="http://schemas.microsoft.com/office/drawing/2014/main" id="{102043FC-025A-3112-84D9-9B3522698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195" y="1306197"/>
              <a:ext cx="2857500" cy="2857500"/>
            </a:xfrm>
            <a:prstGeom prst="rect">
              <a:avLst/>
            </a:prstGeom>
          </p:spPr>
        </p:pic>
        <p:sp>
          <p:nvSpPr>
            <p:cNvPr id="24" name="TextBox 23">
              <a:extLst>
                <a:ext uri="{FF2B5EF4-FFF2-40B4-BE49-F238E27FC236}">
                  <a16:creationId xmlns:a16="http://schemas.microsoft.com/office/drawing/2014/main" id="{7AF7FE16-8AB9-55BC-E15F-53847A45820A}"/>
                </a:ext>
              </a:extLst>
            </p:cNvPr>
            <p:cNvSpPr txBox="1"/>
            <p:nvPr/>
          </p:nvSpPr>
          <p:spPr>
            <a:xfrm>
              <a:off x="9696505" y="4528945"/>
              <a:ext cx="2468880" cy="1477328"/>
            </a:xfrm>
            <a:prstGeom prst="rect">
              <a:avLst/>
            </a:prstGeom>
            <a:noFill/>
          </p:spPr>
          <p:txBody>
            <a:bodyPr wrap="square" rtlCol="0">
              <a:spAutoFit/>
            </a:bodyPr>
            <a:lstStyle/>
            <a:p>
              <a:pPr algn="ctr">
                <a:spcAft>
                  <a:spcPts val="600"/>
                </a:spcAft>
              </a:pPr>
              <a:r>
                <a:rPr lang="en-US" sz="1800" b="1" dirty="0">
                  <a:solidFill>
                    <a:schemeClr val="bg1"/>
                  </a:solidFill>
                  <a:effectLst/>
                  <a:latin typeface="Calibri" panose="020F0502020204030204" pitchFamily="34" charset="0"/>
                  <a:cs typeface="Calibri" panose="020F0502020204030204" pitchFamily="34" charset="0"/>
                </a:rPr>
                <a:t>EdTech and Researcher Google Community </a:t>
              </a:r>
              <a:r>
                <a:rPr lang="en-US" sz="1800" dirty="0">
                  <a:solidFill>
                    <a:schemeClr val="bg1"/>
                  </a:solidFill>
                  <a:latin typeface="Calibri" panose="020F0502020204030204" pitchFamily="34" charset="0"/>
                  <a:cs typeface="Calibri" panose="020F0502020204030204" pitchFamily="34" charset="0"/>
                </a:rPr>
                <a:t>https://groups.google.</a:t>
              </a:r>
              <a:br>
                <a:rPr lang="en-US" sz="1800" dirty="0">
                  <a:solidFill>
                    <a:schemeClr val="bg1"/>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com/g/learning-engineering </a:t>
              </a:r>
            </a:p>
          </p:txBody>
        </p:sp>
      </p:grpSp>
      <p:grpSp>
        <p:nvGrpSpPr>
          <p:cNvPr id="9" name="Group 8">
            <a:extLst>
              <a:ext uri="{FF2B5EF4-FFF2-40B4-BE49-F238E27FC236}">
                <a16:creationId xmlns:a16="http://schemas.microsoft.com/office/drawing/2014/main" id="{0803C9E9-43EF-6612-1EF9-699A7EFF44C4}"/>
              </a:ext>
            </a:extLst>
          </p:cNvPr>
          <p:cNvGrpSpPr/>
          <p:nvPr/>
        </p:nvGrpSpPr>
        <p:grpSpPr>
          <a:xfrm>
            <a:off x="858788" y="1121224"/>
            <a:ext cx="10870103" cy="4961993"/>
            <a:chOff x="858788" y="1121224"/>
            <a:chExt cx="10870103" cy="4961993"/>
          </a:xfrm>
        </p:grpSpPr>
        <p:grpSp>
          <p:nvGrpSpPr>
            <p:cNvPr id="21" name="Group 20">
              <a:extLst>
                <a:ext uri="{FF2B5EF4-FFF2-40B4-BE49-F238E27FC236}">
                  <a16:creationId xmlns:a16="http://schemas.microsoft.com/office/drawing/2014/main" id="{D31BAE05-1E70-3DF8-AB03-5458F4FB36C3}"/>
                </a:ext>
              </a:extLst>
            </p:cNvPr>
            <p:cNvGrpSpPr/>
            <p:nvPr/>
          </p:nvGrpSpPr>
          <p:grpSpPr>
            <a:xfrm>
              <a:off x="858788" y="1134747"/>
              <a:ext cx="2468880" cy="4948470"/>
              <a:chOff x="620836" y="1134747"/>
              <a:chExt cx="2468880" cy="4948470"/>
            </a:xfrm>
          </p:grpSpPr>
          <p:sp>
            <p:nvSpPr>
              <p:cNvPr id="25" name="TextBox 24">
                <a:extLst>
                  <a:ext uri="{FF2B5EF4-FFF2-40B4-BE49-F238E27FC236}">
                    <a16:creationId xmlns:a16="http://schemas.microsoft.com/office/drawing/2014/main" id="{16E74F62-92A7-AC7E-3B5C-58913B5BC4E6}"/>
                  </a:ext>
                </a:extLst>
              </p:cNvPr>
              <p:cNvSpPr txBox="1"/>
              <p:nvPr/>
            </p:nvSpPr>
            <p:spPr>
              <a:xfrm>
                <a:off x="620836" y="4528945"/>
                <a:ext cx="2468880" cy="1554272"/>
              </a:xfrm>
              <a:prstGeom prst="rect">
                <a:avLst/>
              </a:prstGeom>
              <a:noFill/>
            </p:spPr>
            <p:txBody>
              <a:bodyPr wrap="square" rtlCol="0">
                <a:spAutoFit/>
              </a:bodyPr>
              <a:lstStyle/>
              <a:p>
                <a:pPr algn="ctr">
                  <a:spcAft>
                    <a:spcPts val="600"/>
                  </a:spcAft>
                </a:pPr>
                <a:r>
                  <a:rPr lang="en-US" sz="1800" b="1" dirty="0">
                    <a:solidFill>
                      <a:schemeClr val="bg1"/>
                    </a:solidFill>
                    <a:latin typeface="Calibri" panose="020F0502020204030204" pitchFamily="34" charset="0"/>
                    <a:cs typeface="Calibri" panose="020F0502020204030204" pitchFamily="34" charset="0"/>
                  </a:rPr>
                  <a:t>7 Things You Should Know About Learning Engineering</a:t>
                </a:r>
              </a:p>
              <a:p>
                <a:pPr algn="ctr"/>
                <a:r>
                  <a:rPr lang="en-US" sz="1800" dirty="0">
                    <a:solidFill>
                      <a:schemeClr val="bg1"/>
                    </a:solidFill>
                    <a:latin typeface="Calibri" panose="020F0502020204030204" pitchFamily="34" charset="0"/>
                    <a:cs typeface="Calibri" panose="020F0502020204030204" pitchFamily="34" charset="0"/>
                  </a:rPr>
                  <a:t>Educause Learning Initiative</a:t>
                </a:r>
              </a:p>
            </p:txBody>
          </p:sp>
          <p:pic>
            <p:nvPicPr>
              <p:cNvPr id="26" name="Picture 25">
                <a:extLst>
                  <a:ext uri="{FF2B5EF4-FFF2-40B4-BE49-F238E27FC236}">
                    <a16:creationId xmlns:a16="http://schemas.microsoft.com/office/drawing/2014/main" id="{26CC376C-28B9-A92C-C9FF-88C750686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7894" y="1134747"/>
                <a:ext cx="2454765"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27" name="Group 26">
              <a:extLst>
                <a:ext uri="{FF2B5EF4-FFF2-40B4-BE49-F238E27FC236}">
                  <a16:creationId xmlns:a16="http://schemas.microsoft.com/office/drawing/2014/main" id="{C66B02F9-A496-14EE-4B51-989DF4FAE398}"/>
                </a:ext>
              </a:extLst>
            </p:cNvPr>
            <p:cNvGrpSpPr/>
            <p:nvPr/>
          </p:nvGrpSpPr>
          <p:grpSpPr>
            <a:xfrm>
              <a:off x="3629482" y="1121224"/>
              <a:ext cx="2468880" cy="4684994"/>
              <a:chOff x="3376883" y="1121224"/>
              <a:chExt cx="2468880" cy="4684994"/>
            </a:xfrm>
          </p:grpSpPr>
          <p:sp>
            <p:nvSpPr>
              <p:cNvPr id="28" name="TextBox 27">
                <a:extLst>
                  <a:ext uri="{FF2B5EF4-FFF2-40B4-BE49-F238E27FC236}">
                    <a16:creationId xmlns:a16="http://schemas.microsoft.com/office/drawing/2014/main" id="{0D451AD8-9A61-DC0A-975D-DB31FB69A6E5}"/>
                  </a:ext>
                </a:extLst>
              </p:cNvPr>
              <p:cNvSpPr txBox="1"/>
              <p:nvPr/>
            </p:nvSpPr>
            <p:spPr>
              <a:xfrm>
                <a:off x="3376883" y="4528945"/>
                <a:ext cx="2468880" cy="1277273"/>
              </a:xfrm>
              <a:prstGeom prst="rect">
                <a:avLst/>
              </a:prstGeom>
              <a:noFill/>
            </p:spPr>
            <p:txBody>
              <a:bodyPr wrap="square" rtlCol="0">
                <a:spAutoFit/>
              </a:bodyPr>
              <a:lstStyle/>
              <a:p>
                <a:pPr algn="ctr">
                  <a:spcAft>
                    <a:spcPts val="600"/>
                  </a:spcAft>
                </a:pPr>
                <a:r>
                  <a:rPr lang="en-US" sz="1800" b="1" dirty="0">
                    <a:solidFill>
                      <a:schemeClr val="bg1"/>
                    </a:solidFill>
                    <a:latin typeface="Calibri" panose="020F0502020204030204" pitchFamily="34" charset="0"/>
                    <a:cs typeface="Calibri" panose="020F0502020204030204" pitchFamily="34" charset="0"/>
                  </a:rPr>
                  <a:t>Learning Engineering for Online Education</a:t>
                </a:r>
              </a:p>
              <a:p>
                <a:pPr algn="ctr"/>
                <a:r>
                  <a:rPr lang="en-US" sz="1800" dirty="0">
                    <a:solidFill>
                      <a:schemeClr val="bg1"/>
                    </a:solidFill>
                    <a:latin typeface="Calibri" panose="020F0502020204030204" pitchFamily="34" charset="0"/>
                    <a:cs typeface="Calibri" panose="020F0502020204030204" pitchFamily="34" charset="0"/>
                  </a:rPr>
                  <a:t>By Chris Dede, John Richards, Bror Saxberg</a:t>
                </a:r>
              </a:p>
            </p:txBody>
          </p:sp>
          <p:pic>
            <p:nvPicPr>
              <p:cNvPr id="29" name="Picture 28">
                <a:extLst>
                  <a:ext uri="{FF2B5EF4-FFF2-40B4-BE49-F238E27FC236}">
                    <a16:creationId xmlns:a16="http://schemas.microsoft.com/office/drawing/2014/main" id="{E5F185E1-C480-E709-1ADB-F296BEFF30FB}"/>
                  </a:ext>
                </a:extLst>
              </p:cNvPr>
              <p:cNvPicPr>
                <a:picLocks noChangeAspect="1"/>
              </p:cNvPicPr>
              <p:nvPr/>
            </p:nvPicPr>
            <p:blipFill rotWithShape="1">
              <a:blip r:embed="rId5"/>
              <a:srcRect l="24768" t="16124" r="47885" b="11318"/>
              <a:stretch/>
            </p:blipFill>
            <p:spPr>
              <a:xfrm>
                <a:off x="3539102" y="1121224"/>
                <a:ext cx="2144442"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30" name="Group 29">
              <a:extLst>
                <a:ext uri="{FF2B5EF4-FFF2-40B4-BE49-F238E27FC236}">
                  <a16:creationId xmlns:a16="http://schemas.microsoft.com/office/drawing/2014/main" id="{87445A36-9F0A-72F8-D6F2-18B7292DDD01}"/>
                </a:ext>
              </a:extLst>
            </p:cNvPr>
            <p:cNvGrpSpPr/>
            <p:nvPr/>
          </p:nvGrpSpPr>
          <p:grpSpPr>
            <a:xfrm>
              <a:off x="6349553" y="1121224"/>
              <a:ext cx="2468880" cy="4684994"/>
              <a:chOff x="6700177" y="1121224"/>
              <a:chExt cx="2468880" cy="4684994"/>
            </a:xfrm>
          </p:grpSpPr>
          <p:sp>
            <p:nvSpPr>
              <p:cNvPr id="31" name="TextBox 30">
                <a:extLst>
                  <a:ext uri="{FF2B5EF4-FFF2-40B4-BE49-F238E27FC236}">
                    <a16:creationId xmlns:a16="http://schemas.microsoft.com/office/drawing/2014/main" id="{EB800C0B-05BC-05C9-78B3-0C0076807198}"/>
                  </a:ext>
                </a:extLst>
              </p:cNvPr>
              <p:cNvSpPr txBox="1"/>
              <p:nvPr/>
            </p:nvSpPr>
            <p:spPr>
              <a:xfrm>
                <a:off x="6700177" y="4528945"/>
                <a:ext cx="2468880" cy="1277273"/>
              </a:xfrm>
              <a:prstGeom prst="rect">
                <a:avLst/>
              </a:prstGeom>
              <a:noFill/>
            </p:spPr>
            <p:txBody>
              <a:bodyPr wrap="square" rtlCol="0">
                <a:spAutoFit/>
              </a:bodyPr>
              <a:lstStyle/>
              <a:p>
                <a:pPr algn="ctr">
                  <a:spcAft>
                    <a:spcPts val="600"/>
                  </a:spcAft>
                </a:pPr>
                <a:r>
                  <a:rPr lang="en-US" sz="1800" b="1" dirty="0">
                    <a:solidFill>
                      <a:schemeClr val="bg1"/>
                    </a:solidFill>
                    <a:effectLst/>
                    <a:latin typeface="Calibri" panose="020F0502020204030204" pitchFamily="34" charset="0"/>
                    <a:cs typeface="Calibri" panose="020F0502020204030204" pitchFamily="34" charset="0"/>
                  </a:rPr>
                  <a:t>Learning Engineering Toolkit</a:t>
                </a:r>
              </a:p>
              <a:p>
                <a:pPr algn="ctr"/>
                <a:r>
                  <a:rPr lang="en-US" sz="1800" dirty="0">
                    <a:solidFill>
                      <a:schemeClr val="bg1"/>
                    </a:solidFill>
                    <a:latin typeface="Calibri" panose="020F0502020204030204" pitchFamily="34" charset="0"/>
                    <a:cs typeface="Calibri" panose="020F0502020204030204" pitchFamily="34" charset="0"/>
                  </a:rPr>
                  <a:t>Edited by </a:t>
                </a:r>
                <a:r>
                  <a:rPr lang="en-US" sz="1800" i="0" dirty="0">
                    <a:solidFill>
                      <a:schemeClr val="bg1"/>
                    </a:solidFill>
                    <a:effectLst/>
                    <a:latin typeface="Calibri" panose="020F0502020204030204" pitchFamily="34" charset="0"/>
                    <a:cs typeface="Calibri" panose="020F0502020204030204" pitchFamily="34" charset="0"/>
                  </a:rPr>
                  <a:t>Jim Goodell</a:t>
                </a:r>
                <a:r>
                  <a:rPr lang="en-US" sz="1800" dirty="0">
                    <a:solidFill>
                      <a:schemeClr val="bg1"/>
                    </a:solidFill>
                    <a:latin typeface="Calibri" panose="020F0502020204030204" pitchFamily="34" charset="0"/>
                    <a:cs typeface="Calibri" panose="020F0502020204030204" pitchFamily="34" charset="0"/>
                  </a:rPr>
                  <a:t> </a:t>
                </a:r>
                <a:br>
                  <a:rPr lang="en-US" sz="1800" dirty="0">
                    <a:solidFill>
                      <a:schemeClr val="bg1"/>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with Janet </a:t>
                </a:r>
                <a:r>
                  <a:rPr lang="en-US" sz="1800" i="0" dirty="0" err="1">
                    <a:solidFill>
                      <a:schemeClr val="bg1"/>
                    </a:solidFill>
                    <a:effectLst/>
                    <a:latin typeface="Calibri" panose="020F0502020204030204" pitchFamily="34" charset="0"/>
                    <a:cs typeface="Calibri" panose="020F0502020204030204" pitchFamily="34" charset="0"/>
                  </a:rPr>
                  <a:t>Kolodner</a:t>
                </a:r>
                <a:r>
                  <a:rPr lang="en-US" sz="1800" i="0" dirty="0">
                    <a:solidFill>
                      <a:schemeClr val="bg1"/>
                    </a:solidFill>
                    <a:effectLst/>
                    <a:latin typeface="Calibri" panose="020F0502020204030204" pitchFamily="34" charset="0"/>
                    <a:cs typeface="Calibri" panose="020F0502020204030204" pitchFamily="34" charset="0"/>
                  </a:rPr>
                  <a:t> </a:t>
                </a:r>
                <a:endParaRPr lang="en-US" sz="1800" dirty="0">
                  <a:solidFill>
                    <a:schemeClr val="bg1"/>
                  </a:solidFill>
                  <a:latin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C4D13207-ABC9-12FD-AFF4-8F7A343D81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82092" y="1121224"/>
                <a:ext cx="2305050" cy="3200400"/>
              </a:xfrm>
              <a:prstGeom prst="rect">
                <a:avLst/>
              </a:prstGeom>
              <a:ln>
                <a:solidFill>
                  <a:srgbClr val="FFFFFF"/>
                </a:solidFill>
              </a:ln>
              <a:effectLst>
                <a:outerShdw blurRad="50800" dist="38100" dir="2700000" algn="tl" rotWithShape="0">
                  <a:prstClr val="black">
                    <a:alpha val="40000"/>
                  </a:prstClr>
                </a:outerShdw>
              </a:effectLst>
            </p:spPr>
          </p:pic>
        </p:grpSp>
        <p:grpSp>
          <p:nvGrpSpPr>
            <p:cNvPr id="33" name="Group 32">
              <a:extLst>
                <a:ext uri="{FF2B5EF4-FFF2-40B4-BE49-F238E27FC236}">
                  <a16:creationId xmlns:a16="http://schemas.microsoft.com/office/drawing/2014/main" id="{06B727C9-E1AE-1287-F21C-314DA3837609}"/>
                </a:ext>
              </a:extLst>
            </p:cNvPr>
            <p:cNvGrpSpPr/>
            <p:nvPr/>
          </p:nvGrpSpPr>
          <p:grpSpPr>
            <a:xfrm>
              <a:off x="8871391" y="1306197"/>
              <a:ext cx="2857500" cy="4500021"/>
              <a:chOff x="9464538" y="1306197"/>
              <a:chExt cx="2857500" cy="4500021"/>
            </a:xfrm>
          </p:grpSpPr>
          <p:pic>
            <p:nvPicPr>
              <p:cNvPr id="34" name="Picture 33" descr="Qr code&#10;&#10;Description automatically generated">
                <a:extLst>
                  <a:ext uri="{FF2B5EF4-FFF2-40B4-BE49-F238E27FC236}">
                    <a16:creationId xmlns:a16="http://schemas.microsoft.com/office/drawing/2014/main" id="{BC30BA6D-A2D3-AE6F-C49D-803D34BCA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4538" y="1306197"/>
                <a:ext cx="2857500" cy="2857500"/>
              </a:xfrm>
              <a:prstGeom prst="rect">
                <a:avLst/>
              </a:prstGeom>
            </p:spPr>
          </p:pic>
          <p:sp>
            <p:nvSpPr>
              <p:cNvPr id="35" name="TextBox 34">
                <a:extLst>
                  <a:ext uri="{FF2B5EF4-FFF2-40B4-BE49-F238E27FC236}">
                    <a16:creationId xmlns:a16="http://schemas.microsoft.com/office/drawing/2014/main" id="{7C5C9120-A7F7-5E66-64A3-72282AD6FABB}"/>
                  </a:ext>
                </a:extLst>
              </p:cNvPr>
              <p:cNvSpPr txBox="1"/>
              <p:nvPr/>
            </p:nvSpPr>
            <p:spPr>
              <a:xfrm>
                <a:off x="9658848" y="4528945"/>
                <a:ext cx="2468880" cy="1277273"/>
              </a:xfrm>
              <a:prstGeom prst="rect">
                <a:avLst/>
              </a:prstGeom>
              <a:noFill/>
            </p:spPr>
            <p:txBody>
              <a:bodyPr wrap="square" rtlCol="0">
                <a:spAutoFit/>
              </a:bodyPr>
              <a:lstStyle/>
              <a:p>
                <a:pPr algn="ctr">
                  <a:spcAft>
                    <a:spcPts val="600"/>
                  </a:spcAft>
                </a:pPr>
                <a:r>
                  <a:rPr lang="en-US" sz="1800" b="1" dirty="0">
                    <a:solidFill>
                      <a:schemeClr val="bg1"/>
                    </a:solidFill>
                    <a:effectLst/>
                    <a:latin typeface="Calibri" panose="020F0502020204030204" pitchFamily="34" charset="0"/>
                    <a:cs typeface="Calibri" panose="020F0502020204030204" pitchFamily="34" charset="0"/>
                  </a:rPr>
                  <a:t>IEEE IC Industry Consortium on Learning Engineering</a:t>
                </a:r>
              </a:p>
              <a:p>
                <a:pPr algn="ctr"/>
                <a:r>
                  <a:rPr lang="en-US" sz="1800" dirty="0">
                    <a:solidFill>
                      <a:schemeClr val="bg1"/>
                    </a:solidFill>
                    <a:latin typeface="Calibri" panose="020F0502020204030204" pitchFamily="34" charset="0"/>
                    <a:cs typeface="Calibri" panose="020F0502020204030204" pitchFamily="34" charset="0"/>
                  </a:rPr>
                  <a:t>http://ieeeicicle.org</a:t>
                </a:r>
              </a:p>
            </p:txBody>
          </p:sp>
        </p:grpSp>
      </p:grpSp>
      <p:pic>
        <p:nvPicPr>
          <p:cNvPr id="2" name="Grumpy Cat" descr="A cat that is looking at the camera&#10;&#10;Description automatically generated">
            <a:extLst>
              <a:ext uri="{FF2B5EF4-FFF2-40B4-BE49-F238E27FC236}">
                <a16:creationId xmlns:a16="http://schemas.microsoft.com/office/drawing/2014/main" id="{C2F67522-63D8-FAFC-35CB-899AE363F3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189" y="560842"/>
            <a:ext cx="6337150" cy="6337150"/>
          </a:xfrm>
          <a:prstGeom prst="rect">
            <a:avLst/>
          </a:prstGeom>
          <a:effectLst>
            <a:outerShdw blurRad="50800" dist="76200" dir="18900000" algn="bl" rotWithShape="0">
              <a:prstClr val="black">
                <a:alpha val="72000"/>
              </a:prstClr>
            </a:outerShdw>
          </a:effectLst>
        </p:spPr>
      </p:pic>
      <p:sp>
        <p:nvSpPr>
          <p:cNvPr id="3" name="Speech Bubble: Oval 2">
            <a:extLst>
              <a:ext uri="{FF2B5EF4-FFF2-40B4-BE49-F238E27FC236}">
                <a16:creationId xmlns:a16="http://schemas.microsoft.com/office/drawing/2014/main" id="{53808B70-7B38-1E1E-C79E-1B39E4316163}"/>
              </a:ext>
            </a:extLst>
          </p:cNvPr>
          <p:cNvSpPr/>
          <p:nvPr/>
        </p:nvSpPr>
        <p:spPr>
          <a:xfrm>
            <a:off x="3675999" y="3900163"/>
            <a:ext cx="2014796" cy="1226766"/>
          </a:xfrm>
          <a:prstGeom prst="wedgeEllipseCallout">
            <a:avLst>
              <a:gd name="adj1" fmla="val -59263"/>
              <a:gd name="adj2" fmla="val 45624"/>
            </a:avLst>
          </a:prstGeom>
          <a:solidFill>
            <a:srgbClr val="7A695B"/>
          </a:solidFill>
          <a:ln>
            <a:solidFill>
              <a:schemeClr val="tx1"/>
            </a:solidFill>
          </a:ln>
          <a:effectLst>
            <a:outerShdw blurRad="50800" dist="76200" dir="18900000" algn="b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are we done yet?</a:t>
            </a:r>
          </a:p>
        </p:txBody>
      </p:sp>
      <p:pic>
        <p:nvPicPr>
          <p:cNvPr id="4" name="Picture 3">
            <a:extLst>
              <a:ext uri="{FF2B5EF4-FFF2-40B4-BE49-F238E27FC236}">
                <a16:creationId xmlns:a16="http://schemas.microsoft.com/office/drawing/2014/main" id="{E1B4B368-A64A-1CC1-B93C-DE2726351A1A}"/>
              </a:ext>
            </a:extLst>
          </p:cNvPr>
          <p:cNvPicPr>
            <a:picLocks noChangeAspect="1"/>
          </p:cNvPicPr>
          <p:nvPr/>
        </p:nvPicPr>
        <p:blipFill rotWithShape="1">
          <a:blip r:embed="rId8"/>
          <a:srcRect l="20997" t="10712" r="17466" b="40787"/>
          <a:stretch/>
        </p:blipFill>
        <p:spPr>
          <a:xfrm>
            <a:off x="10318328" y="5610225"/>
            <a:ext cx="1629832" cy="1195656"/>
          </a:xfrm>
          <a:prstGeom prst="rect">
            <a:avLst/>
          </a:prstGeom>
        </p:spPr>
      </p:pic>
    </p:spTree>
    <p:extLst>
      <p:ext uri="{BB962C8B-B14F-4D97-AF65-F5344CB8AC3E}">
        <p14:creationId xmlns:p14="http://schemas.microsoft.com/office/powerpoint/2010/main" val="18393501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14:presetBounceEnd="50000">
                                      <p:stCondLst>
                                        <p:cond delay="0"/>
                                      </p:stCondLst>
                                      <p:childTnLst>
                                        <p:animMotion origin="layout" path="M 4.16667E-6 -1.48148E-6 L -0.18907 -1.48148E-6 " pathEditMode="relative" rAng="0" ptsTypes="AA" p14:bounceEnd="50000">
                                          <p:cBhvr>
                                            <p:cTn id="6" dur="500" fill="hold"/>
                                            <p:tgtEl>
                                              <p:spTgt spid="9"/>
                                            </p:tgtEl>
                                            <p:attrNameLst>
                                              <p:attrName>ppt_x</p:attrName>
                                              <p:attrName>ppt_y</p:attrName>
                                            </p:attrNameLst>
                                          </p:cBhvr>
                                          <p:rCtr x="-9453" y="0"/>
                                        </p:animMotion>
                                      </p:childTnLst>
                                    </p:cTn>
                                  </p:par>
                                  <p:par>
                                    <p:cTn id="7" presetID="35" presetClass="path" presetSubtype="0" accel="50000" fill="hold" nodeType="withEffect" p14:presetBounceEnd="50000">
                                      <p:stCondLst>
                                        <p:cond delay="0"/>
                                      </p:stCondLst>
                                      <p:childTnLst>
                                        <p:animMotion origin="layout" path="M -1.66667E-6 -7.40741E-7 L -0.21888 -7.40741E-7 " pathEditMode="relative" rAng="0" ptsTypes="AA" p14:bounceEnd="50000">
                                          <p:cBhvr>
                                            <p:cTn id="8" dur="500" fill="hold"/>
                                            <p:tgtEl>
                                              <p:spTgt spid="22"/>
                                            </p:tgtEl>
                                            <p:attrNameLst>
                                              <p:attrName>ppt_x</p:attrName>
                                              <p:attrName>ppt_y</p:attrName>
                                            </p:attrNameLst>
                                          </p:cBhvr>
                                          <p:rCtr x="-10951" y="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50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50000">
                                          <p:cBhvr additive="base">
                                            <p:cTn id="13"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2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stCondLst>
                                        <p:cond delay="0"/>
                                      </p:stCondLst>
                                      <p:childTnLst>
                                        <p:animMotion origin="layout" path="M 4.16667E-6 -1.48148E-6 L -0.18907 -1.48148E-6 " pathEditMode="relative" rAng="0" ptsTypes="AA">
                                          <p:cBhvr>
                                            <p:cTn id="6" dur="500" fill="hold"/>
                                            <p:tgtEl>
                                              <p:spTgt spid="9"/>
                                            </p:tgtEl>
                                            <p:attrNameLst>
                                              <p:attrName>ppt_x</p:attrName>
                                              <p:attrName>ppt_y</p:attrName>
                                            </p:attrNameLst>
                                          </p:cBhvr>
                                          <p:rCtr x="-9453" y="0"/>
                                        </p:animMotion>
                                      </p:childTnLst>
                                    </p:cTn>
                                  </p:par>
                                  <p:par>
                                    <p:cTn id="7" presetID="35" presetClass="path" presetSubtype="0" accel="50000" fill="hold" nodeType="withEffect">
                                      <p:stCondLst>
                                        <p:cond delay="0"/>
                                      </p:stCondLst>
                                      <p:childTnLst>
                                        <p:animMotion origin="layout" path="M -1.66667E-6 -7.40741E-7 L -0.21888 -7.40741E-7 " pathEditMode="relative" rAng="0" ptsTypes="AA">
                                          <p:cBhvr>
                                            <p:cTn id="8" dur="500" fill="hold"/>
                                            <p:tgtEl>
                                              <p:spTgt spid="22"/>
                                            </p:tgtEl>
                                            <p:attrNameLst>
                                              <p:attrName>ppt_x</p:attrName>
                                              <p:attrName>ppt_y</p:attrName>
                                            </p:attrNameLst>
                                          </p:cBhvr>
                                          <p:rCtr x="-10951" y="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2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EACF23-73C7-46C8-AB9C-5F041708498C}"/>
              </a:ext>
            </a:extLst>
          </p:cNvPr>
          <p:cNvSpPr txBox="1"/>
          <p:nvPr/>
        </p:nvSpPr>
        <p:spPr>
          <a:xfrm>
            <a:off x="-1" y="2253343"/>
            <a:ext cx="60959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Learning Science</a:t>
            </a:r>
          </a:p>
        </p:txBody>
      </p:sp>
      <p:sp>
        <p:nvSpPr>
          <p:cNvPr id="7" name="TextBox 6">
            <a:extLst>
              <a:ext uri="{FF2B5EF4-FFF2-40B4-BE49-F238E27FC236}">
                <a16:creationId xmlns:a16="http://schemas.microsoft.com/office/drawing/2014/main" id="{D5ED1204-8B4D-4502-961F-04C94450F570}"/>
              </a:ext>
            </a:extLst>
          </p:cNvPr>
          <p:cNvSpPr txBox="1"/>
          <p:nvPr/>
        </p:nvSpPr>
        <p:spPr>
          <a:xfrm>
            <a:off x="6821007" y="2253343"/>
            <a:ext cx="464903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Learning Engineering</a:t>
            </a:r>
          </a:p>
        </p:txBody>
      </p:sp>
      <p:cxnSp>
        <p:nvCxnSpPr>
          <p:cNvPr id="9" name="Straight Connector 8">
            <a:extLst>
              <a:ext uri="{FF2B5EF4-FFF2-40B4-BE49-F238E27FC236}">
                <a16:creationId xmlns:a16="http://schemas.microsoft.com/office/drawing/2014/main" id="{FC5B4BBF-CB77-4A00-8CAF-56E3BE9321BF}"/>
              </a:ext>
            </a:extLst>
          </p:cNvPr>
          <p:cNvCxnSpPr>
            <a:cxnSpLocks/>
          </p:cNvCxnSpPr>
          <p:nvPr/>
        </p:nvCxnSpPr>
        <p:spPr>
          <a:xfrm>
            <a:off x="6096000" y="849243"/>
            <a:ext cx="0" cy="3799114"/>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1786AAE-A9A9-4F8C-9F35-FDB64B033DE6}"/>
              </a:ext>
            </a:extLst>
          </p:cNvPr>
          <p:cNvPicPr>
            <a:picLocks noChangeAspect="1"/>
          </p:cNvPicPr>
          <p:nvPr/>
        </p:nvPicPr>
        <p:blipFill>
          <a:blip r:embed="rId3"/>
          <a:stretch>
            <a:fillRect/>
          </a:stretch>
        </p:blipFill>
        <p:spPr>
          <a:xfrm>
            <a:off x="1759181" y="4421510"/>
            <a:ext cx="8913124" cy="3078747"/>
          </a:xfrm>
          <a:prstGeom prst="rect">
            <a:avLst/>
          </a:prstGeom>
        </p:spPr>
      </p:pic>
    </p:spTree>
    <p:extLst>
      <p:ext uri="{BB962C8B-B14F-4D97-AF65-F5344CB8AC3E}">
        <p14:creationId xmlns:p14="http://schemas.microsoft.com/office/powerpoint/2010/main" val="2246145433"/>
      </p:ext>
    </p:extLst>
  </p:cSld>
  <p:clrMapOvr>
    <a:overrideClrMapping bg1="lt1" tx1="dk1" bg2="lt2" tx2="dk2" accent1="accent1" accent2="accent2" accent3="accent3" accent4="accent4" accent5="accent5" accent6="accent6" hlink="hlink" folHlink="folHlink"/>
  </p:clrMapOvr>
  <p:transition>
    <p:push/>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A994C49-B12F-355E-5975-ED7FE1014309}"/>
              </a:ext>
            </a:extLst>
          </p:cNvPr>
          <p:cNvSpPr/>
          <p:nvPr/>
        </p:nvSpPr>
        <p:spPr>
          <a:xfrm>
            <a:off x="2370249" y="1860327"/>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1" i="0" u="none" strike="noStrike" baseline="0" dirty="0">
                <a:solidFill>
                  <a:schemeClr val="bg1"/>
                </a:solidFill>
                <a:latin typeface="Calibri" panose="020F0502020204030204" pitchFamily="34" charset="0"/>
                <a:cs typeface="Calibri" panose="020F0502020204030204" pitchFamily="34" charset="0"/>
              </a:rPr>
              <a:t>…explain the purpose, scope, and characteristics</a:t>
            </a:r>
            <a:r>
              <a:rPr lang="en-US" sz="2000" b="0" i="0" u="none" strike="noStrike" baseline="0" dirty="0">
                <a:solidFill>
                  <a:schemeClr val="bg1"/>
                </a:solidFill>
                <a:latin typeface="Calibri" panose="020F0502020204030204" pitchFamily="34" charset="0"/>
                <a:cs typeface="Calibri" panose="020F0502020204030204" pitchFamily="34" charset="0"/>
              </a:rPr>
              <a:t> of learning engineering</a:t>
            </a:r>
          </a:p>
        </p:txBody>
      </p:sp>
      <p:sp>
        <p:nvSpPr>
          <p:cNvPr id="18" name="Rectangle: Rounded Corners 17">
            <a:extLst>
              <a:ext uri="{FF2B5EF4-FFF2-40B4-BE49-F238E27FC236}">
                <a16:creationId xmlns:a16="http://schemas.microsoft.com/office/drawing/2014/main" id="{CC4C041D-A2E7-AA4C-84E7-EDE3F076314D}"/>
              </a:ext>
            </a:extLst>
          </p:cNvPr>
          <p:cNvSpPr/>
          <p:nvPr/>
        </p:nvSpPr>
        <p:spPr>
          <a:xfrm>
            <a:off x="6124195" y="1860327"/>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0" i="0" u="none" strike="noStrike" baseline="0" dirty="0">
                <a:solidFill>
                  <a:schemeClr val="bg1"/>
                </a:solidFill>
                <a:latin typeface="Calibri" panose="020F0502020204030204" pitchFamily="34" charset="0"/>
                <a:cs typeface="Calibri" panose="020F0502020204030204" pitchFamily="34" charset="0"/>
              </a:rPr>
              <a:t>…</a:t>
            </a:r>
            <a:r>
              <a:rPr lang="en-US" sz="2000" b="1" i="0" u="none" strike="noStrike" baseline="0" dirty="0">
                <a:solidFill>
                  <a:schemeClr val="bg1"/>
                </a:solidFill>
                <a:latin typeface="Calibri" panose="020F0502020204030204" pitchFamily="34" charset="0"/>
                <a:cs typeface="Calibri" panose="020F0502020204030204" pitchFamily="34" charset="0"/>
              </a:rPr>
              <a:t>compare and contrast learning engineering to other disciplines </a:t>
            </a:r>
            <a:r>
              <a:rPr lang="en-US" sz="2000" b="0" i="0" u="none" strike="noStrike" baseline="0" dirty="0">
                <a:solidFill>
                  <a:schemeClr val="bg1"/>
                </a:solidFill>
                <a:latin typeface="Calibri" panose="020F0502020204030204" pitchFamily="34" charset="0"/>
                <a:cs typeface="Calibri" panose="020F0502020204030204" pitchFamily="34" charset="0"/>
              </a:rPr>
              <a:t>(e.g., learning science)</a:t>
            </a:r>
          </a:p>
        </p:txBody>
      </p:sp>
      <p:sp>
        <p:nvSpPr>
          <p:cNvPr id="19" name="Rectangle: Rounded Corners 18">
            <a:extLst>
              <a:ext uri="{FF2B5EF4-FFF2-40B4-BE49-F238E27FC236}">
                <a16:creationId xmlns:a16="http://schemas.microsoft.com/office/drawing/2014/main" id="{3FD65CEE-4CFC-3901-A18A-BC60556CF84F}"/>
              </a:ext>
            </a:extLst>
          </p:cNvPr>
          <p:cNvSpPr/>
          <p:nvPr/>
        </p:nvSpPr>
        <p:spPr>
          <a:xfrm>
            <a:off x="2370249" y="3976643"/>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0" i="0" u="none" strike="noStrike" baseline="0" dirty="0">
                <a:solidFill>
                  <a:schemeClr val="bg1"/>
                </a:solidFill>
                <a:latin typeface="Calibri" panose="020F0502020204030204" pitchFamily="34" charset="0"/>
                <a:cs typeface="Calibri" panose="020F0502020204030204" pitchFamily="34" charset="0"/>
              </a:rPr>
              <a:t>…help organize </a:t>
            </a:r>
            <a:r>
              <a:rPr lang="en-US" sz="2000" b="1" i="0" u="none" strike="noStrike" baseline="0" dirty="0">
                <a:solidFill>
                  <a:schemeClr val="bg1"/>
                </a:solidFill>
                <a:latin typeface="Calibri" panose="020F0502020204030204" pitchFamily="34" charset="0"/>
                <a:cs typeface="Calibri" panose="020F0502020204030204" pitchFamily="34" charset="0"/>
              </a:rPr>
              <a:t>a team for and execute a learning engineering process </a:t>
            </a:r>
            <a:r>
              <a:rPr lang="en-US" sz="2000" b="0" i="0" u="none" strike="noStrike" baseline="0" dirty="0">
                <a:solidFill>
                  <a:schemeClr val="bg1"/>
                </a:solidFill>
                <a:latin typeface="Calibri" panose="020F0502020204030204" pitchFamily="34" charset="0"/>
                <a:cs typeface="Calibri" panose="020F0502020204030204" pitchFamily="34" charset="0"/>
              </a:rPr>
              <a:t>for a real-world project</a:t>
            </a:r>
          </a:p>
        </p:txBody>
      </p:sp>
      <p:sp>
        <p:nvSpPr>
          <p:cNvPr id="20" name="Rectangle: Rounded Corners 19">
            <a:extLst>
              <a:ext uri="{FF2B5EF4-FFF2-40B4-BE49-F238E27FC236}">
                <a16:creationId xmlns:a16="http://schemas.microsoft.com/office/drawing/2014/main" id="{AD78094E-9816-241E-3E2C-D4A85FF710DA}"/>
              </a:ext>
            </a:extLst>
          </p:cNvPr>
          <p:cNvSpPr/>
          <p:nvPr/>
        </p:nvSpPr>
        <p:spPr>
          <a:xfrm>
            <a:off x="6096000" y="3976643"/>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chemeClr val="bg1"/>
                </a:solidFill>
                <a:latin typeface="Calibri" panose="020F0502020204030204" pitchFamily="34" charset="0"/>
                <a:cs typeface="Calibri" panose="020F0502020204030204" pitchFamily="34" charset="0"/>
              </a:rPr>
              <a:t>…fish for myself (</a:t>
            </a:r>
            <a:r>
              <a:rPr lang="en-US" sz="2000" b="1" dirty="0">
                <a:solidFill>
                  <a:schemeClr val="bg1"/>
                </a:solidFill>
                <a:latin typeface="Calibri" panose="020F0502020204030204" pitchFamily="34" charset="0"/>
                <a:cs typeface="Calibri" panose="020F0502020204030204" pitchFamily="34" charset="0"/>
              </a:rPr>
              <a:t>find resources </a:t>
            </a:r>
            <a:r>
              <a:rPr lang="en-US" sz="2000" dirty="0">
                <a:solidFill>
                  <a:schemeClr val="bg1"/>
                </a:solidFill>
                <a:latin typeface="Calibri" panose="020F0502020204030204" pitchFamily="34" charset="0"/>
                <a:cs typeface="Calibri" panose="020F0502020204030204" pitchFamily="34" charset="0"/>
              </a:rPr>
              <a:t>to continue to improve my learning engineering capabilities)</a:t>
            </a:r>
          </a:p>
        </p:txBody>
      </p:sp>
      <p:sp>
        <p:nvSpPr>
          <p:cNvPr id="22" name="TextBox 21">
            <a:extLst>
              <a:ext uri="{FF2B5EF4-FFF2-40B4-BE49-F238E27FC236}">
                <a16:creationId xmlns:a16="http://schemas.microsoft.com/office/drawing/2014/main" id="{011F5DE4-B934-6128-FBDD-B92929727B1E}"/>
              </a:ext>
            </a:extLst>
          </p:cNvPr>
          <p:cNvSpPr txBox="1"/>
          <p:nvPr/>
        </p:nvSpPr>
        <p:spPr>
          <a:xfrm>
            <a:off x="0" y="971149"/>
            <a:ext cx="12085033" cy="646331"/>
          </a:xfrm>
          <a:prstGeom prst="rect">
            <a:avLst/>
          </a:prstGeom>
          <a:noFill/>
        </p:spPr>
        <p:txBody>
          <a:bodyPr wrap="square">
            <a:spAutoFit/>
          </a:bodyPr>
          <a:lstStyle/>
          <a:p>
            <a:pPr algn="ctr"/>
            <a:r>
              <a:rPr lang="en-US" sz="3600" b="0" i="0" u="none" strike="noStrike" baseline="0" dirty="0">
                <a:solidFill>
                  <a:schemeClr val="bg1"/>
                </a:solidFill>
                <a:latin typeface="Calibri" panose="020F0502020204030204" pitchFamily="34" charset="0"/>
                <a:cs typeface="Calibri" panose="020F0502020204030204" pitchFamily="34" charset="0"/>
              </a:rPr>
              <a:t>Let’s test ourselves…</a:t>
            </a:r>
            <a:endParaRPr lang="en-US" sz="3600" dirty="0">
              <a:solidFill>
                <a:schemeClr val="bg1"/>
              </a:solidFill>
            </a:endParaRPr>
          </a:p>
        </p:txBody>
      </p:sp>
    </p:spTree>
    <p:extLst>
      <p:ext uri="{BB962C8B-B14F-4D97-AF65-F5344CB8AC3E}">
        <p14:creationId xmlns:p14="http://schemas.microsoft.com/office/powerpoint/2010/main" val="3715640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par>
                                <p:cTn id="13" presetID="25" presetClass="emph" presetSubtype="0" fill="hold" grpId="1" nodeType="withEffect">
                                  <p:stCondLst>
                                    <p:cond delay="0"/>
                                  </p:stCondLst>
                                  <p:childTnLst>
                                    <p:animClr clrSpc="hsl" dir="cw">
                                      <p:cBhvr override="childStyle">
                                        <p:cTn id="14" dur="250" fill="hold"/>
                                        <p:tgtEl>
                                          <p:spTgt spid="8"/>
                                        </p:tgtEl>
                                        <p:attrNameLst>
                                          <p:attrName>style.color</p:attrName>
                                        </p:attrNameLst>
                                      </p:cBhvr>
                                      <p:by>
                                        <p:hsl h="0" s="-70588" l="0"/>
                                      </p:by>
                                    </p:animClr>
                                    <p:animClr clrSpc="hsl" dir="cw">
                                      <p:cBhvr>
                                        <p:cTn id="15" dur="250" fill="hold"/>
                                        <p:tgtEl>
                                          <p:spTgt spid="8"/>
                                        </p:tgtEl>
                                        <p:attrNameLst>
                                          <p:attrName>fillcolor</p:attrName>
                                        </p:attrNameLst>
                                      </p:cBhvr>
                                      <p:by>
                                        <p:hsl h="0" s="-70588" l="0"/>
                                      </p:by>
                                    </p:animClr>
                                    <p:animClr clrSpc="hsl" dir="cw">
                                      <p:cBhvr>
                                        <p:cTn id="16" dur="250" fill="hold"/>
                                        <p:tgtEl>
                                          <p:spTgt spid="8"/>
                                        </p:tgtEl>
                                        <p:attrNameLst>
                                          <p:attrName>stroke.color</p:attrName>
                                        </p:attrNameLst>
                                      </p:cBhvr>
                                      <p:by>
                                        <p:hsl h="0" s="-70588" l="0"/>
                                      </p:by>
                                    </p:animClr>
                                    <p:set>
                                      <p:cBhvr>
                                        <p:cTn id="17" dur="250" fill="hold"/>
                                        <p:tgtEl>
                                          <p:spTgt spid="8"/>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par>
                                <p:cTn id="23" presetID="25" presetClass="emph" presetSubtype="0" fill="hold" grpId="1" nodeType="withEffect">
                                  <p:stCondLst>
                                    <p:cond delay="0"/>
                                  </p:stCondLst>
                                  <p:childTnLst>
                                    <p:animClr clrSpc="hsl" dir="cw">
                                      <p:cBhvr override="childStyle">
                                        <p:cTn id="24" dur="250" fill="hold"/>
                                        <p:tgtEl>
                                          <p:spTgt spid="18"/>
                                        </p:tgtEl>
                                        <p:attrNameLst>
                                          <p:attrName>style.color</p:attrName>
                                        </p:attrNameLst>
                                      </p:cBhvr>
                                      <p:by>
                                        <p:hsl h="0" s="-70588" l="0"/>
                                      </p:by>
                                    </p:animClr>
                                    <p:animClr clrSpc="hsl" dir="cw">
                                      <p:cBhvr>
                                        <p:cTn id="25" dur="250" fill="hold"/>
                                        <p:tgtEl>
                                          <p:spTgt spid="18"/>
                                        </p:tgtEl>
                                        <p:attrNameLst>
                                          <p:attrName>fillcolor</p:attrName>
                                        </p:attrNameLst>
                                      </p:cBhvr>
                                      <p:by>
                                        <p:hsl h="0" s="-70588" l="0"/>
                                      </p:by>
                                    </p:animClr>
                                    <p:animClr clrSpc="hsl" dir="cw">
                                      <p:cBhvr>
                                        <p:cTn id="26" dur="250" fill="hold"/>
                                        <p:tgtEl>
                                          <p:spTgt spid="18"/>
                                        </p:tgtEl>
                                        <p:attrNameLst>
                                          <p:attrName>stroke.color</p:attrName>
                                        </p:attrNameLst>
                                      </p:cBhvr>
                                      <p:by>
                                        <p:hsl h="0" s="-70588" l="0"/>
                                      </p:by>
                                    </p:animClr>
                                    <p:set>
                                      <p:cBhvr>
                                        <p:cTn id="27" dur="250" fill="hold"/>
                                        <p:tgtEl>
                                          <p:spTgt spid="18"/>
                                        </p:tgtEl>
                                        <p:attrNameLst>
                                          <p:attrName>fill.type</p:attrName>
                                        </p:attrNameLst>
                                      </p:cBhvr>
                                      <p:to>
                                        <p:strVal val="solid"/>
                                      </p:to>
                                    </p:set>
                                  </p:childTnLst>
                                </p:cTn>
                              </p:par>
                              <p:par>
                                <p:cTn id="28" presetID="25" presetClass="emph" presetSubtype="0" fill="hold" grpId="1" nodeType="withEffect">
                                  <p:stCondLst>
                                    <p:cond delay="0"/>
                                  </p:stCondLst>
                                  <p:childTnLst>
                                    <p:animClr clrSpc="hsl" dir="cw">
                                      <p:cBhvr override="childStyle">
                                        <p:cTn id="29" dur="250" fill="hold"/>
                                        <p:tgtEl>
                                          <p:spTgt spid="19"/>
                                        </p:tgtEl>
                                        <p:attrNameLst>
                                          <p:attrName>style.color</p:attrName>
                                        </p:attrNameLst>
                                      </p:cBhvr>
                                      <p:by>
                                        <p:hsl h="0" s="-70588" l="0"/>
                                      </p:by>
                                    </p:animClr>
                                    <p:animClr clrSpc="hsl" dir="cw">
                                      <p:cBhvr>
                                        <p:cTn id="30" dur="250" fill="hold"/>
                                        <p:tgtEl>
                                          <p:spTgt spid="19"/>
                                        </p:tgtEl>
                                        <p:attrNameLst>
                                          <p:attrName>fillcolor</p:attrName>
                                        </p:attrNameLst>
                                      </p:cBhvr>
                                      <p:by>
                                        <p:hsl h="0" s="-70588" l="0"/>
                                      </p:by>
                                    </p:animClr>
                                    <p:animClr clrSpc="hsl" dir="cw">
                                      <p:cBhvr>
                                        <p:cTn id="31" dur="250" fill="hold"/>
                                        <p:tgtEl>
                                          <p:spTgt spid="19"/>
                                        </p:tgtEl>
                                        <p:attrNameLst>
                                          <p:attrName>stroke.color</p:attrName>
                                        </p:attrNameLst>
                                      </p:cBhvr>
                                      <p:by>
                                        <p:hsl h="0" s="-70588" l="0"/>
                                      </p:by>
                                    </p:animClr>
                                    <p:set>
                                      <p:cBhvr>
                                        <p:cTn id="32" dur="250" fill="hold"/>
                                        <p:tgtEl>
                                          <p:spTgt spid="19"/>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mph" presetSubtype="0" fill="hold" grpId="1" nodeType="clickEffect">
                                  <p:stCondLst>
                                    <p:cond delay="0"/>
                                  </p:stCondLst>
                                  <p:childTnLst>
                                    <p:animClr clrSpc="hsl" dir="cw">
                                      <p:cBhvr override="childStyle">
                                        <p:cTn id="41" dur="250" fill="hold"/>
                                        <p:tgtEl>
                                          <p:spTgt spid="20"/>
                                        </p:tgtEl>
                                        <p:attrNameLst>
                                          <p:attrName>style.color</p:attrName>
                                        </p:attrNameLst>
                                      </p:cBhvr>
                                      <p:by>
                                        <p:hsl h="0" s="-70588" l="0"/>
                                      </p:by>
                                    </p:animClr>
                                    <p:animClr clrSpc="hsl" dir="cw">
                                      <p:cBhvr>
                                        <p:cTn id="42" dur="250" fill="hold"/>
                                        <p:tgtEl>
                                          <p:spTgt spid="20"/>
                                        </p:tgtEl>
                                        <p:attrNameLst>
                                          <p:attrName>fillcolor</p:attrName>
                                        </p:attrNameLst>
                                      </p:cBhvr>
                                      <p:by>
                                        <p:hsl h="0" s="-70588" l="0"/>
                                      </p:by>
                                    </p:animClr>
                                    <p:animClr clrSpc="hsl" dir="cw">
                                      <p:cBhvr>
                                        <p:cTn id="43" dur="250" fill="hold"/>
                                        <p:tgtEl>
                                          <p:spTgt spid="20"/>
                                        </p:tgtEl>
                                        <p:attrNameLst>
                                          <p:attrName>stroke.color</p:attrName>
                                        </p:attrNameLst>
                                      </p:cBhvr>
                                      <p:by>
                                        <p:hsl h="0" s="-70588" l="0"/>
                                      </p:by>
                                    </p:animClr>
                                    <p:set>
                                      <p:cBhvr>
                                        <p:cTn id="44" dur="25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8" grpId="0" animBg="1"/>
      <p:bldP spid="18" grpId="1" animBg="1"/>
      <p:bldP spid="19" grpId="0" animBg="1"/>
      <p:bldP spid="19" grpId="1" animBg="1"/>
      <p:bldP spid="20" grpId="0" animBg="1"/>
      <p:bldP spid="20" grpId="1"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DFE215-0ADD-3D6C-5142-64FB35321FF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0" y="1060428"/>
            <a:ext cx="12192000" cy="3256687"/>
          </a:xfrm>
          <a:prstGeom prst="rect">
            <a:avLst/>
          </a:prstGeom>
        </p:spPr>
      </p:pic>
      <p:pic>
        <p:nvPicPr>
          <p:cNvPr id="5" name="Picture 4">
            <a:extLst>
              <a:ext uri="{FF2B5EF4-FFF2-40B4-BE49-F238E27FC236}">
                <a16:creationId xmlns:a16="http://schemas.microsoft.com/office/drawing/2014/main" id="{29281A03-EE91-371A-B65D-123C09E36AA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746127" y="2521884"/>
            <a:ext cx="8699746" cy="2706859"/>
          </a:xfrm>
          <a:prstGeom prst="rect">
            <a:avLst/>
          </a:prstGeom>
        </p:spPr>
      </p:pic>
    </p:spTree>
    <p:extLst>
      <p:ext uri="{BB962C8B-B14F-4D97-AF65-F5344CB8AC3E}">
        <p14:creationId xmlns:p14="http://schemas.microsoft.com/office/powerpoint/2010/main" val="176239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9E7338-C744-AFAC-D380-5CACDCD572BB}"/>
              </a:ext>
            </a:extLst>
          </p:cNvPr>
          <p:cNvSpPr txBox="1"/>
          <p:nvPr/>
        </p:nvSpPr>
        <p:spPr>
          <a:xfrm>
            <a:off x="838200" y="1524001"/>
            <a:ext cx="5029200" cy="4708981"/>
          </a:xfrm>
          <a:prstGeom prst="rect">
            <a:avLst/>
          </a:prstGeom>
          <a:noFill/>
        </p:spPr>
        <p:txBody>
          <a:bodyPr wrap="square" rtlCol="0">
            <a:spAutoFit/>
          </a:bodyPr>
          <a:lstStyle/>
          <a:p>
            <a:pPr>
              <a:spcBef>
                <a:spcPts val="1200"/>
              </a:spcBef>
            </a:pPr>
            <a:r>
              <a:rPr lang="en-US" sz="2000" dirty="0">
                <a:solidFill>
                  <a:schemeClr val="bg1"/>
                </a:solidFill>
                <a:latin typeface="Calibri" panose="020F0502020204030204" pitchFamily="34" charset="0"/>
                <a:cs typeface="Calibri" panose="020F0502020204030204" pitchFamily="34" charset="0"/>
              </a:rPr>
              <a:t>What does my “skill map” look like?</a:t>
            </a:r>
          </a:p>
          <a:p>
            <a:pPr>
              <a:spcBef>
                <a:spcPts val="1200"/>
              </a:spcBef>
            </a:pPr>
            <a:r>
              <a:rPr lang="en-US" sz="2000" dirty="0">
                <a:solidFill>
                  <a:schemeClr val="bg1"/>
                </a:solidFill>
                <a:latin typeface="Calibri" panose="020F0502020204030204" pitchFamily="34" charset="0"/>
                <a:cs typeface="Calibri" panose="020F0502020204030204" pitchFamily="34" charset="0"/>
              </a:rPr>
              <a:t>How many “points” (activities, engagements, etc.) do I need to complete “this,” move to the next level, or unlock an achievement?</a:t>
            </a:r>
          </a:p>
          <a:p>
            <a:pPr>
              <a:spcBef>
                <a:spcPts val="1200"/>
              </a:spcBef>
            </a:pPr>
            <a:r>
              <a:rPr lang="en-US" sz="2000" dirty="0">
                <a:solidFill>
                  <a:schemeClr val="bg1"/>
                </a:solidFill>
                <a:latin typeface="Calibri" panose="020F0502020204030204" pitchFamily="34" charset="0"/>
                <a:cs typeface="Calibri" panose="020F0502020204030204" pitchFamily="34" charset="0"/>
              </a:rPr>
              <a:t>What competencies haven’t I exercised lately?</a:t>
            </a:r>
          </a:p>
          <a:p>
            <a:pPr>
              <a:spcBef>
                <a:spcPts val="1200"/>
              </a:spcBef>
            </a:pPr>
            <a:r>
              <a:rPr lang="en-US" sz="2000" dirty="0">
                <a:solidFill>
                  <a:schemeClr val="bg1"/>
                </a:solidFill>
                <a:latin typeface="Calibri" panose="020F0502020204030204" pitchFamily="34" charset="0"/>
                <a:cs typeface="Calibri" panose="020F0502020204030204" pitchFamily="34" charset="0"/>
              </a:rPr>
              <a:t>How do I rank against my peers?</a:t>
            </a:r>
          </a:p>
          <a:p>
            <a:pPr>
              <a:spcBef>
                <a:spcPts val="1200"/>
              </a:spcBef>
            </a:pPr>
            <a:r>
              <a:rPr lang="en-US" sz="2000" dirty="0">
                <a:solidFill>
                  <a:schemeClr val="bg1"/>
                </a:solidFill>
                <a:latin typeface="Calibri" panose="020F0502020204030204" pitchFamily="34" charset="0"/>
                <a:cs typeface="Calibri" panose="020F0502020204030204" pitchFamily="34" charset="0"/>
              </a:rPr>
              <a:t>How much more time do I have to spend to complete “this”?</a:t>
            </a:r>
          </a:p>
          <a:p>
            <a:pPr>
              <a:spcBef>
                <a:spcPts val="1200"/>
              </a:spcBef>
            </a:pPr>
            <a:r>
              <a:rPr lang="en-US" sz="2000" dirty="0">
                <a:solidFill>
                  <a:schemeClr val="bg1"/>
                </a:solidFill>
                <a:latin typeface="Calibri" panose="020F0502020204030204" pitchFamily="34" charset="0"/>
                <a:cs typeface="Calibri" panose="020F0502020204030204" pitchFamily="34" charset="0"/>
              </a:rPr>
              <a:t>How much time do I spend doing various activities, and how could this be optimized?</a:t>
            </a:r>
          </a:p>
          <a:p>
            <a:pPr>
              <a:spcBef>
                <a:spcPts val="1200"/>
              </a:spcBef>
            </a:pPr>
            <a:r>
              <a:rPr lang="en-US" sz="2000" dirty="0">
                <a:solidFill>
                  <a:schemeClr val="bg1"/>
                </a:solidFill>
                <a:latin typeface="Calibri" panose="020F0502020204030204" pitchFamily="34" charset="0"/>
                <a:cs typeface="Calibri" panose="020F0502020204030204" pitchFamily="34" charset="0"/>
              </a:rPr>
              <a:t>What new learning topics should I consider, based upon my history and characteristics?</a:t>
            </a:r>
          </a:p>
        </p:txBody>
      </p:sp>
      <p:sp>
        <p:nvSpPr>
          <p:cNvPr id="3" name="TextBox 2">
            <a:extLst>
              <a:ext uri="{FF2B5EF4-FFF2-40B4-BE49-F238E27FC236}">
                <a16:creationId xmlns:a16="http://schemas.microsoft.com/office/drawing/2014/main" id="{AA1CB1B4-452E-D19F-845D-C88FD26DB1C2}"/>
              </a:ext>
            </a:extLst>
          </p:cNvPr>
          <p:cNvSpPr txBox="1"/>
          <p:nvPr/>
        </p:nvSpPr>
        <p:spPr>
          <a:xfrm>
            <a:off x="6096000" y="1524001"/>
            <a:ext cx="5453743" cy="4555093"/>
          </a:xfrm>
          <a:prstGeom prst="rect">
            <a:avLst/>
          </a:prstGeom>
          <a:noFill/>
        </p:spPr>
        <p:txBody>
          <a:bodyPr wrap="square" rtlCol="0">
            <a:spAutoFit/>
          </a:bodyPr>
          <a:lstStyle/>
          <a:p>
            <a:pPr>
              <a:spcBef>
                <a:spcPts val="1200"/>
              </a:spcBef>
            </a:pPr>
            <a:r>
              <a:rPr lang="en-US" sz="2000" dirty="0">
                <a:solidFill>
                  <a:schemeClr val="bg1"/>
                </a:solidFill>
                <a:latin typeface="Calibri" panose="020F0502020204030204" pitchFamily="34" charset="0"/>
                <a:cs typeface="Calibri" panose="020F0502020204030204" pitchFamily="34" charset="0"/>
              </a:rPr>
              <a:t>How are learners performing overall in terms of scores and progress to completion?</a:t>
            </a:r>
          </a:p>
          <a:p>
            <a:pPr>
              <a:spcBef>
                <a:spcPts val="1200"/>
              </a:spcBef>
            </a:pPr>
            <a:r>
              <a:rPr lang="en-US" sz="2000" dirty="0">
                <a:solidFill>
                  <a:schemeClr val="bg1"/>
                </a:solidFill>
                <a:latin typeface="Calibri" panose="020F0502020204030204" pitchFamily="34" charset="0"/>
                <a:cs typeface="Calibri" panose="020F0502020204030204" pitchFamily="34" charset="0"/>
              </a:rPr>
              <a:t>When was the last time I interacted with each learner or team?</a:t>
            </a:r>
          </a:p>
          <a:p>
            <a:pPr>
              <a:spcBef>
                <a:spcPts val="1200"/>
              </a:spcBef>
            </a:pPr>
            <a:r>
              <a:rPr lang="en-US" sz="2000" dirty="0">
                <a:solidFill>
                  <a:schemeClr val="bg1"/>
                </a:solidFill>
                <a:latin typeface="Calibri" panose="020F0502020204030204" pitchFamily="34" charset="0"/>
                <a:cs typeface="Calibri" panose="020F0502020204030204" pitchFamily="34" charset="0"/>
              </a:rPr>
              <a:t>What were learners’ satisfaction ratings for different courses or activities? And which of these were rated best or worst?</a:t>
            </a:r>
          </a:p>
          <a:p>
            <a:pPr>
              <a:spcBef>
                <a:spcPts val="1200"/>
              </a:spcBef>
            </a:pPr>
            <a:r>
              <a:rPr lang="en-US" sz="2000" dirty="0">
                <a:solidFill>
                  <a:schemeClr val="bg1"/>
                </a:solidFill>
                <a:latin typeface="Calibri" panose="020F0502020204030204" pitchFamily="34" charset="0"/>
                <a:cs typeface="Calibri" panose="020F0502020204030204" pitchFamily="34" charset="0"/>
              </a:rPr>
              <a:t>What questions or instructional units do people routinely all pass or routinely all fail?</a:t>
            </a:r>
          </a:p>
          <a:p>
            <a:pPr>
              <a:spcBef>
                <a:spcPts val="1200"/>
              </a:spcBef>
            </a:pPr>
            <a:r>
              <a:rPr lang="en-US" sz="2000" dirty="0">
                <a:solidFill>
                  <a:schemeClr val="bg1"/>
                </a:solidFill>
                <a:latin typeface="Calibri" panose="020F0502020204030204" pitchFamily="34" charset="0"/>
                <a:cs typeface="Calibri" panose="020F0502020204030204" pitchFamily="34" charset="0"/>
              </a:rPr>
              <a:t>What are learners’ engagement levels, and which have not engaged recently?</a:t>
            </a:r>
          </a:p>
          <a:p>
            <a:pPr>
              <a:spcBef>
                <a:spcPts val="1200"/>
              </a:spcBef>
            </a:pPr>
            <a:r>
              <a:rPr lang="en-US" sz="2000" dirty="0">
                <a:solidFill>
                  <a:schemeClr val="bg1"/>
                </a:solidFill>
                <a:latin typeface="Calibri" panose="020F0502020204030204" pitchFamily="34" charset="0"/>
                <a:cs typeface="Calibri" panose="020F0502020204030204" pitchFamily="34" charset="0"/>
              </a:rPr>
              <a:t>Are my learners on track, ahead, or behind?</a:t>
            </a:r>
          </a:p>
        </p:txBody>
      </p:sp>
      <p:sp>
        <p:nvSpPr>
          <p:cNvPr id="5" name="TextBox 4">
            <a:extLst>
              <a:ext uri="{FF2B5EF4-FFF2-40B4-BE49-F238E27FC236}">
                <a16:creationId xmlns:a16="http://schemas.microsoft.com/office/drawing/2014/main" id="{C66C0925-E10E-3905-A5DE-39E96155B475}"/>
              </a:ext>
            </a:extLst>
          </p:cNvPr>
          <p:cNvSpPr txBox="1"/>
          <p:nvPr/>
        </p:nvSpPr>
        <p:spPr>
          <a:xfrm>
            <a:off x="838200" y="877827"/>
            <a:ext cx="2394855" cy="584775"/>
          </a:xfrm>
          <a:prstGeom prst="rect">
            <a:avLst/>
          </a:prstGeom>
          <a:noFill/>
        </p:spPr>
        <p:txBody>
          <a:bodyPr wrap="square">
            <a:spAutoFit/>
          </a:bodyPr>
          <a:lstStyle/>
          <a:p>
            <a:r>
              <a:rPr lang="en-US" cap="all" dirty="0">
                <a:solidFill>
                  <a:schemeClr val="bg1"/>
                </a:solidFill>
                <a:latin typeface="MarketPro" panose="03010504020101010101" pitchFamily="66" charset="0"/>
                <a:cs typeface="Calibri" panose="020F0502020204030204" pitchFamily="34" charset="0"/>
              </a:rPr>
              <a:t>Learner</a:t>
            </a:r>
          </a:p>
        </p:txBody>
      </p:sp>
      <p:sp>
        <p:nvSpPr>
          <p:cNvPr id="7" name="TextBox 6">
            <a:extLst>
              <a:ext uri="{FF2B5EF4-FFF2-40B4-BE49-F238E27FC236}">
                <a16:creationId xmlns:a16="http://schemas.microsoft.com/office/drawing/2014/main" id="{E2157793-FE2F-D56F-58AE-0CAF126EA7B8}"/>
              </a:ext>
            </a:extLst>
          </p:cNvPr>
          <p:cNvSpPr txBox="1"/>
          <p:nvPr/>
        </p:nvSpPr>
        <p:spPr>
          <a:xfrm>
            <a:off x="6096000" y="877827"/>
            <a:ext cx="2514599" cy="584775"/>
          </a:xfrm>
          <a:prstGeom prst="rect">
            <a:avLst/>
          </a:prstGeom>
          <a:noFill/>
        </p:spPr>
        <p:txBody>
          <a:bodyPr wrap="square">
            <a:spAutoFit/>
          </a:bodyPr>
          <a:lstStyle/>
          <a:p>
            <a:r>
              <a:rPr lang="en-US" sz="3200" cap="all" dirty="0">
                <a:solidFill>
                  <a:schemeClr val="bg1"/>
                </a:solidFill>
                <a:latin typeface="MarketPro" panose="03010504020101010101" pitchFamily="66" charset="0"/>
                <a:cs typeface="Calibri" panose="020F0502020204030204" pitchFamily="34" charset="0"/>
              </a:rPr>
              <a:t>Instructor </a:t>
            </a:r>
            <a:endParaRPr lang="en-US" cap="all" dirty="0">
              <a:solidFill>
                <a:schemeClr val="bg1"/>
              </a:solidFill>
              <a:latin typeface="MarketPro" panose="03010504020101010101" pitchFamily="66" charset="0"/>
            </a:endParaRPr>
          </a:p>
        </p:txBody>
      </p:sp>
    </p:spTree>
    <p:extLst>
      <p:ext uri="{BB962C8B-B14F-4D97-AF65-F5344CB8AC3E}">
        <p14:creationId xmlns:p14="http://schemas.microsoft.com/office/powerpoint/2010/main" val="227018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25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25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25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25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25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25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250"/>
                                        <p:tgtEl>
                                          <p:spTgt spid="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250"/>
                                        <p:tgtEl>
                                          <p:spTgt spid="7"/>
                                        </p:tgtEl>
                                      </p:cBhvr>
                                    </p:animEffect>
                                  </p:childTnLst>
                                </p:cTn>
                              </p:par>
                            </p:childTnLst>
                          </p:cTn>
                        </p:par>
                        <p:par>
                          <p:cTn id="47" fill="hold">
                            <p:stCondLst>
                              <p:cond delay="250"/>
                            </p:stCondLst>
                            <p:childTnLst>
                              <p:par>
                                <p:cTn id="48" presetID="10" presetClass="entr" presetSubtype="0" fill="hold" nodeType="after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Effect transition="in" filter="fade">
                                      <p:cBhvr>
                                        <p:cTn id="50" dur="250"/>
                                        <p:tgtEl>
                                          <p:spTgt spid="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animEffect transition="in" filter="fade">
                                      <p:cBhvr>
                                        <p:cTn id="55" dur="250"/>
                                        <p:tgtEl>
                                          <p:spTgt spid="3">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2" end="2"/>
                                            </p:txEl>
                                          </p:spTgt>
                                        </p:tgtEl>
                                        <p:attrNameLst>
                                          <p:attrName>style.visibility</p:attrName>
                                        </p:attrNameLst>
                                      </p:cBhvr>
                                      <p:to>
                                        <p:strVal val="visible"/>
                                      </p:to>
                                    </p:set>
                                    <p:animEffect transition="in" filter="fade">
                                      <p:cBhvr>
                                        <p:cTn id="60" dur="250"/>
                                        <p:tgtEl>
                                          <p:spTgt spid="3">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fade">
                                      <p:cBhvr>
                                        <p:cTn id="65" dur="250"/>
                                        <p:tgtEl>
                                          <p:spTgt spid="3">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4" end="4"/>
                                            </p:txEl>
                                          </p:spTgt>
                                        </p:tgtEl>
                                        <p:attrNameLst>
                                          <p:attrName>style.visibility</p:attrName>
                                        </p:attrNameLst>
                                      </p:cBhvr>
                                      <p:to>
                                        <p:strVal val="visible"/>
                                      </p:to>
                                    </p:set>
                                    <p:animEffect transition="in" filter="fade">
                                      <p:cBhvr>
                                        <p:cTn id="70" dur="250"/>
                                        <p:tgtEl>
                                          <p:spTgt spid="3">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animEffect transition="in" filter="fade">
                                      <p:cBhvr>
                                        <p:cTn id="75"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3"/>
        <p:cNvGrpSpPr/>
        <p:nvPr/>
      </p:nvGrpSpPr>
      <p:grpSpPr>
        <a:xfrm>
          <a:off x="0" y="0"/>
          <a:ext cx="0" cy="0"/>
          <a:chOff x="0" y="0"/>
          <a:chExt cx="0" cy="0"/>
        </a:xfrm>
      </p:grpSpPr>
      <p:pic>
        <p:nvPicPr>
          <p:cNvPr id="59" name="3Gears">
            <a:extLst>
              <a:ext uri="{FF2B5EF4-FFF2-40B4-BE49-F238E27FC236}">
                <a16:creationId xmlns:a16="http://schemas.microsoft.com/office/drawing/2014/main" id="{1BADFDEF-B0DE-D2B7-752C-991FDB074B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8235" y="1122232"/>
            <a:ext cx="3114875" cy="2737812"/>
          </a:xfrm>
          <a:prstGeom prst="rect">
            <a:avLst/>
          </a:prstGeom>
          <a:effectLst/>
        </p:spPr>
      </p:pic>
      <p:pic>
        <p:nvPicPr>
          <p:cNvPr id="60" name="3Secure Cloud">
            <a:extLst>
              <a:ext uri="{FF2B5EF4-FFF2-40B4-BE49-F238E27FC236}">
                <a16:creationId xmlns:a16="http://schemas.microsoft.com/office/drawing/2014/main" id="{CFD1A522-974C-F748-A7CA-579C79EB0F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8092" y="1415135"/>
            <a:ext cx="1436155" cy="932887"/>
          </a:xfrm>
          <a:prstGeom prst="rect">
            <a:avLst/>
          </a:prstGeom>
        </p:spPr>
      </p:pic>
      <p:pic>
        <p:nvPicPr>
          <p:cNvPr id="14" name="Graphic 13">
            <a:extLst>
              <a:ext uri="{FF2B5EF4-FFF2-40B4-BE49-F238E27FC236}">
                <a16:creationId xmlns:a16="http://schemas.microsoft.com/office/drawing/2014/main" id="{236A7C12-1B71-C2C1-2187-BF6570EADC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5847" y="2382090"/>
            <a:ext cx="981075" cy="733425"/>
          </a:xfrm>
          <a:prstGeom prst="rect">
            <a:avLst/>
          </a:prstGeom>
        </p:spPr>
      </p:pic>
      <p:sp>
        <p:nvSpPr>
          <p:cNvPr id="176" name="TextBox 175">
            <a:extLst>
              <a:ext uri="{FF2B5EF4-FFF2-40B4-BE49-F238E27FC236}">
                <a16:creationId xmlns:a16="http://schemas.microsoft.com/office/drawing/2014/main" id="{755399AD-8069-B5DC-0ABE-D7944B8818EF}"/>
              </a:ext>
            </a:extLst>
          </p:cNvPr>
          <p:cNvSpPr txBox="1"/>
          <p:nvPr/>
        </p:nvSpPr>
        <p:spPr>
          <a:xfrm>
            <a:off x="1526185" y="2271214"/>
            <a:ext cx="5384551" cy="400110"/>
          </a:xfrm>
          <a:prstGeom prst="rect">
            <a:avLst/>
          </a:prstGeom>
          <a:noFill/>
        </p:spPr>
        <p:txBody>
          <a:bodyPr wrap="none" rtlCol="0">
            <a:spAutoFit/>
          </a:bodyPr>
          <a:lstStyle/>
          <a:p>
            <a:r>
              <a:rPr lang="en-US" sz="2000" dirty="0">
                <a:solidFill>
                  <a:srgbClr val="FFFFFF"/>
                </a:solidFill>
                <a:latin typeface="Calibri" panose="020F0502020204030204" pitchFamily="34" charset="0"/>
                <a:cs typeface="Calibri" panose="020F0502020204030204" pitchFamily="34" charset="0"/>
              </a:rPr>
              <a:t>1. What question do we want the data to answer?</a:t>
            </a:r>
          </a:p>
        </p:txBody>
      </p:sp>
      <p:sp>
        <p:nvSpPr>
          <p:cNvPr id="49" name="TextBox 48">
            <a:extLst>
              <a:ext uri="{FF2B5EF4-FFF2-40B4-BE49-F238E27FC236}">
                <a16:creationId xmlns:a16="http://schemas.microsoft.com/office/drawing/2014/main" id="{FCC37173-3DC3-C589-2CBF-90B1A9A17AEF}"/>
              </a:ext>
            </a:extLst>
          </p:cNvPr>
          <p:cNvSpPr txBox="1"/>
          <p:nvPr/>
        </p:nvSpPr>
        <p:spPr>
          <a:xfrm>
            <a:off x="1526185" y="2865574"/>
            <a:ext cx="5249194" cy="400110"/>
          </a:xfrm>
          <a:prstGeom prst="rect">
            <a:avLst/>
          </a:prstGeom>
          <a:noFill/>
        </p:spPr>
        <p:txBody>
          <a:bodyPr wrap="none" rtlCol="0">
            <a:spAutoFit/>
          </a:bodyPr>
          <a:lstStyle/>
          <a:p>
            <a:r>
              <a:rPr lang="en-US" sz="2000" dirty="0">
                <a:solidFill>
                  <a:srgbClr val="FFFFFF"/>
                </a:solidFill>
                <a:latin typeface="Calibri" panose="020F0502020204030204" pitchFamily="34" charset="0"/>
                <a:cs typeface="Calibri" panose="020F0502020204030204" pitchFamily="34" charset="0"/>
              </a:rPr>
              <a:t>2. Do we have the data to answer this question? </a:t>
            </a:r>
          </a:p>
        </p:txBody>
      </p:sp>
      <p:sp>
        <p:nvSpPr>
          <p:cNvPr id="50" name="TextBox 49">
            <a:extLst>
              <a:ext uri="{FF2B5EF4-FFF2-40B4-BE49-F238E27FC236}">
                <a16:creationId xmlns:a16="http://schemas.microsoft.com/office/drawing/2014/main" id="{21CE9B38-A138-970C-DB65-A67C8D5B9803}"/>
              </a:ext>
            </a:extLst>
          </p:cNvPr>
          <p:cNvSpPr txBox="1"/>
          <p:nvPr/>
        </p:nvSpPr>
        <p:spPr>
          <a:xfrm>
            <a:off x="1526185" y="3459934"/>
            <a:ext cx="3503395" cy="400110"/>
          </a:xfrm>
          <a:prstGeom prst="rect">
            <a:avLst/>
          </a:prstGeom>
          <a:noFill/>
        </p:spPr>
        <p:txBody>
          <a:bodyPr wrap="none" rtlCol="0">
            <a:spAutoFit/>
          </a:bodyPr>
          <a:lstStyle/>
          <a:p>
            <a:r>
              <a:rPr lang="en-US" sz="2000" dirty="0">
                <a:solidFill>
                  <a:srgbClr val="FFFFFF"/>
                </a:solidFill>
                <a:latin typeface="Calibri" panose="020F0502020204030204" pitchFamily="34" charset="0"/>
                <a:cs typeface="Calibri" panose="020F0502020204030204" pitchFamily="34" charset="0"/>
              </a:rPr>
              <a:t>3. Translate into data questions.</a:t>
            </a:r>
          </a:p>
        </p:txBody>
      </p:sp>
      <p:sp>
        <p:nvSpPr>
          <p:cNvPr id="52" name="TextBox 51">
            <a:extLst>
              <a:ext uri="{FF2B5EF4-FFF2-40B4-BE49-F238E27FC236}">
                <a16:creationId xmlns:a16="http://schemas.microsoft.com/office/drawing/2014/main" id="{0CA4AFCC-FA72-4808-2E66-63E197F81C7B}"/>
              </a:ext>
            </a:extLst>
          </p:cNvPr>
          <p:cNvSpPr txBox="1"/>
          <p:nvPr/>
        </p:nvSpPr>
        <p:spPr>
          <a:xfrm>
            <a:off x="7147287" y="2853105"/>
            <a:ext cx="3714237" cy="369332"/>
          </a:xfrm>
          <a:prstGeom prst="rect">
            <a:avLst/>
          </a:prstGeom>
          <a:noFill/>
        </p:spPr>
        <p:txBody>
          <a:bodyPr wrap="square">
            <a:spAutoFit/>
          </a:bodyPr>
          <a:lstStyle/>
          <a:p>
            <a:r>
              <a:rPr lang="en-US" sz="1800" b="1" dirty="0">
                <a:solidFill>
                  <a:srgbClr val="DB3F2D"/>
                </a:solidFill>
                <a:latin typeface="Calibri" panose="020F0502020204030204" pitchFamily="34" charset="0"/>
                <a:cs typeface="Calibri" panose="020F0502020204030204" pitchFamily="34" charset="0"/>
              </a:rPr>
              <a:t>No</a:t>
            </a:r>
            <a:r>
              <a:rPr lang="en-US" sz="1800" dirty="0">
                <a:solidFill>
                  <a:srgbClr val="DB3F2D"/>
                </a:solidFill>
                <a:latin typeface="Calibri" panose="020F0502020204030204" pitchFamily="34" charset="0"/>
                <a:cs typeface="Calibri" panose="020F0502020204030204" pitchFamily="34" charset="0"/>
              </a:rPr>
              <a:t> =  Instrument to collect data</a:t>
            </a:r>
          </a:p>
        </p:txBody>
      </p:sp>
      <p:sp>
        <p:nvSpPr>
          <p:cNvPr id="53" name="TextBox 52">
            <a:extLst>
              <a:ext uri="{FF2B5EF4-FFF2-40B4-BE49-F238E27FC236}">
                <a16:creationId xmlns:a16="http://schemas.microsoft.com/office/drawing/2014/main" id="{A10D9C44-F3A6-F3D8-0AFB-3F464C129340}"/>
              </a:ext>
            </a:extLst>
          </p:cNvPr>
          <p:cNvSpPr txBox="1"/>
          <p:nvPr/>
        </p:nvSpPr>
        <p:spPr>
          <a:xfrm>
            <a:off x="2049886" y="4054294"/>
            <a:ext cx="6130011" cy="400110"/>
          </a:xfrm>
          <a:prstGeom prst="rect">
            <a:avLst/>
          </a:prstGeom>
          <a:noFill/>
        </p:spPr>
        <p:txBody>
          <a:bodyPr wrap="none" rtlCol="0">
            <a:spAutoFit/>
          </a:bodyPr>
          <a:lstStyle/>
          <a:p>
            <a:r>
              <a:rPr lang="en-US" sz="2000" dirty="0">
                <a:solidFill>
                  <a:srgbClr val="FFFFFF"/>
                </a:solidFill>
                <a:latin typeface="Calibri" panose="020F0502020204030204" pitchFamily="34" charset="0"/>
                <a:cs typeface="Calibri" panose="020F0502020204030204" pitchFamily="34" charset="0"/>
              </a:rPr>
              <a:t>Real-world question: Which students need intervention? </a:t>
            </a:r>
          </a:p>
        </p:txBody>
      </p:sp>
      <p:sp>
        <p:nvSpPr>
          <p:cNvPr id="178" name="Flowchart: Summing Junction 177">
            <a:extLst>
              <a:ext uri="{FF2B5EF4-FFF2-40B4-BE49-F238E27FC236}">
                <a16:creationId xmlns:a16="http://schemas.microsoft.com/office/drawing/2014/main" id="{65F54C21-1318-8F4F-C5A5-5FA346F757F1}"/>
              </a:ext>
            </a:extLst>
          </p:cNvPr>
          <p:cNvSpPr/>
          <p:nvPr/>
        </p:nvSpPr>
        <p:spPr bwMode="auto">
          <a:xfrm>
            <a:off x="6808762" y="2864074"/>
            <a:ext cx="335719" cy="335719"/>
          </a:xfrm>
          <a:prstGeom prst="flowChartSummingJunction">
            <a:avLst/>
          </a:prstGeom>
          <a:noFill/>
          <a:ln w="34925" cap="rnd" cmpd="sng" algn="ctr">
            <a:solidFill>
              <a:srgbClr val="EB00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ahoma" charset="0"/>
            </a:endParaRPr>
          </a:p>
        </p:txBody>
      </p:sp>
      <p:sp>
        <p:nvSpPr>
          <p:cNvPr id="57" name="TextBox 56">
            <a:extLst>
              <a:ext uri="{FF2B5EF4-FFF2-40B4-BE49-F238E27FC236}">
                <a16:creationId xmlns:a16="http://schemas.microsoft.com/office/drawing/2014/main" id="{A98B2168-FC44-C1BA-28EF-FA9CABB83632}"/>
              </a:ext>
            </a:extLst>
          </p:cNvPr>
          <p:cNvSpPr txBox="1"/>
          <p:nvPr/>
        </p:nvSpPr>
        <p:spPr>
          <a:xfrm>
            <a:off x="2049886" y="4514490"/>
            <a:ext cx="8982780" cy="400110"/>
          </a:xfrm>
          <a:prstGeom prst="rect">
            <a:avLst/>
          </a:prstGeom>
          <a:noFill/>
        </p:spPr>
        <p:txBody>
          <a:bodyPr wrap="none" rtlCol="0">
            <a:spAutoFit/>
          </a:bodyPr>
          <a:lstStyle/>
          <a:p>
            <a:r>
              <a:rPr lang="en-US" sz="2000" dirty="0">
                <a:solidFill>
                  <a:srgbClr val="FFFFFF"/>
                </a:solidFill>
                <a:latin typeface="Calibri" panose="020F0502020204030204" pitchFamily="34" charset="0"/>
                <a:cs typeface="Calibri" panose="020F0502020204030204" pitchFamily="34" charset="0"/>
              </a:rPr>
              <a:t>Data questions: How do I predict the probability? What’s the cutoff for intervention?</a:t>
            </a:r>
          </a:p>
        </p:txBody>
      </p:sp>
      <p:pic>
        <p:nvPicPr>
          <p:cNvPr id="58" name="Sensors">
            <a:extLst>
              <a:ext uri="{FF2B5EF4-FFF2-40B4-BE49-F238E27FC236}">
                <a16:creationId xmlns:a16="http://schemas.microsoft.com/office/drawing/2014/main" id="{6C073680-110B-314D-C4DF-346AADA025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50595" y="2274777"/>
            <a:ext cx="1276350" cy="1276350"/>
          </a:xfrm>
          <a:prstGeom prst="rect">
            <a:avLst/>
          </a:prstGeom>
        </p:spPr>
      </p:pic>
      <p:sp>
        <p:nvSpPr>
          <p:cNvPr id="61" name="TextBox 60">
            <a:extLst>
              <a:ext uri="{FF2B5EF4-FFF2-40B4-BE49-F238E27FC236}">
                <a16:creationId xmlns:a16="http://schemas.microsoft.com/office/drawing/2014/main" id="{073BFA33-5B3D-8BDC-4497-D37A55D64708}"/>
              </a:ext>
            </a:extLst>
          </p:cNvPr>
          <p:cNvSpPr txBox="1"/>
          <p:nvPr/>
        </p:nvSpPr>
        <p:spPr>
          <a:xfrm>
            <a:off x="871109" y="1181469"/>
            <a:ext cx="7682424" cy="646331"/>
          </a:xfrm>
          <a:prstGeom prst="rect">
            <a:avLst/>
          </a:prstGeom>
          <a:noFill/>
        </p:spPr>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Learning Analytics Process Model</a:t>
            </a:r>
          </a:p>
        </p:txBody>
      </p:sp>
      <p:sp>
        <p:nvSpPr>
          <p:cNvPr id="180" name="Right Brace 179">
            <a:extLst>
              <a:ext uri="{FF2B5EF4-FFF2-40B4-BE49-F238E27FC236}">
                <a16:creationId xmlns:a16="http://schemas.microsoft.com/office/drawing/2014/main" id="{62C1F90E-3A84-896E-565E-8B4CE002EFB0}"/>
              </a:ext>
            </a:extLst>
          </p:cNvPr>
          <p:cNvSpPr/>
          <p:nvPr/>
        </p:nvSpPr>
        <p:spPr bwMode="auto">
          <a:xfrm rot="5400000">
            <a:off x="6044572" y="871389"/>
            <a:ext cx="758869" cy="8875032"/>
          </a:xfrm>
          <a:prstGeom prst="rightBrace">
            <a:avLst>
              <a:gd name="adj1" fmla="val 33528"/>
              <a:gd name="adj2" fmla="val 50000"/>
            </a:avLst>
          </a:prstGeom>
          <a:noFill/>
          <a:ln w="63500" cap="rnd" cmpd="sng" algn="ctr">
            <a:solidFill>
              <a:srgbClr val="DB3F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82" name="Straight Arrow Connector 181">
            <a:extLst>
              <a:ext uri="{FF2B5EF4-FFF2-40B4-BE49-F238E27FC236}">
                <a16:creationId xmlns:a16="http://schemas.microsoft.com/office/drawing/2014/main" id="{16B59766-D3EB-E7F0-DE54-DD28E66AB615}"/>
              </a:ext>
            </a:extLst>
          </p:cNvPr>
          <p:cNvCxnSpPr>
            <a:cxnSpLocks/>
            <a:stCxn id="180" idx="1"/>
          </p:cNvCxnSpPr>
          <p:nvPr/>
        </p:nvCxnSpPr>
        <p:spPr bwMode="auto">
          <a:xfrm>
            <a:off x="6424007" y="5688340"/>
            <a:ext cx="0" cy="1585296"/>
          </a:xfrm>
          <a:prstGeom prst="straightConnector1">
            <a:avLst/>
          </a:prstGeom>
          <a:solidFill>
            <a:schemeClr val="accent1"/>
          </a:solidFill>
          <a:ln w="63500" cap="rnd" cmpd="sng" algn="ctr">
            <a:solidFill>
              <a:srgbClr val="DB3F2D"/>
            </a:solidFill>
            <a:prstDash val="solid"/>
            <a:round/>
            <a:headEnd type="none" w="med" len="med"/>
            <a:tailEnd type="triangle"/>
          </a:ln>
          <a:effectLst/>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wipe(left)">
                                      <p:cBhvr>
                                        <p:cTn id="7" dur="25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25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circle(out)">
                                      <p:cBhvr>
                                        <p:cTn id="17" dur="150"/>
                                        <p:tgtEl>
                                          <p:spTgt spid="178"/>
                                        </p:tgtEl>
                                      </p:cBhvr>
                                    </p:animEffect>
                                  </p:childTnLst>
                                </p:cTn>
                              </p:par>
                            </p:childTnLst>
                          </p:cTn>
                        </p:par>
                        <p:par>
                          <p:cTn id="18" fill="hold">
                            <p:stCondLst>
                              <p:cond delay="150"/>
                            </p:stCondLst>
                            <p:childTnLst>
                              <p:par>
                                <p:cTn id="19" presetID="22" presetClass="entr" presetSubtype="8"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left)">
                                      <p:cBhvr>
                                        <p:cTn id="21" dur="150"/>
                                        <p:tgtEl>
                                          <p:spTgt spid="52"/>
                                        </p:tgtEl>
                                      </p:cBhvr>
                                    </p:animEffect>
                                  </p:childTnLst>
                                </p:cTn>
                              </p:par>
                            </p:childTnLst>
                          </p:cTn>
                        </p:par>
                        <p:par>
                          <p:cTn id="22" fill="hold">
                            <p:stCondLst>
                              <p:cond delay="300"/>
                            </p:stCondLst>
                            <p:childTnLst>
                              <p:par>
                                <p:cTn id="23" presetID="10" presetClass="entr" presetSubtype="0" fill="hold"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150"/>
                                        <p:tgtEl>
                                          <p:spTgt spid="58"/>
                                        </p:tgtEl>
                                      </p:cBhvr>
                                    </p:animEffect>
                                  </p:childTnLst>
                                </p:cTn>
                              </p:par>
                              <p:par>
                                <p:cTn id="26" presetID="6" presetClass="entr" presetSubtype="32"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circle(out)">
                                      <p:cBhvr>
                                        <p:cTn id="28" dur="250"/>
                                        <p:tgtEl>
                                          <p:spTgt spid="60"/>
                                        </p:tgtEl>
                                      </p:cBhvr>
                                    </p:animEffect>
                                  </p:childTnLst>
                                </p:cTn>
                              </p:par>
                            </p:childTnLst>
                          </p:cTn>
                        </p:par>
                        <p:par>
                          <p:cTn id="29" fill="hold">
                            <p:stCondLst>
                              <p:cond delay="550"/>
                            </p:stCondLst>
                            <p:childTnLst>
                              <p:par>
                                <p:cTn id="30" presetID="6" presetClass="entr" presetSubtype="32" fill="hold" nodeType="after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circle(out)">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left)">
                                      <p:cBhvr>
                                        <p:cTn id="37" dur="250"/>
                                        <p:tgtEl>
                                          <p:spTgt spid="50"/>
                                        </p:tgtEl>
                                      </p:cBhvr>
                                    </p:animEffect>
                                  </p:childTnLst>
                                </p:cTn>
                              </p:par>
                              <p:par>
                                <p:cTn id="38" presetID="10" presetClass="exit" presetSubtype="0" fill="hold" grpId="1" nodeType="withEffect">
                                  <p:stCondLst>
                                    <p:cond delay="0"/>
                                  </p:stCondLst>
                                  <p:childTnLst>
                                    <p:animEffect transition="out" filter="fade">
                                      <p:cBhvr>
                                        <p:cTn id="39" dur="150"/>
                                        <p:tgtEl>
                                          <p:spTgt spid="178"/>
                                        </p:tgtEl>
                                      </p:cBhvr>
                                    </p:animEffect>
                                    <p:set>
                                      <p:cBhvr>
                                        <p:cTn id="40" dur="1" fill="hold">
                                          <p:stCondLst>
                                            <p:cond delay="149"/>
                                          </p:stCondLst>
                                        </p:cTn>
                                        <p:tgtEl>
                                          <p:spTgt spid="17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50"/>
                                        <p:tgtEl>
                                          <p:spTgt spid="52"/>
                                        </p:tgtEl>
                                      </p:cBhvr>
                                    </p:animEffect>
                                    <p:set>
                                      <p:cBhvr>
                                        <p:cTn id="43" dur="1" fill="hold">
                                          <p:stCondLst>
                                            <p:cond delay="149"/>
                                          </p:stCondLst>
                                        </p:cTn>
                                        <p:tgtEl>
                                          <p:spTgt spid="5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50"/>
                                        <p:tgtEl>
                                          <p:spTgt spid="58"/>
                                        </p:tgtEl>
                                      </p:cBhvr>
                                    </p:animEffect>
                                    <p:set>
                                      <p:cBhvr>
                                        <p:cTn id="46" dur="1" fill="hold">
                                          <p:stCondLst>
                                            <p:cond delay="149"/>
                                          </p:stCondLst>
                                        </p:cTn>
                                        <p:tgtEl>
                                          <p:spTgt spid="5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50"/>
                                        <p:tgtEl>
                                          <p:spTgt spid="60"/>
                                        </p:tgtEl>
                                      </p:cBhvr>
                                    </p:animEffect>
                                    <p:set>
                                      <p:cBhvr>
                                        <p:cTn id="49" dur="1" fill="hold">
                                          <p:stCondLst>
                                            <p:cond delay="149"/>
                                          </p:stCondLst>
                                        </p:cTn>
                                        <p:tgtEl>
                                          <p:spTgt spid="6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50"/>
                                        <p:tgtEl>
                                          <p:spTgt spid="59"/>
                                        </p:tgtEl>
                                      </p:cBhvr>
                                    </p:animEffect>
                                    <p:set>
                                      <p:cBhvr>
                                        <p:cTn id="52" dur="1" fill="hold">
                                          <p:stCondLst>
                                            <p:cond delay="149"/>
                                          </p:stCondLst>
                                        </p:cTn>
                                        <p:tgtEl>
                                          <p:spTgt spid="5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left)">
                                      <p:cBhvr>
                                        <p:cTn id="57" dur="25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ipe(left)">
                                      <p:cBhvr>
                                        <p:cTn id="62" dur="25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0"/>
                                        </p:tgtEl>
                                        <p:attrNameLst>
                                          <p:attrName>style.visibility</p:attrName>
                                        </p:attrNameLst>
                                      </p:cBhvr>
                                      <p:to>
                                        <p:strVal val="visible"/>
                                      </p:to>
                                    </p:set>
                                    <p:animEffect transition="in" filter="barn(inVertical)">
                                      <p:cBhvr>
                                        <p:cTn id="67" dur="250"/>
                                        <p:tgtEl>
                                          <p:spTgt spid="180"/>
                                        </p:tgtEl>
                                      </p:cBhvr>
                                    </p:animEffect>
                                  </p:childTnLst>
                                </p:cTn>
                              </p:par>
                            </p:childTnLst>
                          </p:cTn>
                        </p:par>
                        <p:par>
                          <p:cTn id="68" fill="hold">
                            <p:stCondLst>
                              <p:cond delay="250"/>
                            </p:stCondLst>
                            <p:childTnLst>
                              <p:par>
                                <p:cTn id="69" presetID="22" presetClass="entr" presetSubtype="1" fill="hold" nodeType="afterEffect">
                                  <p:stCondLst>
                                    <p:cond delay="0"/>
                                  </p:stCondLst>
                                  <p:childTnLst>
                                    <p:set>
                                      <p:cBhvr>
                                        <p:cTn id="70" dur="1" fill="hold">
                                          <p:stCondLst>
                                            <p:cond delay="0"/>
                                          </p:stCondLst>
                                        </p:cTn>
                                        <p:tgtEl>
                                          <p:spTgt spid="182"/>
                                        </p:tgtEl>
                                        <p:attrNameLst>
                                          <p:attrName>style.visibility</p:attrName>
                                        </p:attrNameLst>
                                      </p:cBhvr>
                                      <p:to>
                                        <p:strVal val="visible"/>
                                      </p:to>
                                    </p:set>
                                    <p:animEffect transition="in" filter="wipe(up)">
                                      <p:cBhvr>
                                        <p:cTn id="71" dur="15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49" grpId="0"/>
      <p:bldP spid="50" grpId="0"/>
      <p:bldP spid="52" grpId="0"/>
      <p:bldP spid="52" grpId="1"/>
      <p:bldP spid="53" grpId="0"/>
      <p:bldP spid="178" grpId="0" animBg="1"/>
      <p:bldP spid="178" grpId="1" animBg="1"/>
      <p:bldP spid="57" grpId="0"/>
      <p:bldP spid="180"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163"/>
        <p:cNvGrpSpPr/>
        <p:nvPr/>
      </p:nvGrpSpPr>
      <p:grpSpPr>
        <a:xfrm>
          <a:off x="0" y="0"/>
          <a:ext cx="0" cy="0"/>
          <a:chOff x="0" y="0"/>
          <a:chExt cx="0" cy="0"/>
        </a:xfrm>
      </p:grpSpPr>
      <p:sp>
        <p:nvSpPr>
          <p:cNvPr id="4" name="Rectangle 3">
            <a:extLst>
              <a:ext uri="{FF2B5EF4-FFF2-40B4-BE49-F238E27FC236}">
                <a16:creationId xmlns:a16="http://schemas.microsoft.com/office/drawing/2014/main" id="{32A8C88D-7DA0-39DF-6888-7623B159A2E1}"/>
              </a:ext>
            </a:extLst>
          </p:cNvPr>
          <p:cNvSpPr/>
          <p:nvPr/>
        </p:nvSpPr>
        <p:spPr bwMode="auto">
          <a:xfrm>
            <a:off x="2485505" y="1463040"/>
            <a:ext cx="2990856" cy="5394960"/>
          </a:xfrm>
          <a:prstGeom prst="rect">
            <a:avLst/>
          </a:prstGeom>
          <a:solidFill>
            <a:srgbClr val="2A738C"/>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Tahoma" charset="0"/>
            </a:endParaRPr>
          </a:p>
        </p:txBody>
      </p:sp>
      <p:sp>
        <p:nvSpPr>
          <p:cNvPr id="22" name="Rectangle 21">
            <a:extLst>
              <a:ext uri="{FF2B5EF4-FFF2-40B4-BE49-F238E27FC236}">
                <a16:creationId xmlns:a16="http://schemas.microsoft.com/office/drawing/2014/main" id="{972A3BFE-CD6B-36E4-E578-E83D8A8ED2BD}"/>
              </a:ext>
            </a:extLst>
          </p:cNvPr>
          <p:cNvSpPr/>
          <p:nvPr/>
        </p:nvSpPr>
        <p:spPr bwMode="auto">
          <a:xfrm>
            <a:off x="5620266" y="1463040"/>
            <a:ext cx="2990856" cy="5394960"/>
          </a:xfrm>
          <a:prstGeom prst="rect">
            <a:avLst/>
          </a:prstGeom>
          <a:solidFill>
            <a:srgbClr val="05566D"/>
          </a:solidFill>
          <a:ln w="34925" cap="rnd" cmpd="sng" algn="ctr">
            <a:solidFill>
              <a:srgbClr val="04556C"/>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Tahoma" charset="0"/>
            </a:endParaRPr>
          </a:p>
        </p:txBody>
      </p:sp>
      <p:sp>
        <p:nvSpPr>
          <p:cNvPr id="25" name="Rectangle 24">
            <a:extLst>
              <a:ext uri="{FF2B5EF4-FFF2-40B4-BE49-F238E27FC236}">
                <a16:creationId xmlns:a16="http://schemas.microsoft.com/office/drawing/2014/main" id="{D5089BE2-AB95-E05B-12B9-1FDDCEA82511}"/>
              </a:ext>
            </a:extLst>
          </p:cNvPr>
          <p:cNvSpPr/>
          <p:nvPr/>
        </p:nvSpPr>
        <p:spPr bwMode="auto">
          <a:xfrm>
            <a:off x="8755028" y="1463040"/>
            <a:ext cx="2990856" cy="5394960"/>
          </a:xfrm>
          <a:prstGeom prst="rect">
            <a:avLst/>
          </a:prstGeom>
          <a:solidFill>
            <a:srgbClr val="35464E"/>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Tahoma" charset="0"/>
            </a:endParaRPr>
          </a:p>
        </p:txBody>
      </p:sp>
      <p:sp>
        <p:nvSpPr>
          <p:cNvPr id="12" name="Arrow: Pentagon 11">
            <a:extLst>
              <a:ext uri="{FF2B5EF4-FFF2-40B4-BE49-F238E27FC236}">
                <a16:creationId xmlns:a16="http://schemas.microsoft.com/office/drawing/2014/main" id="{EDD59B0D-92AF-778F-7CA8-B625712C449C}"/>
              </a:ext>
            </a:extLst>
          </p:cNvPr>
          <p:cNvSpPr/>
          <p:nvPr/>
        </p:nvSpPr>
        <p:spPr bwMode="auto">
          <a:xfrm>
            <a:off x="495721" y="1596043"/>
            <a:ext cx="2106598" cy="914402"/>
          </a:xfrm>
          <a:prstGeom prst="homePlate">
            <a:avLst/>
          </a:prstGeom>
          <a:solidFill>
            <a:schemeClr val="bg1"/>
          </a:solidFill>
          <a:ln w="34925" cap="rnd" cmpd="sng" algn="ctr">
            <a:solidFill>
              <a:srgbClr val="04556C"/>
            </a:solid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Answer</a:t>
            </a:r>
          </a:p>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the Question</a:t>
            </a:r>
          </a:p>
        </p:txBody>
      </p:sp>
      <p:sp>
        <p:nvSpPr>
          <p:cNvPr id="28" name="Arrow: Pentagon 27">
            <a:extLst>
              <a:ext uri="{FF2B5EF4-FFF2-40B4-BE49-F238E27FC236}">
                <a16:creationId xmlns:a16="http://schemas.microsoft.com/office/drawing/2014/main" id="{544117F9-ECC0-5567-17B6-971AED1A4D6E}"/>
              </a:ext>
            </a:extLst>
          </p:cNvPr>
          <p:cNvSpPr/>
          <p:nvPr/>
        </p:nvSpPr>
        <p:spPr bwMode="auto">
          <a:xfrm>
            <a:off x="495721" y="2967643"/>
            <a:ext cx="2106598" cy="914402"/>
          </a:xfrm>
          <a:prstGeom prst="homePlate">
            <a:avLst/>
          </a:prstGeom>
          <a:solidFill>
            <a:schemeClr val="bg1"/>
          </a:solidFill>
          <a:ln w="34925" cap="rnd" cmpd="sng" algn="ctr">
            <a:solidFill>
              <a:srgbClr val="04556C"/>
            </a:solid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Goals</a:t>
            </a:r>
          </a:p>
        </p:txBody>
      </p:sp>
      <p:sp>
        <p:nvSpPr>
          <p:cNvPr id="29" name="Arrow: Pentagon 28">
            <a:extLst>
              <a:ext uri="{FF2B5EF4-FFF2-40B4-BE49-F238E27FC236}">
                <a16:creationId xmlns:a16="http://schemas.microsoft.com/office/drawing/2014/main" id="{524E0F9B-18FC-668A-678D-68D2661E714F}"/>
              </a:ext>
            </a:extLst>
          </p:cNvPr>
          <p:cNvSpPr/>
          <p:nvPr/>
        </p:nvSpPr>
        <p:spPr bwMode="auto">
          <a:xfrm>
            <a:off x="495721" y="4339243"/>
            <a:ext cx="2106598" cy="914402"/>
          </a:xfrm>
          <a:prstGeom prst="homePlate">
            <a:avLst/>
          </a:prstGeom>
          <a:solidFill>
            <a:schemeClr val="bg1"/>
          </a:solidFill>
          <a:ln w="34925" cap="rnd" cmpd="sng" algn="ctr">
            <a:solidFill>
              <a:srgbClr val="04556C"/>
            </a:solid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Examples</a:t>
            </a:r>
          </a:p>
        </p:txBody>
      </p:sp>
      <p:sp>
        <p:nvSpPr>
          <p:cNvPr id="13" name="TextBox 12">
            <a:extLst>
              <a:ext uri="{FF2B5EF4-FFF2-40B4-BE49-F238E27FC236}">
                <a16:creationId xmlns:a16="http://schemas.microsoft.com/office/drawing/2014/main" id="{0819F75A-4B29-1A00-B520-E794B39DA501}"/>
              </a:ext>
            </a:extLst>
          </p:cNvPr>
          <p:cNvSpPr txBox="1"/>
          <p:nvPr/>
        </p:nvSpPr>
        <p:spPr>
          <a:xfrm>
            <a:off x="2485504" y="1634311"/>
            <a:ext cx="2990856" cy="738664"/>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How can I accurately predict new data points (e.g. learner outcomes)?</a:t>
            </a:r>
          </a:p>
        </p:txBody>
      </p:sp>
      <p:sp>
        <p:nvSpPr>
          <p:cNvPr id="31" name="TextBox 30">
            <a:extLst>
              <a:ext uri="{FF2B5EF4-FFF2-40B4-BE49-F238E27FC236}">
                <a16:creationId xmlns:a16="http://schemas.microsoft.com/office/drawing/2014/main" id="{9BD5292D-00D1-6DE8-5C4D-1AC5C03076CE}"/>
              </a:ext>
            </a:extLst>
          </p:cNvPr>
          <p:cNvSpPr txBox="1"/>
          <p:nvPr/>
        </p:nvSpPr>
        <p:spPr>
          <a:xfrm>
            <a:off x="2485504" y="2837090"/>
            <a:ext cx="2990856" cy="984885"/>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A model to predict a single aspect of the data (value or category) with high accuracy and low error</a:t>
            </a:r>
          </a:p>
        </p:txBody>
      </p:sp>
      <p:sp>
        <p:nvSpPr>
          <p:cNvPr id="32" name="TextBox 31">
            <a:extLst>
              <a:ext uri="{FF2B5EF4-FFF2-40B4-BE49-F238E27FC236}">
                <a16:creationId xmlns:a16="http://schemas.microsoft.com/office/drawing/2014/main" id="{578B3E23-5B69-FCF7-B7BC-EA23D7F78B65}"/>
              </a:ext>
            </a:extLst>
          </p:cNvPr>
          <p:cNvSpPr txBox="1"/>
          <p:nvPr/>
        </p:nvSpPr>
        <p:spPr>
          <a:xfrm>
            <a:off x="2485504" y="4286090"/>
            <a:ext cx="2990856" cy="1477328"/>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What’s the probability a learner will successfully complete this course? Should we classify the learner as “likely” or “unlikely” to complete?</a:t>
            </a:r>
          </a:p>
        </p:txBody>
      </p:sp>
      <p:pic>
        <p:nvPicPr>
          <p:cNvPr id="16" name="Picture 15">
            <a:extLst>
              <a:ext uri="{FF2B5EF4-FFF2-40B4-BE49-F238E27FC236}">
                <a16:creationId xmlns:a16="http://schemas.microsoft.com/office/drawing/2014/main" id="{19035D87-A81F-55BC-89CF-1C4CBB8C577B}"/>
              </a:ext>
            </a:extLst>
          </p:cNvPr>
          <p:cNvPicPr>
            <a:picLocks noChangeAspect="1"/>
          </p:cNvPicPr>
          <p:nvPr/>
        </p:nvPicPr>
        <p:blipFill>
          <a:blip r:embed="rId3"/>
          <a:stretch>
            <a:fillRect/>
          </a:stretch>
        </p:blipFill>
        <p:spPr>
          <a:xfrm>
            <a:off x="2826947" y="755154"/>
            <a:ext cx="2213040" cy="1072989"/>
          </a:xfrm>
          <a:prstGeom prst="rect">
            <a:avLst/>
          </a:prstGeom>
        </p:spPr>
      </p:pic>
      <p:pic>
        <p:nvPicPr>
          <p:cNvPr id="17" name="Picture 16">
            <a:extLst>
              <a:ext uri="{FF2B5EF4-FFF2-40B4-BE49-F238E27FC236}">
                <a16:creationId xmlns:a16="http://schemas.microsoft.com/office/drawing/2014/main" id="{F352CBB7-3BCA-6FB4-6A10-4BDD0112F3B8}"/>
              </a:ext>
            </a:extLst>
          </p:cNvPr>
          <p:cNvPicPr>
            <a:picLocks noChangeAspect="1"/>
          </p:cNvPicPr>
          <p:nvPr/>
        </p:nvPicPr>
        <p:blipFill>
          <a:blip r:embed="rId4"/>
          <a:stretch>
            <a:fillRect/>
          </a:stretch>
        </p:blipFill>
        <p:spPr>
          <a:xfrm>
            <a:off x="6145516" y="752704"/>
            <a:ext cx="1908213" cy="1072989"/>
          </a:xfrm>
          <a:prstGeom prst="rect">
            <a:avLst/>
          </a:prstGeom>
        </p:spPr>
      </p:pic>
      <p:pic>
        <p:nvPicPr>
          <p:cNvPr id="18" name="Picture 17">
            <a:extLst>
              <a:ext uri="{FF2B5EF4-FFF2-40B4-BE49-F238E27FC236}">
                <a16:creationId xmlns:a16="http://schemas.microsoft.com/office/drawing/2014/main" id="{9C5C67DE-F04F-AFBA-359C-1AB70DE56FD4}"/>
              </a:ext>
            </a:extLst>
          </p:cNvPr>
          <p:cNvPicPr>
            <a:picLocks noChangeAspect="1"/>
          </p:cNvPicPr>
          <p:nvPr/>
        </p:nvPicPr>
        <p:blipFill>
          <a:blip r:embed="rId5"/>
          <a:stretch>
            <a:fillRect/>
          </a:stretch>
        </p:blipFill>
        <p:spPr>
          <a:xfrm>
            <a:off x="9360287" y="752704"/>
            <a:ext cx="1908213" cy="1072989"/>
          </a:xfrm>
          <a:prstGeom prst="rect">
            <a:avLst/>
          </a:prstGeom>
        </p:spPr>
      </p:pic>
      <p:sp>
        <p:nvSpPr>
          <p:cNvPr id="40" name="TextBox 39">
            <a:extLst>
              <a:ext uri="{FF2B5EF4-FFF2-40B4-BE49-F238E27FC236}">
                <a16:creationId xmlns:a16="http://schemas.microsoft.com/office/drawing/2014/main" id="{CAD98174-C9FC-2764-810C-E75F7C00A3B8}"/>
              </a:ext>
            </a:extLst>
          </p:cNvPr>
          <p:cNvSpPr txBox="1"/>
          <p:nvPr/>
        </p:nvSpPr>
        <p:spPr>
          <a:xfrm>
            <a:off x="5619402" y="1634311"/>
            <a:ext cx="2990856" cy="492443"/>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What meaning can be inferred from the data?</a:t>
            </a:r>
          </a:p>
        </p:txBody>
      </p:sp>
      <p:sp>
        <p:nvSpPr>
          <p:cNvPr id="41" name="TextBox 40">
            <a:extLst>
              <a:ext uri="{FF2B5EF4-FFF2-40B4-BE49-F238E27FC236}">
                <a16:creationId xmlns:a16="http://schemas.microsoft.com/office/drawing/2014/main" id="{A38F612A-82CE-E0CF-DB1D-E84B95E8115F}"/>
              </a:ext>
            </a:extLst>
          </p:cNvPr>
          <p:cNvSpPr txBox="1"/>
          <p:nvPr/>
        </p:nvSpPr>
        <p:spPr>
          <a:xfrm>
            <a:off x="5619402" y="2837090"/>
            <a:ext cx="2990856" cy="984885"/>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An estimate of association between an outcome variable and predictor variables.</a:t>
            </a:r>
          </a:p>
        </p:txBody>
      </p:sp>
      <p:sp>
        <p:nvSpPr>
          <p:cNvPr id="42" name="TextBox 41">
            <a:extLst>
              <a:ext uri="{FF2B5EF4-FFF2-40B4-BE49-F238E27FC236}">
                <a16:creationId xmlns:a16="http://schemas.microsoft.com/office/drawing/2014/main" id="{6EDCA73B-E4BC-0709-E988-21F204C8E462}"/>
              </a:ext>
            </a:extLst>
          </p:cNvPr>
          <p:cNvSpPr txBox="1"/>
          <p:nvPr/>
        </p:nvSpPr>
        <p:spPr>
          <a:xfrm>
            <a:off x="5619402" y="4294404"/>
            <a:ext cx="2990856" cy="1631216"/>
          </a:xfrm>
          <a:prstGeom prst="rect">
            <a:avLst/>
          </a:prstGeom>
          <a:noFill/>
        </p:spPr>
        <p:txBody>
          <a:bodyPr wrap="square" lIns="274320" tIns="0" rIns="274320" bIns="0" rtlCol="0">
            <a:spAutoFit/>
          </a:bodyPr>
          <a:lstStyle/>
          <a:p>
            <a:pPr algn="l">
              <a:spcBef>
                <a:spcPts val="1200"/>
              </a:spcBef>
            </a:pPr>
            <a:r>
              <a:rPr lang="en-US" sz="1600" dirty="0">
                <a:solidFill>
                  <a:schemeClr val="bg1"/>
                </a:solidFill>
                <a:latin typeface="Calibri" panose="020F0502020204030204" pitchFamily="34" charset="0"/>
                <a:cs typeface="Calibri" panose="020F0502020204030204" pitchFamily="34" charset="0"/>
              </a:rPr>
              <a:t>Do the data indicate that a learner is bored or frustrated?</a:t>
            </a:r>
          </a:p>
          <a:p>
            <a:pPr algn="l">
              <a:spcBef>
                <a:spcPts val="1200"/>
              </a:spcBef>
            </a:pPr>
            <a:r>
              <a:rPr lang="en-US" sz="1600" dirty="0">
                <a:solidFill>
                  <a:schemeClr val="bg1"/>
                </a:solidFill>
                <a:latin typeface="Calibri" panose="020F0502020204030204" pitchFamily="34" charset="0"/>
                <a:cs typeface="Calibri" panose="020F0502020204030204" pitchFamily="34" charset="0"/>
              </a:rPr>
              <a:t>Do the data indicate that the learning activity results in learning?</a:t>
            </a:r>
          </a:p>
        </p:txBody>
      </p:sp>
      <p:sp>
        <p:nvSpPr>
          <p:cNvPr id="43" name="TextBox 42">
            <a:extLst>
              <a:ext uri="{FF2B5EF4-FFF2-40B4-BE49-F238E27FC236}">
                <a16:creationId xmlns:a16="http://schemas.microsoft.com/office/drawing/2014/main" id="{60F8B936-9329-BAA3-5DCE-3AD7AFACFFC7}"/>
              </a:ext>
            </a:extLst>
          </p:cNvPr>
          <p:cNvSpPr txBox="1"/>
          <p:nvPr/>
        </p:nvSpPr>
        <p:spPr>
          <a:xfrm>
            <a:off x="8753301" y="1634311"/>
            <a:ext cx="2990856" cy="738664"/>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How can I isolate the most useful information from a large data set?</a:t>
            </a:r>
          </a:p>
        </p:txBody>
      </p:sp>
      <p:sp>
        <p:nvSpPr>
          <p:cNvPr id="44" name="TextBox 43">
            <a:extLst>
              <a:ext uri="{FF2B5EF4-FFF2-40B4-BE49-F238E27FC236}">
                <a16:creationId xmlns:a16="http://schemas.microsoft.com/office/drawing/2014/main" id="{512B3B48-7AA1-E72D-BD72-E565218FA6D1}"/>
              </a:ext>
            </a:extLst>
          </p:cNvPr>
          <p:cNvSpPr txBox="1"/>
          <p:nvPr/>
        </p:nvSpPr>
        <p:spPr>
          <a:xfrm>
            <a:off x="8753301" y="2837090"/>
            <a:ext cx="2990856" cy="984885"/>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Discover features, patterns, correlations, or anomalies of a data set useful for decision making or further analysis</a:t>
            </a:r>
          </a:p>
        </p:txBody>
      </p:sp>
      <p:sp>
        <p:nvSpPr>
          <p:cNvPr id="45" name="TextBox 44">
            <a:extLst>
              <a:ext uri="{FF2B5EF4-FFF2-40B4-BE49-F238E27FC236}">
                <a16:creationId xmlns:a16="http://schemas.microsoft.com/office/drawing/2014/main" id="{B730F178-4BF7-AFC6-777C-7BFC8FE85DD7}"/>
              </a:ext>
            </a:extLst>
          </p:cNvPr>
          <p:cNvSpPr txBox="1"/>
          <p:nvPr/>
        </p:nvSpPr>
        <p:spPr>
          <a:xfrm>
            <a:off x="8753301" y="4335966"/>
            <a:ext cx="2990856" cy="1723549"/>
          </a:xfrm>
          <a:prstGeom prst="rect">
            <a:avLst/>
          </a:prstGeom>
          <a:noFill/>
        </p:spPr>
        <p:txBody>
          <a:bodyPr wrap="square" lIns="274320" tIns="0" rIns="274320" bIns="0" rtlCol="0">
            <a:spAutoFit/>
          </a:bodyPr>
          <a:lstStyle/>
          <a:p>
            <a:pPr algn="l">
              <a:spcBef>
                <a:spcPts val="1200"/>
              </a:spcBef>
            </a:pPr>
            <a:r>
              <a:rPr lang="en-US" sz="1600" dirty="0">
                <a:solidFill>
                  <a:schemeClr val="bg1"/>
                </a:solidFill>
                <a:latin typeface="Calibri" panose="020F0502020204030204" pitchFamily="34" charset="0"/>
                <a:cs typeface="Calibri" panose="020F0502020204030204" pitchFamily="34" charset="0"/>
              </a:rPr>
              <a:t>What features of the data are most useful for creating a predictive model? What interactions between learners engaged in collaborative learning are most productive?</a:t>
            </a:r>
          </a:p>
        </p:txBody>
      </p:sp>
      <p:cxnSp>
        <p:nvCxnSpPr>
          <p:cNvPr id="64" name="Straight Arrow Connector 63">
            <a:extLst>
              <a:ext uri="{FF2B5EF4-FFF2-40B4-BE49-F238E27FC236}">
                <a16:creationId xmlns:a16="http://schemas.microsoft.com/office/drawing/2014/main" id="{6D96F65B-F072-6278-BBAC-1908D336615F}"/>
              </a:ext>
            </a:extLst>
          </p:cNvPr>
          <p:cNvCxnSpPr>
            <a:cxnSpLocks/>
          </p:cNvCxnSpPr>
          <p:nvPr/>
        </p:nvCxnSpPr>
        <p:spPr bwMode="auto">
          <a:xfrm>
            <a:off x="6424007" y="-133004"/>
            <a:ext cx="0" cy="624974"/>
          </a:xfrm>
          <a:prstGeom prst="straightConnector1">
            <a:avLst/>
          </a:prstGeom>
          <a:solidFill>
            <a:schemeClr val="accent1"/>
          </a:solidFill>
          <a:ln w="63500" cap="rnd" cmpd="sng" algn="ctr">
            <a:solidFill>
              <a:srgbClr val="DB3F2D"/>
            </a:solidFill>
            <a:prstDash val="solid"/>
            <a:round/>
            <a:headEnd type="none" w="med" len="med"/>
            <a:tailEnd type="triangle"/>
          </a:ln>
          <a:effectLst/>
        </p:spPr>
      </p:cxnSp>
    </p:spTree>
    <p:extLst>
      <p:ext uri="{BB962C8B-B14F-4D97-AF65-F5344CB8AC3E}">
        <p14:creationId xmlns:p14="http://schemas.microsoft.com/office/powerpoint/2010/main" val="232411909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
                                        <p:tgtEl>
                                          <p:spTgt spid="1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250"/>
                                        <p:tgtEl>
                                          <p:spTgt spid="12"/>
                                        </p:tgtEl>
                                      </p:cBhvr>
                                    </p:animEffect>
                                  </p:childTnLst>
                                </p:cTn>
                              </p:par>
                            </p:childTnLst>
                          </p:cTn>
                        </p:par>
                        <p:par>
                          <p:cTn id="21" fill="hold">
                            <p:stCondLst>
                              <p:cond delay="25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25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25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250"/>
                                        <p:tgtEl>
                                          <p:spTgt spid="28"/>
                                        </p:tgtEl>
                                      </p:cBhvr>
                                    </p:animEffect>
                                  </p:childTnLst>
                                </p:cTn>
                              </p:par>
                            </p:childTnLst>
                          </p:cTn>
                        </p:par>
                        <p:par>
                          <p:cTn id="40" fill="hold">
                            <p:stCondLst>
                              <p:cond delay="250"/>
                            </p:stCondLst>
                            <p:childTnLst>
                              <p:par>
                                <p:cTn id="41" presetID="10"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25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5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25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250"/>
                                        <p:tgtEl>
                                          <p:spTgt spid="29"/>
                                        </p:tgtEl>
                                      </p:cBhvr>
                                    </p:animEffect>
                                  </p:childTnLst>
                                </p:cTn>
                              </p:par>
                            </p:childTnLst>
                          </p:cTn>
                        </p:par>
                        <p:par>
                          <p:cTn id="59" fill="hold">
                            <p:stCondLst>
                              <p:cond delay="250"/>
                            </p:stCondLst>
                            <p:childTnLst>
                              <p:par>
                                <p:cTn id="60" presetID="10" presetClass="entr" presetSubtype="0"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25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P spid="29" grpId="0" animBg="1"/>
      <p:bldP spid="13" grpId="0"/>
      <p:bldP spid="31" grpId="0"/>
      <p:bldP spid="32" grpId="0"/>
      <p:bldP spid="40" grpId="0"/>
      <p:bldP spid="41" grpId="0"/>
      <p:bldP spid="42" grpId="0"/>
      <p:bldP spid="43" grpId="0"/>
      <p:bldP spid="44" grpId="0"/>
      <p:bldP spid="45"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346"/>
        <p:cNvGrpSpPr/>
        <p:nvPr/>
      </p:nvGrpSpPr>
      <p:grpSpPr>
        <a:xfrm>
          <a:off x="0" y="0"/>
          <a:ext cx="0" cy="0"/>
          <a:chOff x="0" y="0"/>
          <a:chExt cx="0" cy="0"/>
        </a:xfrm>
      </p:grpSpPr>
      <p:sp>
        <p:nvSpPr>
          <p:cNvPr id="8" name="Rectangle 7">
            <a:extLst>
              <a:ext uri="{FF2B5EF4-FFF2-40B4-BE49-F238E27FC236}">
                <a16:creationId xmlns:a16="http://schemas.microsoft.com/office/drawing/2014/main" id="{87568AE5-D32D-EBEA-8513-545AC1828F53}"/>
              </a:ext>
            </a:extLst>
          </p:cNvPr>
          <p:cNvSpPr/>
          <p:nvPr/>
        </p:nvSpPr>
        <p:spPr bwMode="auto">
          <a:xfrm>
            <a:off x="2485505" y="-1"/>
            <a:ext cx="2990856" cy="299259"/>
          </a:xfrm>
          <a:prstGeom prst="rect">
            <a:avLst/>
          </a:prstGeom>
          <a:solidFill>
            <a:srgbClr val="2A738C"/>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ahoma" charset="0"/>
            </a:endParaRPr>
          </a:p>
        </p:txBody>
      </p:sp>
      <p:sp>
        <p:nvSpPr>
          <p:cNvPr id="9" name="Rectangle 8">
            <a:extLst>
              <a:ext uri="{FF2B5EF4-FFF2-40B4-BE49-F238E27FC236}">
                <a16:creationId xmlns:a16="http://schemas.microsoft.com/office/drawing/2014/main" id="{4F100D5F-7349-1238-E403-AA93BF4AFD84}"/>
              </a:ext>
            </a:extLst>
          </p:cNvPr>
          <p:cNvSpPr/>
          <p:nvPr/>
        </p:nvSpPr>
        <p:spPr bwMode="auto">
          <a:xfrm>
            <a:off x="5620266" y="-1"/>
            <a:ext cx="2990856" cy="299259"/>
          </a:xfrm>
          <a:prstGeom prst="rect">
            <a:avLst/>
          </a:prstGeom>
          <a:solidFill>
            <a:srgbClr val="05566D"/>
          </a:solidFill>
          <a:ln w="34925" cap="rnd" cmpd="sng" algn="ctr">
            <a:solidFill>
              <a:srgbClr val="04556C"/>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ahoma" charset="0"/>
            </a:endParaRPr>
          </a:p>
        </p:txBody>
      </p:sp>
      <p:sp>
        <p:nvSpPr>
          <p:cNvPr id="10" name="Rectangle 9">
            <a:extLst>
              <a:ext uri="{FF2B5EF4-FFF2-40B4-BE49-F238E27FC236}">
                <a16:creationId xmlns:a16="http://schemas.microsoft.com/office/drawing/2014/main" id="{391C6148-4E10-AC64-CD75-5CF94D7FCBBE}"/>
              </a:ext>
            </a:extLst>
          </p:cNvPr>
          <p:cNvSpPr/>
          <p:nvPr/>
        </p:nvSpPr>
        <p:spPr bwMode="auto">
          <a:xfrm>
            <a:off x="8755028" y="-1"/>
            <a:ext cx="2990856" cy="299259"/>
          </a:xfrm>
          <a:prstGeom prst="rect">
            <a:avLst/>
          </a:prstGeom>
          <a:solidFill>
            <a:srgbClr val="35464E"/>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ahoma" charset="0"/>
            </a:endParaRPr>
          </a:p>
        </p:txBody>
      </p:sp>
      <p:sp>
        <p:nvSpPr>
          <p:cNvPr id="3" name="TextBox 2">
            <a:extLst>
              <a:ext uri="{FF2B5EF4-FFF2-40B4-BE49-F238E27FC236}">
                <a16:creationId xmlns:a16="http://schemas.microsoft.com/office/drawing/2014/main" id="{EFC64EA9-69F5-862D-23CE-4B4735BFA5D6}"/>
              </a:ext>
            </a:extLst>
          </p:cNvPr>
          <p:cNvSpPr txBox="1"/>
          <p:nvPr/>
        </p:nvSpPr>
        <p:spPr>
          <a:xfrm>
            <a:off x="407323" y="554890"/>
            <a:ext cx="1487976" cy="923330"/>
          </a:xfrm>
          <a:prstGeom prst="rect">
            <a:avLst/>
          </a:prstGeom>
          <a:noFill/>
        </p:spPr>
        <p:txBody>
          <a:bodyPr wrap="square" rtlCol="0">
            <a:spAutoFit/>
          </a:bodyPr>
          <a:lstStyle/>
          <a:p>
            <a:pPr algn="l"/>
            <a:r>
              <a:rPr lang="en-US" sz="1800" dirty="0">
                <a:solidFill>
                  <a:schemeClr val="bg1"/>
                </a:solidFill>
                <a:latin typeface="Calibri" panose="020F0502020204030204" pitchFamily="34" charset="0"/>
                <a:cs typeface="Calibri" panose="020F0502020204030204" pitchFamily="34" charset="0"/>
              </a:rPr>
              <a:t>Choose method and data set</a:t>
            </a:r>
          </a:p>
        </p:txBody>
      </p:sp>
      <p:sp>
        <p:nvSpPr>
          <p:cNvPr id="24" name="TextBox 23">
            <a:extLst>
              <a:ext uri="{FF2B5EF4-FFF2-40B4-BE49-F238E27FC236}">
                <a16:creationId xmlns:a16="http://schemas.microsoft.com/office/drawing/2014/main" id="{D5CB9A67-439B-13DE-D477-2E66BB8C0B2F}"/>
              </a:ext>
            </a:extLst>
          </p:cNvPr>
          <p:cNvSpPr txBox="1"/>
          <p:nvPr/>
        </p:nvSpPr>
        <p:spPr>
          <a:xfrm>
            <a:off x="407323" y="1865828"/>
            <a:ext cx="1487976" cy="923330"/>
          </a:xfrm>
          <a:prstGeom prst="rect">
            <a:avLst/>
          </a:prstGeom>
          <a:noFill/>
        </p:spPr>
        <p:txBody>
          <a:bodyPr wrap="square" rtlCol="0">
            <a:spAutoFit/>
          </a:bodyPr>
          <a:lstStyle/>
          <a:p>
            <a:pPr algn="l"/>
            <a:r>
              <a:rPr lang="en-US" sz="1800" dirty="0">
                <a:solidFill>
                  <a:schemeClr val="bg1"/>
                </a:solidFill>
                <a:latin typeface="Calibri" panose="020F0502020204030204" pitchFamily="34" charset="0"/>
                <a:cs typeface="Calibri" panose="020F0502020204030204" pitchFamily="34" charset="0"/>
              </a:rPr>
              <a:t>Create a model using data</a:t>
            </a:r>
          </a:p>
        </p:txBody>
      </p:sp>
      <p:sp>
        <p:nvSpPr>
          <p:cNvPr id="23" name="Rectangle 22">
            <a:extLst>
              <a:ext uri="{FF2B5EF4-FFF2-40B4-BE49-F238E27FC236}">
                <a16:creationId xmlns:a16="http://schemas.microsoft.com/office/drawing/2014/main" id="{F9F37AC6-7F27-CCBD-7A02-FC52B511098D}"/>
              </a:ext>
            </a:extLst>
          </p:cNvPr>
          <p:cNvSpPr/>
          <p:nvPr/>
        </p:nvSpPr>
        <p:spPr bwMode="auto">
          <a:xfrm>
            <a:off x="3057812" y="535240"/>
            <a:ext cx="1631022" cy="798022"/>
          </a:xfrm>
          <a:prstGeom prst="rect">
            <a:avLst/>
          </a:prstGeom>
          <a:solidFill>
            <a:srgbClr val="2A738C"/>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Calibri" panose="020F0502020204030204" pitchFamily="34" charset="0"/>
                <a:cs typeface="Calibri" panose="020F0502020204030204" pitchFamily="34" charset="0"/>
              </a:rPr>
              <a:t>Predictive Modeling</a:t>
            </a:r>
            <a:endParaRPr kumimoji="0" lang="en-US"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cxnSp>
        <p:nvCxnSpPr>
          <p:cNvPr id="28" name="Connector: Elbow 27">
            <a:extLst>
              <a:ext uri="{FF2B5EF4-FFF2-40B4-BE49-F238E27FC236}">
                <a16:creationId xmlns:a16="http://schemas.microsoft.com/office/drawing/2014/main" id="{B8D519A1-C7BC-7AC2-80EB-CC69B22D9AC2}"/>
              </a:ext>
            </a:extLst>
          </p:cNvPr>
          <p:cNvCxnSpPr>
            <a:cxnSpLocks/>
            <a:stCxn id="23" idx="2"/>
            <a:endCxn id="34" idx="0"/>
          </p:cNvCxnSpPr>
          <p:nvPr/>
        </p:nvCxnSpPr>
        <p:spPr bwMode="auto">
          <a:xfrm rot="5400000">
            <a:off x="3176789" y="1302434"/>
            <a:ext cx="665707" cy="727363"/>
          </a:xfrm>
          <a:prstGeom prst="bentConnector3">
            <a:avLst>
              <a:gd name="adj1" fmla="val 50000"/>
            </a:avLst>
          </a:prstGeom>
          <a:solidFill>
            <a:schemeClr val="accent1"/>
          </a:solidFill>
          <a:ln w="22225" cap="flat" cmpd="sng" algn="ctr">
            <a:solidFill>
              <a:srgbClr val="FFFFFF"/>
            </a:solidFill>
            <a:prstDash val="sysDash"/>
            <a:miter lim="800000"/>
            <a:headEnd type="none" w="med" len="med"/>
            <a:tailEnd type="triangle"/>
          </a:ln>
          <a:effectLst/>
        </p:spPr>
      </p:cxnSp>
      <p:cxnSp>
        <p:nvCxnSpPr>
          <p:cNvPr id="31" name="Connector: Elbow 30">
            <a:extLst>
              <a:ext uri="{FF2B5EF4-FFF2-40B4-BE49-F238E27FC236}">
                <a16:creationId xmlns:a16="http://schemas.microsoft.com/office/drawing/2014/main" id="{C87EAB06-2387-DA47-DE04-2AFA50F10DC8}"/>
              </a:ext>
            </a:extLst>
          </p:cNvPr>
          <p:cNvCxnSpPr>
            <a:cxnSpLocks/>
            <a:stCxn id="23" idx="2"/>
            <a:endCxn id="37" idx="0"/>
          </p:cNvCxnSpPr>
          <p:nvPr/>
        </p:nvCxnSpPr>
        <p:spPr bwMode="auto">
          <a:xfrm rot="16200000" flipH="1">
            <a:off x="3904152" y="1302433"/>
            <a:ext cx="665707" cy="727364"/>
          </a:xfrm>
          <a:prstGeom prst="bentConnector3">
            <a:avLst>
              <a:gd name="adj1" fmla="val 50000"/>
            </a:avLst>
          </a:prstGeom>
          <a:solidFill>
            <a:schemeClr val="accent1"/>
          </a:solidFill>
          <a:ln w="22225" cap="flat" cmpd="sng" algn="ctr">
            <a:solidFill>
              <a:srgbClr val="FFFFFF"/>
            </a:solidFill>
            <a:prstDash val="sysDash"/>
            <a:miter lim="800000"/>
            <a:headEnd type="none" w="med" len="med"/>
            <a:tailEnd type="triangle"/>
          </a:ln>
          <a:effectLst/>
        </p:spPr>
      </p:cxnSp>
      <p:sp>
        <p:nvSpPr>
          <p:cNvPr id="34" name="Rectangle: Rounded Corners 33">
            <a:extLst>
              <a:ext uri="{FF2B5EF4-FFF2-40B4-BE49-F238E27FC236}">
                <a16:creationId xmlns:a16="http://schemas.microsoft.com/office/drawing/2014/main" id="{DCA4A989-52A5-9D00-D419-591D785C2819}"/>
              </a:ext>
            </a:extLst>
          </p:cNvPr>
          <p:cNvSpPr/>
          <p:nvPr/>
        </p:nvSpPr>
        <p:spPr bwMode="auto">
          <a:xfrm>
            <a:off x="2442470" y="1998969"/>
            <a:ext cx="1406979" cy="657048"/>
          </a:xfrm>
          <a:prstGeom prst="roundRect">
            <a:avLst>
              <a:gd name="adj" fmla="val 30209"/>
            </a:avLst>
          </a:prstGeom>
          <a:solidFill>
            <a:srgbClr val="2A738C"/>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Regression Prediction</a:t>
            </a:r>
          </a:p>
        </p:txBody>
      </p:sp>
      <p:sp>
        <p:nvSpPr>
          <p:cNvPr id="37" name="Rectangle: Rounded Corners 36">
            <a:extLst>
              <a:ext uri="{FF2B5EF4-FFF2-40B4-BE49-F238E27FC236}">
                <a16:creationId xmlns:a16="http://schemas.microsoft.com/office/drawing/2014/main" id="{44687B0E-5F13-991B-5DC1-D1C3770CDCA0}"/>
              </a:ext>
            </a:extLst>
          </p:cNvPr>
          <p:cNvSpPr/>
          <p:nvPr/>
        </p:nvSpPr>
        <p:spPr bwMode="auto">
          <a:xfrm>
            <a:off x="3897197" y="1998969"/>
            <a:ext cx="1406979" cy="657048"/>
          </a:xfrm>
          <a:prstGeom prst="roundRect">
            <a:avLst>
              <a:gd name="adj" fmla="val 30209"/>
            </a:avLst>
          </a:prstGeom>
          <a:solidFill>
            <a:srgbClr val="2A738C"/>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Classification</a:t>
            </a:r>
          </a:p>
        </p:txBody>
      </p:sp>
      <p:sp>
        <p:nvSpPr>
          <p:cNvPr id="325" name="TextBox 324">
            <a:extLst>
              <a:ext uri="{FF2B5EF4-FFF2-40B4-BE49-F238E27FC236}">
                <a16:creationId xmlns:a16="http://schemas.microsoft.com/office/drawing/2014/main" id="{F2537332-CEF7-BA54-4634-966C8A6F7587}"/>
              </a:ext>
            </a:extLst>
          </p:cNvPr>
          <p:cNvSpPr txBox="1"/>
          <p:nvPr/>
        </p:nvSpPr>
        <p:spPr>
          <a:xfrm>
            <a:off x="1260355" y="3287683"/>
            <a:ext cx="2364229" cy="738664"/>
          </a:xfrm>
          <a:prstGeom prst="rect">
            <a:avLst/>
          </a:prstGeom>
          <a:noFill/>
        </p:spPr>
        <p:txBody>
          <a:bodyPr wrap="square" rtlCol="0">
            <a:spAutoFit/>
          </a:bodyPr>
          <a:lstStyle/>
          <a:p>
            <a:pPr algn="l"/>
            <a:r>
              <a:rPr lang="en-US" sz="1400" dirty="0">
                <a:solidFill>
                  <a:schemeClr val="bg1"/>
                </a:solidFill>
                <a:latin typeface="Calibri" panose="020F0502020204030204" pitchFamily="34" charset="0"/>
                <a:cs typeface="Calibri" panose="020F0502020204030204" pitchFamily="34" charset="0"/>
              </a:rPr>
              <a:t>Methods, e.g.</a:t>
            </a:r>
          </a:p>
          <a:p>
            <a:pPr algn="l"/>
            <a:r>
              <a:rPr lang="en-US" sz="1400" dirty="0">
                <a:solidFill>
                  <a:schemeClr val="bg1"/>
                </a:solidFill>
                <a:latin typeface="Calibri" panose="020F0502020204030204" pitchFamily="34" charset="0"/>
                <a:cs typeface="Calibri" panose="020F0502020204030204" pitchFamily="34" charset="0"/>
              </a:rPr>
              <a:t>• Linear regression</a:t>
            </a:r>
          </a:p>
          <a:p>
            <a:pPr algn="l"/>
            <a:r>
              <a:rPr lang="en-US" sz="1400" dirty="0">
                <a:solidFill>
                  <a:schemeClr val="bg1"/>
                </a:solidFill>
                <a:latin typeface="Calibri" panose="020F0502020204030204" pitchFamily="34" charset="0"/>
                <a:cs typeface="Calibri" panose="020F0502020204030204" pitchFamily="34" charset="0"/>
              </a:rPr>
              <a:t>• Support-vector machines</a:t>
            </a:r>
          </a:p>
        </p:txBody>
      </p:sp>
      <p:sp>
        <p:nvSpPr>
          <p:cNvPr id="41" name="TextBox 40">
            <a:extLst>
              <a:ext uri="{FF2B5EF4-FFF2-40B4-BE49-F238E27FC236}">
                <a16:creationId xmlns:a16="http://schemas.microsoft.com/office/drawing/2014/main" id="{82E3F287-CBC9-DE87-93A2-627975A43F96}"/>
              </a:ext>
            </a:extLst>
          </p:cNvPr>
          <p:cNvSpPr txBox="1"/>
          <p:nvPr/>
        </p:nvSpPr>
        <p:spPr>
          <a:xfrm>
            <a:off x="4389778" y="2998253"/>
            <a:ext cx="2460975" cy="954107"/>
          </a:xfrm>
          <a:prstGeom prst="rect">
            <a:avLst/>
          </a:prstGeom>
          <a:noFill/>
        </p:spPr>
        <p:txBody>
          <a:bodyPr wrap="square" rtlCol="0">
            <a:spAutoFit/>
          </a:bodyPr>
          <a:lstStyle/>
          <a:p>
            <a:pPr algn="l"/>
            <a:r>
              <a:rPr lang="en-US" sz="1400" dirty="0">
                <a:solidFill>
                  <a:schemeClr val="bg1"/>
                </a:solidFill>
                <a:latin typeface="Calibri" panose="020F0502020204030204" pitchFamily="34" charset="0"/>
                <a:cs typeface="Calibri" panose="020F0502020204030204" pitchFamily="34" charset="0"/>
              </a:rPr>
              <a:t>Methods, e.g.</a:t>
            </a:r>
          </a:p>
          <a:p>
            <a:pPr algn="l"/>
            <a:r>
              <a:rPr lang="en-US" sz="1400" dirty="0">
                <a:solidFill>
                  <a:schemeClr val="bg1"/>
                </a:solidFill>
                <a:latin typeface="Calibri" panose="020F0502020204030204" pitchFamily="34" charset="0"/>
                <a:cs typeface="Calibri" panose="020F0502020204030204" pitchFamily="34" charset="0"/>
              </a:rPr>
              <a:t>• Step regression</a:t>
            </a:r>
          </a:p>
          <a:p>
            <a:pPr algn="l"/>
            <a:r>
              <a:rPr lang="en-US" sz="1400" dirty="0">
                <a:solidFill>
                  <a:schemeClr val="bg1"/>
                </a:solidFill>
                <a:latin typeface="Calibri" panose="020F0502020204030204" pitchFamily="34" charset="0"/>
                <a:cs typeface="Calibri" panose="020F0502020204030204" pitchFamily="34" charset="0"/>
              </a:rPr>
              <a:t>• Logistic regression</a:t>
            </a:r>
          </a:p>
          <a:p>
            <a:pPr algn="l"/>
            <a:r>
              <a:rPr lang="en-US" sz="1400" dirty="0">
                <a:solidFill>
                  <a:schemeClr val="bg1"/>
                </a:solidFill>
                <a:latin typeface="Calibri" panose="020F0502020204030204" pitchFamily="34" charset="0"/>
                <a:cs typeface="Calibri" panose="020F0502020204030204" pitchFamily="34" charset="0"/>
              </a:rPr>
              <a:t>• Decision trees</a:t>
            </a:r>
          </a:p>
        </p:txBody>
      </p:sp>
      <p:pic>
        <p:nvPicPr>
          <p:cNvPr id="59" name="Graphic 58">
            <a:extLst>
              <a:ext uri="{FF2B5EF4-FFF2-40B4-BE49-F238E27FC236}">
                <a16:creationId xmlns:a16="http://schemas.microsoft.com/office/drawing/2014/main" id="{E45BDB94-E318-F2B0-9338-2BCE16E3E5D9}"/>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rot="20700000">
            <a:off x="2353806" y="2948150"/>
            <a:ext cx="938145" cy="412784"/>
          </a:xfrm>
          <a:prstGeom prst="rect">
            <a:avLst/>
          </a:prstGeom>
        </p:spPr>
      </p:pic>
      <p:pic>
        <p:nvPicPr>
          <p:cNvPr id="60" name="Graphic 59">
            <a:extLst>
              <a:ext uri="{FF2B5EF4-FFF2-40B4-BE49-F238E27FC236}">
                <a16:creationId xmlns:a16="http://schemas.microsoft.com/office/drawing/2014/main" id="{46B69E0E-F883-084B-64C1-D03D547512D0}"/>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rot="13529910" flipV="1">
            <a:off x="3907638" y="2939516"/>
            <a:ext cx="673153" cy="296187"/>
          </a:xfrm>
          <a:prstGeom prst="rect">
            <a:avLst/>
          </a:prstGeom>
        </p:spPr>
      </p:pic>
      <p:sp>
        <p:nvSpPr>
          <p:cNvPr id="61" name="Rectangle 60">
            <a:extLst>
              <a:ext uri="{FF2B5EF4-FFF2-40B4-BE49-F238E27FC236}">
                <a16:creationId xmlns:a16="http://schemas.microsoft.com/office/drawing/2014/main" id="{E94D4F31-08D9-65C0-9732-200E6B416D41}"/>
              </a:ext>
            </a:extLst>
          </p:cNvPr>
          <p:cNvSpPr/>
          <p:nvPr/>
        </p:nvSpPr>
        <p:spPr bwMode="auto">
          <a:xfrm>
            <a:off x="6299776" y="535240"/>
            <a:ext cx="1631022" cy="798022"/>
          </a:xfrm>
          <a:prstGeom prst="rect">
            <a:avLst/>
          </a:prstGeom>
          <a:solidFill>
            <a:srgbClr val="05566D"/>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Inference Modeling</a:t>
            </a:r>
          </a:p>
        </p:txBody>
      </p:sp>
      <p:cxnSp>
        <p:nvCxnSpPr>
          <p:cNvPr id="62" name="Connector: Elbow 61">
            <a:extLst>
              <a:ext uri="{FF2B5EF4-FFF2-40B4-BE49-F238E27FC236}">
                <a16:creationId xmlns:a16="http://schemas.microsoft.com/office/drawing/2014/main" id="{25672D66-AB8C-8C39-892A-6E6907985029}"/>
              </a:ext>
            </a:extLst>
          </p:cNvPr>
          <p:cNvCxnSpPr>
            <a:cxnSpLocks/>
            <a:stCxn id="61" idx="2"/>
            <a:endCxn id="64" idx="0"/>
          </p:cNvCxnSpPr>
          <p:nvPr/>
        </p:nvCxnSpPr>
        <p:spPr bwMode="auto">
          <a:xfrm rot="5400000">
            <a:off x="6418753" y="1302434"/>
            <a:ext cx="665707" cy="727363"/>
          </a:xfrm>
          <a:prstGeom prst="bentConnector3">
            <a:avLst>
              <a:gd name="adj1" fmla="val 50000"/>
            </a:avLst>
          </a:prstGeom>
          <a:solidFill>
            <a:schemeClr val="accent1"/>
          </a:solidFill>
          <a:ln w="22225" cap="flat" cmpd="sng" algn="ctr">
            <a:solidFill>
              <a:srgbClr val="FFFFFF"/>
            </a:solidFill>
            <a:prstDash val="sysDash"/>
            <a:miter lim="800000"/>
            <a:headEnd type="none" w="med" len="med"/>
            <a:tailEnd type="triangle"/>
          </a:ln>
          <a:effectLst/>
        </p:spPr>
      </p:cxnSp>
      <p:cxnSp>
        <p:nvCxnSpPr>
          <p:cNvPr id="63" name="Connector: Elbow 62">
            <a:extLst>
              <a:ext uri="{FF2B5EF4-FFF2-40B4-BE49-F238E27FC236}">
                <a16:creationId xmlns:a16="http://schemas.microsoft.com/office/drawing/2014/main" id="{B270E4AD-4B7A-FBFD-BAA8-476142CFADAF}"/>
              </a:ext>
            </a:extLst>
          </p:cNvPr>
          <p:cNvCxnSpPr>
            <a:cxnSpLocks/>
            <a:stCxn id="61" idx="2"/>
            <a:endCxn id="65" idx="0"/>
          </p:cNvCxnSpPr>
          <p:nvPr/>
        </p:nvCxnSpPr>
        <p:spPr bwMode="auto">
          <a:xfrm rot="16200000" flipH="1">
            <a:off x="7146116" y="1302433"/>
            <a:ext cx="665707" cy="727364"/>
          </a:xfrm>
          <a:prstGeom prst="bentConnector3">
            <a:avLst>
              <a:gd name="adj1" fmla="val 50000"/>
            </a:avLst>
          </a:prstGeom>
          <a:solidFill>
            <a:schemeClr val="accent1"/>
          </a:solidFill>
          <a:ln w="22225" cap="flat" cmpd="sng" algn="ctr">
            <a:solidFill>
              <a:srgbClr val="FFFFFF"/>
            </a:solidFill>
            <a:prstDash val="sysDash"/>
            <a:miter lim="800000"/>
            <a:headEnd type="none" w="med" len="med"/>
            <a:tailEnd type="triangle"/>
          </a:ln>
          <a:effectLst/>
        </p:spPr>
      </p:cxnSp>
      <p:sp>
        <p:nvSpPr>
          <p:cNvPr id="64" name="Rectangle: Rounded Corners 63">
            <a:extLst>
              <a:ext uri="{FF2B5EF4-FFF2-40B4-BE49-F238E27FC236}">
                <a16:creationId xmlns:a16="http://schemas.microsoft.com/office/drawing/2014/main" id="{627DCEF3-C387-9E75-B5F3-EE39A12B97C9}"/>
              </a:ext>
            </a:extLst>
          </p:cNvPr>
          <p:cNvSpPr/>
          <p:nvPr/>
        </p:nvSpPr>
        <p:spPr bwMode="auto">
          <a:xfrm>
            <a:off x="5684434" y="1998969"/>
            <a:ext cx="1406979" cy="657048"/>
          </a:xfrm>
          <a:prstGeom prst="roundRect">
            <a:avLst>
              <a:gd name="adj" fmla="val 30209"/>
            </a:avLst>
          </a:prstGeom>
          <a:solidFill>
            <a:srgbClr val="05566D"/>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solidFill>
                  <a:schemeClr val="bg1"/>
                </a:solidFill>
                <a:latin typeface="Calibri" panose="020F0502020204030204" pitchFamily="34" charset="0"/>
                <a:cs typeface="Calibri" panose="020F0502020204030204" pitchFamily="34" charset="0"/>
              </a:rPr>
              <a:t>Knowledge Inference</a:t>
            </a:r>
            <a:endPar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65" name="Rectangle: Rounded Corners 64">
            <a:extLst>
              <a:ext uri="{FF2B5EF4-FFF2-40B4-BE49-F238E27FC236}">
                <a16:creationId xmlns:a16="http://schemas.microsoft.com/office/drawing/2014/main" id="{2F3D4284-3187-8107-80C9-2E5F73DEC185}"/>
              </a:ext>
            </a:extLst>
          </p:cNvPr>
          <p:cNvSpPr/>
          <p:nvPr/>
        </p:nvSpPr>
        <p:spPr bwMode="auto">
          <a:xfrm>
            <a:off x="7139161" y="1998969"/>
            <a:ext cx="1406979" cy="657048"/>
          </a:xfrm>
          <a:prstGeom prst="roundRect">
            <a:avLst>
              <a:gd name="adj" fmla="val 30209"/>
            </a:avLst>
          </a:prstGeom>
          <a:solidFill>
            <a:srgbClr val="05566D"/>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solidFill>
                  <a:schemeClr val="bg1"/>
                </a:solidFill>
                <a:latin typeface="Calibri" panose="020F0502020204030204" pitchFamily="34" charset="0"/>
                <a:cs typeface="Calibri" panose="020F0502020204030204" pitchFamily="34" charset="0"/>
              </a:rPr>
              <a:t>Behavior Detection</a:t>
            </a:r>
            <a:endPar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66" name="TextBox 65">
            <a:extLst>
              <a:ext uri="{FF2B5EF4-FFF2-40B4-BE49-F238E27FC236}">
                <a16:creationId xmlns:a16="http://schemas.microsoft.com/office/drawing/2014/main" id="{4A2BFCEB-886E-D801-C06C-649692BBEAF2}"/>
              </a:ext>
            </a:extLst>
          </p:cNvPr>
          <p:cNvSpPr txBox="1"/>
          <p:nvPr/>
        </p:nvSpPr>
        <p:spPr>
          <a:xfrm>
            <a:off x="5411015" y="2982773"/>
            <a:ext cx="2364229" cy="1169551"/>
          </a:xfrm>
          <a:prstGeom prst="rect">
            <a:avLst/>
          </a:prstGeom>
          <a:noFill/>
        </p:spPr>
        <p:txBody>
          <a:bodyPr wrap="square" rtlCol="0">
            <a:spAutoFit/>
          </a:bodyPr>
          <a:lstStyle/>
          <a:p>
            <a:r>
              <a:rPr lang="sv-SE" sz="1400" dirty="0">
                <a:solidFill>
                  <a:schemeClr val="bg1"/>
                </a:solidFill>
                <a:latin typeface="Calibri" panose="020F0502020204030204" pitchFamily="34" charset="0"/>
                <a:cs typeface="Calibri" panose="020F0502020204030204" pitchFamily="34" charset="0"/>
              </a:rPr>
              <a:t>Methods, e.g.</a:t>
            </a:r>
          </a:p>
          <a:p>
            <a:r>
              <a:rPr lang="sv-SE" sz="1400" dirty="0">
                <a:solidFill>
                  <a:schemeClr val="bg1"/>
                </a:solidFill>
                <a:latin typeface="Calibri" panose="020F0502020204030204" pitchFamily="34" charset="0"/>
                <a:cs typeface="Calibri" panose="020F0502020204030204" pitchFamily="34" charset="0"/>
              </a:rPr>
              <a:t>• BKT +variants</a:t>
            </a:r>
          </a:p>
          <a:p>
            <a:r>
              <a:rPr lang="sv-SE" sz="1400" dirty="0">
                <a:solidFill>
                  <a:schemeClr val="bg1"/>
                </a:solidFill>
                <a:latin typeface="Calibri" panose="020F0502020204030204" pitchFamily="34" charset="0"/>
                <a:cs typeface="Calibri" panose="020F0502020204030204" pitchFamily="34" charset="0"/>
              </a:rPr>
              <a:t>• PFA</a:t>
            </a:r>
          </a:p>
          <a:p>
            <a:r>
              <a:rPr lang="sv-SE" sz="1400" dirty="0">
                <a:solidFill>
                  <a:schemeClr val="bg1"/>
                </a:solidFill>
                <a:latin typeface="Calibri" panose="020F0502020204030204" pitchFamily="34" charset="0"/>
                <a:cs typeface="Calibri" panose="020F0502020204030204" pitchFamily="34" charset="0"/>
              </a:rPr>
              <a:t>• IRT</a:t>
            </a:r>
          </a:p>
          <a:p>
            <a:r>
              <a:rPr lang="sv-SE" sz="1400" dirty="0">
                <a:solidFill>
                  <a:schemeClr val="bg1"/>
                </a:solidFill>
                <a:latin typeface="Calibri" panose="020F0502020204030204" pitchFamily="34" charset="0"/>
                <a:cs typeface="Calibri" panose="020F0502020204030204" pitchFamily="34" charset="0"/>
              </a:rPr>
              <a:t>• DKT</a:t>
            </a:r>
          </a:p>
        </p:txBody>
      </p:sp>
      <p:sp>
        <p:nvSpPr>
          <p:cNvPr id="67" name="TextBox 66">
            <a:extLst>
              <a:ext uri="{FF2B5EF4-FFF2-40B4-BE49-F238E27FC236}">
                <a16:creationId xmlns:a16="http://schemas.microsoft.com/office/drawing/2014/main" id="{D47CE770-F567-DB12-7330-0AA7C3C5B5DC}"/>
              </a:ext>
            </a:extLst>
          </p:cNvPr>
          <p:cNvSpPr txBox="1"/>
          <p:nvPr/>
        </p:nvSpPr>
        <p:spPr>
          <a:xfrm>
            <a:off x="7723182" y="2998253"/>
            <a:ext cx="3208463" cy="523220"/>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Methods, e.g.</a:t>
            </a:r>
          </a:p>
          <a:p>
            <a:r>
              <a:rPr lang="en-US" sz="1400" dirty="0">
                <a:solidFill>
                  <a:schemeClr val="bg1"/>
                </a:solidFill>
                <a:latin typeface="Calibri" panose="020F0502020204030204" pitchFamily="34" charset="0"/>
                <a:cs typeface="Calibri" panose="020F0502020204030204" pitchFamily="34" charset="0"/>
              </a:rPr>
              <a:t>• Carelessness detection algorithms</a:t>
            </a:r>
          </a:p>
        </p:txBody>
      </p:sp>
      <p:pic>
        <p:nvPicPr>
          <p:cNvPr id="68" name="Graphic 67">
            <a:extLst>
              <a:ext uri="{FF2B5EF4-FFF2-40B4-BE49-F238E27FC236}">
                <a16:creationId xmlns:a16="http://schemas.microsoft.com/office/drawing/2014/main" id="{ED011182-5032-C70F-1391-06D888FF26A8}"/>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rot="19040509">
            <a:off x="6469702" y="2879495"/>
            <a:ext cx="469446" cy="206556"/>
          </a:xfrm>
          <a:prstGeom prst="rect">
            <a:avLst/>
          </a:prstGeom>
        </p:spPr>
      </p:pic>
      <p:pic>
        <p:nvPicPr>
          <p:cNvPr id="69" name="Graphic 68">
            <a:extLst>
              <a:ext uri="{FF2B5EF4-FFF2-40B4-BE49-F238E27FC236}">
                <a16:creationId xmlns:a16="http://schemas.microsoft.com/office/drawing/2014/main" id="{F56037B4-7660-63D9-218A-A095E0FDD8A3}"/>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rot="13529910" flipV="1">
            <a:off x="7241042" y="2939516"/>
            <a:ext cx="673153" cy="296187"/>
          </a:xfrm>
          <a:prstGeom prst="rect">
            <a:avLst/>
          </a:prstGeom>
        </p:spPr>
      </p:pic>
      <p:sp>
        <p:nvSpPr>
          <p:cNvPr id="72" name="Rectangle 71">
            <a:extLst>
              <a:ext uri="{FF2B5EF4-FFF2-40B4-BE49-F238E27FC236}">
                <a16:creationId xmlns:a16="http://schemas.microsoft.com/office/drawing/2014/main" id="{08638BB6-6CAB-1657-F491-C4F03217090F}"/>
              </a:ext>
            </a:extLst>
          </p:cNvPr>
          <p:cNvSpPr/>
          <p:nvPr/>
        </p:nvSpPr>
        <p:spPr bwMode="auto">
          <a:xfrm>
            <a:off x="9718035" y="535240"/>
            <a:ext cx="1631022" cy="798022"/>
          </a:xfrm>
          <a:prstGeom prst="rect">
            <a:avLst/>
          </a:prstGeom>
          <a:solidFill>
            <a:srgbClr val="35464E"/>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Calibri" panose="020F0502020204030204" pitchFamily="34" charset="0"/>
                <a:cs typeface="Calibri" panose="020F0502020204030204" pitchFamily="34" charset="0"/>
              </a:rPr>
              <a:t>Mining</a:t>
            </a:r>
            <a:endParaRPr kumimoji="0" lang="en-US"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343" name="TextBox 342">
            <a:extLst>
              <a:ext uri="{FF2B5EF4-FFF2-40B4-BE49-F238E27FC236}">
                <a16:creationId xmlns:a16="http://schemas.microsoft.com/office/drawing/2014/main" id="{3B713F87-2021-A884-881A-1DCEE185D212}"/>
              </a:ext>
            </a:extLst>
          </p:cNvPr>
          <p:cNvSpPr txBox="1"/>
          <p:nvPr/>
        </p:nvSpPr>
        <p:spPr>
          <a:xfrm flipH="1">
            <a:off x="7879352" y="420534"/>
            <a:ext cx="1866104" cy="523220"/>
          </a:xfrm>
          <a:prstGeom prst="rect">
            <a:avLst/>
          </a:prstGeom>
          <a:noFill/>
        </p:spPr>
        <p:txBody>
          <a:bodyPr wrap="square" rtlCol="0">
            <a:spAutoFit/>
          </a:bodyPr>
          <a:lstStyle/>
          <a:p>
            <a:pPr algn="r"/>
            <a:r>
              <a:rPr lang="en-US" sz="1400" cap="all" dirty="0">
                <a:solidFill>
                  <a:schemeClr val="bg1"/>
                </a:solidFill>
                <a:latin typeface="Calibri" panose="020F0502020204030204" pitchFamily="34" charset="0"/>
                <a:cs typeface="Calibri" panose="020F0502020204030204" pitchFamily="34" charset="0"/>
              </a:rPr>
              <a:t>Feature Mining</a:t>
            </a:r>
          </a:p>
          <a:p>
            <a:pPr algn="r"/>
            <a:r>
              <a:rPr lang="en-US" sz="1400" cap="all" dirty="0">
                <a:solidFill>
                  <a:schemeClr val="bg1"/>
                </a:solidFill>
                <a:latin typeface="Calibri" panose="020F0502020204030204" pitchFamily="34" charset="0"/>
                <a:cs typeface="Calibri" panose="020F0502020204030204" pitchFamily="34" charset="0"/>
              </a:rPr>
              <a:t>informs modeling</a:t>
            </a:r>
          </a:p>
        </p:txBody>
      </p:sp>
      <p:cxnSp>
        <p:nvCxnSpPr>
          <p:cNvPr id="74" name="Connector: Elbow 73">
            <a:extLst>
              <a:ext uri="{FF2B5EF4-FFF2-40B4-BE49-F238E27FC236}">
                <a16:creationId xmlns:a16="http://schemas.microsoft.com/office/drawing/2014/main" id="{B70D0FD4-7FA2-3086-DA07-432E8C468A99}"/>
              </a:ext>
            </a:extLst>
          </p:cNvPr>
          <p:cNvCxnSpPr>
            <a:cxnSpLocks/>
            <a:stCxn id="72" idx="1"/>
            <a:endCxn id="61" idx="3"/>
          </p:cNvCxnSpPr>
          <p:nvPr/>
        </p:nvCxnSpPr>
        <p:spPr bwMode="auto">
          <a:xfrm flipH="1">
            <a:off x="7930798" y="934251"/>
            <a:ext cx="1787237" cy="0"/>
          </a:xfrm>
          <a:prstGeom prst="straightConnector1">
            <a:avLst/>
          </a:prstGeom>
          <a:solidFill>
            <a:schemeClr val="accent1"/>
          </a:solidFill>
          <a:ln w="22225" cap="flat" cmpd="sng" algn="ctr">
            <a:solidFill>
              <a:srgbClr val="FFFFFF"/>
            </a:solidFill>
            <a:prstDash val="sysDash"/>
            <a:miter lim="800000"/>
            <a:headEnd type="none" w="med" len="med"/>
            <a:tailEnd type="triangle"/>
          </a:ln>
          <a:effectLst/>
        </p:spPr>
      </p:cxnSp>
      <p:sp>
        <p:nvSpPr>
          <p:cNvPr id="79" name="TextBox 78">
            <a:extLst>
              <a:ext uri="{FF2B5EF4-FFF2-40B4-BE49-F238E27FC236}">
                <a16:creationId xmlns:a16="http://schemas.microsoft.com/office/drawing/2014/main" id="{16F1BDAE-9BC1-8578-BEF8-1D06115DC490}"/>
              </a:ext>
            </a:extLst>
          </p:cNvPr>
          <p:cNvSpPr txBox="1"/>
          <p:nvPr/>
        </p:nvSpPr>
        <p:spPr>
          <a:xfrm>
            <a:off x="9381841" y="1455982"/>
            <a:ext cx="2470561" cy="3539430"/>
          </a:xfrm>
          <a:prstGeom prst="rect">
            <a:avLst/>
          </a:prstGeom>
          <a:solidFill>
            <a:srgbClr val="35464E"/>
          </a:solid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Preprocessing</a:t>
            </a:r>
          </a:p>
          <a:p>
            <a:r>
              <a:rPr lang="en-US" sz="1400" dirty="0">
                <a:solidFill>
                  <a:schemeClr val="bg1"/>
                </a:solidFill>
                <a:latin typeface="Calibri" panose="020F0502020204030204" pitchFamily="34" charset="0"/>
                <a:cs typeface="Calibri" panose="020F0502020204030204" pitchFamily="34" charset="0"/>
              </a:rPr>
              <a:t>• Analyze variables </a:t>
            </a:r>
          </a:p>
          <a:p>
            <a:r>
              <a:rPr lang="en-US" sz="1400" dirty="0">
                <a:solidFill>
                  <a:schemeClr val="bg1"/>
                </a:solidFill>
                <a:latin typeface="Calibri" panose="020F0502020204030204" pitchFamily="34" charset="0"/>
                <a:cs typeface="Calibri" panose="020F0502020204030204" pitchFamily="34" charset="0"/>
              </a:rPr>
              <a:t>• Data reduction</a:t>
            </a:r>
          </a:p>
          <a:p>
            <a:endParaRPr lang="en-US" sz="1400" dirty="0">
              <a:solidFill>
                <a:schemeClr val="bg1"/>
              </a:solidFill>
              <a:latin typeface="Calibri" panose="020F0502020204030204" pitchFamily="34" charset="0"/>
              <a:cs typeface="Calibri" panose="020F0502020204030204" pitchFamily="34" charset="0"/>
            </a:endParaRPr>
          </a:p>
          <a:p>
            <a:r>
              <a:rPr lang="en-US" sz="1400" b="1" dirty="0">
                <a:solidFill>
                  <a:schemeClr val="bg1"/>
                </a:solidFill>
                <a:latin typeface="Calibri" panose="020F0502020204030204" pitchFamily="34" charset="0"/>
                <a:cs typeface="Calibri" panose="020F0502020204030204" pitchFamily="34" charset="0"/>
              </a:rPr>
              <a:t>Data Mine</a:t>
            </a:r>
          </a:p>
          <a:p>
            <a:r>
              <a:rPr lang="en-US" sz="1400" dirty="0">
                <a:solidFill>
                  <a:schemeClr val="bg1"/>
                </a:solidFill>
                <a:latin typeface="Calibri" panose="020F0502020204030204" pitchFamily="34" charset="0"/>
                <a:cs typeface="Calibri" panose="020F0502020204030204" pitchFamily="34" charset="0"/>
              </a:rPr>
              <a:t>Rules from training discovery</a:t>
            </a:r>
          </a:p>
          <a:p>
            <a:r>
              <a:rPr lang="en-US" sz="1400" dirty="0">
                <a:solidFill>
                  <a:schemeClr val="bg1"/>
                </a:solidFill>
                <a:latin typeface="Calibri" panose="020F0502020204030204" pitchFamily="34" charset="0"/>
                <a:cs typeface="Calibri" panose="020F0502020204030204" pitchFamily="34" charset="0"/>
              </a:rPr>
              <a:t>• Anomalies</a:t>
            </a:r>
          </a:p>
          <a:p>
            <a:r>
              <a:rPr lang="en-US" sz="1400" dirty="0">
                <a:solidFill>
                  <a:schemeClr val="bg1"/>
                </a:solidFill>
                <a:latin typeface="Calibri" panose="020F0502020204030204" pitchFamily="34" charset="0"/>
                <a:cs typeface="Calibri" panose="020F0502020204030204" pitchFamily="34" charset="0"/>
              </a:rPr>
              <a:t>• Association rules</a:t>
            </a:r>
          </a:p>
          <a:p>
            <a:r>
              <a:rPr lang="en-US" sz="1400" dirty="0">
                <a:solidFill>
                  <a:schemeClr val="bg1"/>
                </a:solidFill>
                <a:latin typeface="Calibri" panose="020F0502020204030204" pitchFamily="34" charset="0"/>
                <a:cs typeface="Calibri" panose="020F0502020204030204" pitchFamily="34" charset="0"/>
              </a:rPr>
              <a:t>• Clustering</a:t>
            </a:r>
          </a:p>
          <a:p>
            <a:r>
              <a:rPr lang="en-US" sz="1400" dirty="0">
                <a:solidFill>
                  <a:schemeClr val="bg1"/>
                </a:solidFill>
                <a:latin typeface="Calibri" panose="020F0502020204030204" pitchFamily="34" charset="0"/>
                <a:cs typeface="Calibri" panose="020F0502020204030204" pitchFamily="34" charset="0"/>
              </a:rPr>
              <a:t>• Classifying</a:t>
            </a:r>
          </a:p>
          <a:p>
            <a:r>
              <a:rPr lang="en-US" sz="1400" dirty="0">
                <a:solidFill>
                  <a:schemeClr val="bg1"/>
                </a:solidFill>
                <a:latin typeface="Calibri" panose="020F0502020204030204" pitchFamily="34" charset="0"/>
                <a:cs typeface="Calibri" panose="020F0502020204030204" pitchFamily="34" charset="0"/>
              </a:rPr>
              <a:t>• Regression (model building)</a:t>
            </a:r>
          </a:p>
          <a:p>
            <a:r>
              <a:rPr lang="en-US" sz="1400" dirty="0">
                <a:solidFill>
                  <a:schemeClr val="bg1"/>
                </a:solidFill>
                <a:latin typeface="Calibri" panose="020F0502020204030204" pitchFamily="34" charset="0"/>
                <a:cs typeface="Calibri" panose="020F0502020204030204" pitchFamily="34" charset="0"/>
              </a:rPr>
              <a:t>• Summarizing</a:t>
            </a:r>
          </a:p>
          <a:p>
            <a:r>
              <a:rPr lang="en-US" sz="1400" dirty="0">
                <a:solidFill>
                  <a:schemeClr val="bg1"/>
                </a:solidFill>
                <a:latin typeface="Calibri" panose="020F0502020204030204" pitchFamily="34" charset="0"/>
                <a:cs typeface="Calibri" panose="020F0502020204030204" pitchFamily="34" charset="0"/>
              </a:rPr>
              <a:t>…in a new data set</a:t>
            </a:r>
          </a:p>
          <a:p>
            <a:endParaRPr lang="en-US" sz="1400" dirty="0">
              <a:solidFill>
                <a:schemeClr val="bg1"/>
              </a:solidFill>
              <a:latin typeface="Calibri" panose="020F0502020204030204" pitchFamily="34" charset="0"/>
              <a:cs typeface="Calibri" panose="020F0502020204030204" pitchFamily="34" charset="0"/>
            </a:endParaRPr>
          </a:p>
          <a:p>
            <a:r>
              <a:rPr lang="en-US" sz="1400" b="1" dirty="0">
                <a:solidFill>
                  <a:schemeClr val="bg1"/>
                </a:solidFill>
                <a:latin typeface="Calibri" panose="020F0502020204030204" pitchFamily="34" charset="0"/>
                <a:cs typeface="Calibri" panose="020F0502020204030204" pitchFamily="34" charset="0"/>
              </a:rPr>
              <a:t>Test</a:t>
            </a:r>
          </a:p>
          <a:p>
            <a:r>
              <a:rPr lang="en-US" sz="1400" dirty="0">
                <a:solidFill>
                  <a:schemeClr val="bg1"/>
                </a:solidFill>
                <a:latin typeface="Calibri" panose="020F0502020204030204" pitchFamily="34" charset="0"/>
                <a:cs typeface="Calibri" panose="020F0502020204030204" pitchFamily="34" charset="0"/>
              </a:rPr>
              <a:t>with 3rd data set</a:t>
            </a:r>
          </a:p>
        </p:txBody>
      </p:sp>
      <p:cxnSp>
        <p:nvCxnSpPr>
          <p:cNvPr id="82" name="Connector: Elbow 73">
            <a:extLst>
              <a:ext uri="{FF2B5EF4-FFF2-40B4-BE49-F238E27FC236}">
                <a16:creationId xmlns:a16="http://schemas.microsoft.com/office/drawing/2014/main" id="{7DF9C8EA-6543-B93D-0396-A7126072D3E4}"/>
              </a:ext>
            </a:extLst>
          </p:cNvPr>
          <p:cNvCxnSpPr>
            <a:cxnSpLocks/>
            <a:endCxn id="23" idx="3"/>
          </p:cNvCxnSpPr>
          <p:nvPr/>
        </p:nvCxnSpPr>
        <p:spPr bwMode="auto">
          <a:xfrm flipH="1">
            <a:off x="4688834" y="934251"/>
            <a:ext cx="1605466" cy="0"/>
          </a:xfrm>
          <a:prstGeom prst="straightConnector1">
            <a:avLst/>
          </a:prstGeom>
          <a:solidFill>
            <a:schemeClr val="accent1"/>
          </a:solidFill>
          <a:ln w="22225" cap="flat" cmpd="sng" algn="ctr">
            <a:solidFill>
              <a:srgbClr val="FFFFFF"/>
            </a:solidFill>
            <a:prstDash val="sysDash"/>
            <a:miter lim="800000"/>
            <a:headEnd type="none" w="med" len="med"/>
            <a:tailEnd type="triangle"/>
          </a:ln>
          <a:effectLst/>
        </p:spPr>
      </p:cxnSp>
      <p:sp>
        <p:nvSpPr>
          <p:cNvPr id="85" name="TextBox 84">
            <a:extLst>
              <a:ext uri="{FF2B5EF4-FFF2-40B4-BE49-F238E27FC236}">
                <a16:creationId xmlns:a16="http://schemas.microsoft.com/office/drawing/2014/main" id="{2AB1E96C-F4D0-64C5-5AA3-9697E9DE94DE}"/>
              </a:ext>
            </a:extLst>
          </p:cNvPr>
          <p:cNvSpPr txBox="1"/>
          <p:nvPr/>
        </p:nvSpPr>
        <p:spPr>
          <a:xfrm>
            <a:off x="2335830" y="3054184"/>
            <a:ext cx="6821147" cy="646331"/>
          </a:xfrm>
          <a:prstGeom prst="rect">
            <a:avLst/>
          </a:prstGeom>
          <a:solidFill>
            <a:srgbClr val="05566D"/>
          </a:solidFill>
          <a:ln>
            <a:solidFill>
              <a:srgbClr val="05566D"/>
            </a:solidFill>
          </a:ln>
        </p:spPr>
        <p:txBody>
          <a:bodyPr wrap="square" lIns="182880" tIns="182880" rIns="274320" bIns="182880" rtlCol="0">
            <a:spAutoFit/>
          </a:bodyPr>
          <a:lstStyle/>
          <a:p>
            <a:pPr algn="ctr"/>
            <a:r>
              <a:rPr lang="en-US" sz="1800" dirty="0">
                <a:solidFill>
                  <a:schemeClr val="bg1"/>
                </a:solidFill>
                <a:latin typeface="Calibri" panose="020F0502020204030204" pitchFamily="34" charset="0"/>
                <a:cs typeface="Calibri" panose="020F0502020204030204" pitchFamily="34" charset="0"/>
              </a:rPr>
              <a:t>Use different data to test the model than to create or train it</a:t>
            </a:r>
          </a:p>
        </p:txBody>
      </p:sp>
      <p:sp>
        <p:nvSpPr>
          <p:cNvPr id="86" name="TextBox 85">
            <a:extLst>
              <a:ext uri="{FF2B5EF4-FFF2-40B4-BE49-F238E27FC236}">
                <a16:creationId xmlns:a16="http://schemas.microsoft.com/office/drawing/2014/main" id="{26204A63-B525-59FC-B479-D6B30EC91AB7}"/>
              </a:ext>
            </a:extLst>
          </p:cNvPr>
          <p:cNvSpPr txBox="1"/>
          <p:nvPr/>
        </p:nvSpPr>
        <p:spPr>
          <a:xfrm>
            <a:off x="407323" y="3054184"/>
            <a:ext cx="1487976" cy="646331"/>
          </a:xfrm>
          <a:prstGeom prst="rect">
            <a:avLst/>
          </a:prstGeom>
          <a:noFill/>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Check model</a:t>
            </a:r>
          </a:p>
          <a:p>
            <a:r>
              <a:rPr lang="en-US" sz="1800" dirty="0">
                <a:solidFill>
                  <a:schemeClr val="bg1"/>
                </a:solidFill>
                <a:latin typeface="Calibri" panose="020F0502020204030204" pitchFamily="34" charset="0"/>
                <a:cs typeface="Calibri" panose="020F0502020204030204" pitchFamily="34" charset="0"/>
              </a:rPr>
              <a:t>goodness</a:t>
            </a:r>
          </a:p>
        </p:txBody>
      </p:sp>
      <p:sp>
        <p:nvSpPr>
          <p:cNvPr id="89" name="TextBox 88">
            <a:extLst>
              <a:ext uri="{FF2B5EF4-FFF2-40B4-BE49-F238E27FC236}">
                <a16:creationId xmlns:a16="http://schemas.microsoft.com/office/drawing/2014/main" id="{2EFC73A4-8011-55BE-C23C-EDDDD9ADE4E2}"/>
              </a:ext>
            </a:extLst>
          </p:cNvPr>
          <p:cNvSpPr txBox="1"/>
          <p:nvPr/>
        </p:nvSpPr>
        <p:spPr>
          <a:xfrm>
            <a:off x="407323" y="4153527"/>
            <a:ext cx="1487976" cy="369332"/>
          </a:xfrm>
          <a:prstGeom prst="rect">
            <a:avLst/>
          </a:prstGeom>
          <a:noFill/>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Confidence</a:t>
            </a:r>
          </a:p>
        </p:txBody>
      </p:sp>
      <p:sp>
        <p:nvSpPr>
          <p:cNvPr id="98" name="TextBox 97">
            <a:extLst>
              <a:ext uri="{FF2B5EF4-FFF2-40B4-BE49-F238E27FC236}">
                <a16:creationId xmlns:a16="http://schemas.microsoft.com/office/drawing/2014/main" id="{4C261D7C-8CFD-FF8C-CF72-BBF3B1EB6EE9}"/>
              </a:ext>
            </a:extLst>
          </p:cNvPr>
          <p:cNvSpPr txBox="1"/>
          <p:nvPr/>
        </p:nvSpPr>
        <p:spPr>
          <a:xfrm>
            <a:off x="2368784" y="3946205"/>
            <a:ext cx="1599035" cy="1169551"/>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examples:</a:t>
            </a:r>
          </a:p>
          <a:p>
            <a:r>
              <a:rPr lang="en-US" sz="1400" dirty="0">
                <a:solidFill>
                  <a:schemeClr val="bg1"/>
                </a:solidFill>
                <a:latin typeface="Calibri" panose="020F0502020204030204" pitchFamily="34" charset="0"/>
                <a:cs typeface="Calibri" panose="020F0502020204030204" pitchFamily="34" charset="0"/>
              </a:rPr>
              <a:t>• Linear correlation</a:t>
            </a:r>
          </a:p>
          <a:p>
            <a:r>
              <a:rPr lang="en-US" sz="1400" dirty="0">
                <a:solidFill>
                  <a:schemeClr val="bg1"/>
                </a:solidFill>
                <a:latin typeface="Calibri" panose="020F0502020204030204" pitchFamily="34" charset="0"/>
                <a:cs typeface="Calibri" panose="020F0502020204030204" pitchFamily="34" charset="0"/>
              </a:rPr>
              <a:t>• MAD</a:t>
            </a:r>
          </a:p>
          <a:p>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RMSE</a:t>
            </a:r>
            <a:endParaRPr lang="en-US" sz="1400" dirty="0">
              <a:solidFill>
                <a:schemeClr val="bg1"/>
              </a:solidFill>
              <a:latin typeface="Calibri" panose="020F0502020204030204" pitchFamily="34" charset="0"/>
              <a:cs typeface="Calibri" panose="020F0502020204030204" pitchFamily="34" charset="0"/>
            </a:endParaRPr>
          </a:p>
          <a:p>
            <a:r>
              <a:rPr lang="en-US" sz="1400" dirty="0">
                <a:solidFill>
                  <a:schemeClr val="bg1"/>
                </a:solidFill>
                <a:latin typeface="Calibri" panose="020F0502020204030204" pitchFamily="34" charset="0"/>
                <a:cs typeface="Calibri" panose="020F0502020204030204" pitchFamily="34" charset="0"/>
              </a:rPr>
              <a:t>• AIC</a:t>
            </a:r>
          </a:p>
        </p:txBody>
      </p:sp>
      <p:sp>
        <p:nvSpPr>
          <p:cNvPr id="99" name="TextBox 98">
            <a:extLst>
              <a:ext uri="{FF2B5EF4-FFF2-40B4-BE49-F238E27FC236}">
                <a16:creationId xmlns:a16="http://schemas.microsoft.com/office/drawing/2014/main" id="{C07DB9F8-6AAF-EAE9-4C2E-C578CE59A05B}"/>
              </a:ext>
            </a:extLst>
          </p:cNvPr>
          <p:cNvSpPr txBox="1"/>
          <p:nvPr/>
        </p:nvSpPr>
        <p:spPr>
          <a:xfrm>
            <a:off x="3975381" y="3946205"/>
            <a:ext cx="1599035" cy="1169551"/>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examples:</a:t>
            </a:r>
          </a:p>
          <a:p>
            <a:r>
              <a:rPr lang="en-US" sz="1400" dirty="0">
                <a:solidFill>
                  <a:schemeClr val="bg1"/>
                </a:solidFill>
                <a:latin typeface="Calibri" panose="020F0502020204030204" pitchFamily="34" charset="0"/>
                <a:cs typeface="Calibri" panose="020F0502020204030204" pitchFamily="34" charset="0"/>
              </a:rPr>
              <a:t>• Accuracy</a:t>
            </a:r>
          </a:p>
          <a:p>
            <a:r>
              <a:rPr lang="en-US" sz="1400" dirty="0">
                <a:solidFill>
                  <a:schemeClr val="bg1"/>
                </a:solidFill>
                <a:latin typeface="Calibri" panose="020F0502020204030204" pitchFamily="34" charset="0"/>
                <a:cs typeface="Calibri" panose="020F0502020204030204" pitchFamily="34" charset="0"/>
              </a:rPr>
              <a:t>• Kappa</a:t>
            </a:r>
          </a:p>
          <a:p>
            <a:r>
              <a:rPr lang="en-US" sz="1400" dirty="0">
                <a:solidFill>
                  <a:schemeClr val="bg1"/>
                </a:solidFill>
                <a:latin typeface="Calibri" panose="020F0502020204030204" pitchFamily="34" charset="0"/>
                <a:cs typeface="Calibri" panose="020F0502020204030204" pitchFamily="34" charset="0"/>
              </a:rPr>
              <a:t>• ROC</a:t>
            </a:r>
          </a:p>
          <a:p>
            <a:r>
              <a:rPr lang="en-US" sz="1400" dirty="0">
                <a:solidFill>
                  <a:schemeClr val="bg1"/>
                </a:solidFill>
                <a:latin typeface="Calibri" panose="020F0502020204030204" pitchFamily="34" charset="0"/>
                <a:cs typeface="Calibri" panose="020F0502020204030204" pitchFamily="34" charset="0"/>
              </a:rPr>
              <a:t>• AUC ROC</a:t>
            </a:r>
          </a:p>
        </p:txBody>
      </p:sp>
      <p:sp>
        <p:nvSpPr>
          <p:cNvPr id="100" name="TextBox 99">
            <a:extLst>
              <a:ext uri="{FF2B5EF4-FFF2-40B4-BE49-F238E27FC236}">
                <a16:creationId xmlns:a16="http://schemas.microsoft.com/office/drawing/2014/main" id="{C7211495-9AD9-0BF0-27F4-FF8362EE2ED0}"/>
              </a:ext>
            </a:extLst>
          </p:cNvPr>
          <p:cNvSpPr txBox="1"/>
          <p:nvPr/>
        </p:nvSpPr>
        <p:spPr>
          <a:xfrm>
            <a:off x="5552899" y="3946205"/>
            <a:ext cx="1599035" cy="95410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Check model based on how well it predicts performance</a:t>
            </a:r>
          </a:p>
        </p:txBody>
      </p:sp>
      <p:sp>
        <p:nvSpPr>
          <p:cNvPr id="101" name="TextBox 100">
            <a:extLst>
              <a:ext uri="{FF2B5EF4-FFF2-40B4-BE49-F238E27FC236}">
                <a16:creationId xmlns:a16="http://schemas.microsoft.com/office/drawing/2014/main" id="{F7A2642F-91D5-8C7A-7B0B-51F6C7E6F4E5}"/>
              </a:ext>
            </a:extLst>
          </p:cNvPr>
          <p:cNvSpPr txBox="1"/>
          <p:nvPr/>
        </p:nvSpPr>
        <p:spPr>
          <a:xfrm>
            <a:off x="7236077" y="3946205"/>
            <a:ext cx="1599035" cy="738664"/>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Check model based on how well it predicts behavior</a:t>
            </a:r>
          </a:p>
        </p:txBody>
      </p:sp>
      <p:sp>
        <p:nvSpPr>
          <p:cNvPr id="102" name="TextBox 101">
            <a:extLst>
              <a:ext uri="{FF2B5EF4-FFF2-40B4-BE49-F238E27FC236}">
                <a16:creationId xmlns:a16="http://schemas.microsoft.com/office/drawing/2014/main" id="{73861734-6494-AC09-0116-E8D063F784FF}"/>
              </a:ext>
            </a:extLst>
          </p:cNvPr>
          <p:cNvSpPr txBox="1"/>
          <p:nvPr/>
        </p:nvSpPr>
        <p:spPr>
          <a:xfrm>
            <a:off x="407323" y="5396533"/>
            <a:ext cx="1487976" cy="369332"/>
          </a:xfrm>
          <a:prstGeom prst="rect">
            <a:avLst/>
          </a:prstGeom>
          <a:noFill/>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Confidence</a:t>
            </a:r>
          </a:p>
        </p:txBody>
      </p:sp>
      <p:sp>
        <p:nvSpPr>
          <p:cNvPr id="103" name="TextBox 102">
            <a:extLst>
              <a:ext uri="{FF2B5EF4-FFF2-40B4-BE49-F238E27FC236}">
                <a16:creationId xmlns:a16="http://schemas.microsoft.com/office/drawing/2014/main" id="{FF1F38D5-79E3-65BE-332A-68B26797B0F2}"/>
              </a:ext>
            </a:extLst>
          </p:cNvPr>
          <p:cNvSpPr txBox="1"/>
          <p:nvPr/>
        </p:nvSpPr>
        <p:spPr>
          <a:xfrm>
            <a:off x="2335830" y="5281780"/>
            <a:ext cx="6821147" cy="830997"/>
          </a:xfrm>
          <a:prstGeom prst="rect">
            <a:avLst/>
          </a:prstGeom>
          <a:noFill/>
          <a:ln>
            <a:solidFill>
              <a:srgbClr val="47494D"/>
            </a:solidFill>
          </a:ln>
        </p:spPr>
        <p:txBody>
          <a:bodyPr wrap="square" lIns="91440" tIns="91440" rIns="182880" bIns="91440" rtlCol="0">
            <a:spAutoFit/>
          </a:bodyPr>
          <a:lstStyle/>
          <a:p>
            <a:r>
              <a:rPr lang="en-US" sz="1400" dirty="0">
                <a:solidFill>
                  <a:schemeClr val="bg1"/>
                </a:solidFill>
                <a:latin typeface="Calibri" panose="020F0502020204030204" pitchFamily="34" charset="0"/>
                <a:cs typeface="Calibri" panose="020F0502020204030204" pitchFamily="34" charset="0"/>
              </a:rPr>
              <a:t>Generalizability, Cross-learner validity, Ecological validity, Construct validity, Predictive validity, Substantive validity, Content validity, Conclusion validity, Cross validation methods (e.g. K-fold)</a:t>
            </a:r>
          </a:p>
        </p:txBody>
      </p:sp>
      <p:sp>
        <p:nvSpPr>
          <p:cNvPr id="104" name="TextBox 103">
            <a:extLst>
              <a:ext uri="{FF2B5EF4-FFF2-40B4-BE49-F238E27FC236}">
                <a16:creationId xmlns:a16="http://schemas.microsoft.com/office/drawing/2014/main" id="{B8D04FDD-575A-0B38-AAF1-4050890DF768}"/>
              </a:ext>
            </a:extLst>
          </p:cNvPr>
          <p:cNvSpPr txBox="1"/>
          <p:nvPr/>
        </p:nvSpPr>
        <p:spPr>
          <a:xfrm>
            <a:off x="407323" y="6005758"/>
            <a:ext cx="1487976" cy="646331"/>
          </a:xfrm>
          <a:prstGeom prst="rect">
            <a:avLst/>
          </a:prstGeom>
          <a:noFill/>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Visualize (sometimes)</a:t>
            </a:r>
          </a:p>
        </p:txBody>
      </p:sp>
      <p:pic>
        <p:nvPicPr>
          <p:cNvPr id="40" name="Picture 39">
            <a:extLst>
              <a:ext uri="{FF2B5EF4-FFF2-40B4-BE49-F238E27FC236}">
                <a16:creationId xmlns:a16="http://schemas.microsoft.com/office/drawing/2014/main" id="{4CD76D10-7C1C-F38E-2BC9-36E4037B0A0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1321027">
            <a:off x="2356104" y="904847"/>
            <a:ext cx="7580952" cy="4857143"/>
          </a:xfrm>
          <a:prstGeom prst="rect">
            <a:avLst/>
          </a:prstGeom>
          <a:effectLst>
            <a:outerShdw blurRad="50800" dist="38100" dir="8100000" algn="tr" rotWithShape="0">
              <a:prstClr val="black">
                <a:alpha val="40000"/>
              </a:prstClr>
            </a:outerShdw>
          </a:effectLst>
        </p:spPr>
      </p:pic>
      <p:pic>
        <p:nvPicPr>
          <p:cNvPr id="109" name="Picture 108">
            <a:extLst>
              <a:ext uri="{FF2B5EF4-FFF2-40B4-BE49-F238E27FC236}">
                <a16:creationId xmlns:a16="http://schemas.microsoft.com/office/drawing/2014/main" id="{E339D075-CC21-FE7F-DF8C-4238AE0F3001}"/>
              </a:ext>
            </a:extLst>
          </p:cNvPr>
          <p:cNvPicPr>
            <a:picLocks noChangeAspect="1"/>
          </p:cNvPicPr>
          <p:nvPr/>
        </p:nvPicPr>
        <p:blipFill>
          <a:blip r:embed="rId6" cstate="print"/>
          <a:stretch>
            <a:fillRect/>
          </a:stretch>
        </p:blipFill>
        <p:spPr>
          <a:xfrm rot="308030">
            <a:off x="4752089" y="691957"/>
            <a:ext cx="5901862" cy="5400406"/>
          </a:xfrm>
          <a:prstGeom prst="rect">
            <a:avLst/>
          </a:prstGeom>
          <a:effectLst>
            <a:outerShdw blurRad="50800" dist="38100" dir="8100000" algn="tr" rotWithShape="0">
              <a:prstClr val="black">
                <a:alpha val="40000"/>
              </a:prstClr>
            </a:outerShdw>
          </a:effectLst>
        </p:spPr>
      </p:pic>
      <p:pic>
        <p:nvPicPr>
          <p:cNvPr id="2052" name="Picture 4" descr="PDF] AutoTutor and affective autotutor: Learning by talking with  cognitively and emotionally intelligent computers that talk back | Semantic  Scholar">
            <a:extLst>
              <a:ext uri="{FF2B5EF4-FFF2-40B4-BE49-F238E27FC236}">
                <a16:creationId xmlns:a16="http://schemas.microsoft.com/office/drawing/2014/main" id="{9F780A60-D449-B5CE-8B6C-DCAA4A6ADF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20285">
            <a:off x="2811179" y="1098097"/>
            <a:ext cx="6900285" cy="5162666"/>
          </a:xfrm>
          <a:prstGeom prst="rect">
            <a:avLst/>
          </a:prstGeom>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250"/>
                                            <p:tgtEl>
                                              <p:spTgt spid="6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25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150"/>
                                            <p:tgtEl>
                                              <p:spTgt spid="28"/>
                                            </p:tgtEl>
                                          </p:cBhvr>
                                        </p:animEffect>
                                      </p:childTnLst>
                                    </p:cTn>
                                  </p:par>
                                </p:childTnLst>
                              </p:cTn>
                            </p:par>
                            <p:par>
                              <p:cTn id="25" fill="hold">
                                <p:stCondLst>
                                  <p:cond delay="65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5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150"/>
                                            <p:tgtEl>
                                              <p:spTgt spid="31"/>
                                            </p:tgtEl>
                                          </p:cBhvr>
                                        </p:animEffect>
                                      </p:childTnLst>
                                    </p:cTn>
                                  </p:par>
                                </p:childTnLst>
                              </p:cTn>
                            </p:par>
                            <p:par>
                              <p:cTn id="34" fill="hold">
                                <p:stCondLst>
                                  <p:cond delay="15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5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5"/>
                                            </p:tgtEl>
                                            <p:attrNameLst>
                                              <p:attrName>style.visibility</p:attrName>
                                            </p:attrNameLst>
                                          </p:cBhvr>
                                          <p:to>
                                            <p:strVal val="visible"/>
                                          </p:to>
                                        </p:set>
                                        <p:animEffect transition="in" filter="fade">
                                          <p:cBhvr>
                                            <p:cTn id="42" dur="150"/>
                                            <p:tgtEl>
                                              <p:spTgt spid="325"/>
                                            </p:tgtEl>
                                          </p:cBhvr>
                                        </p:animEffect>
                                      </p:childTnLst>
                                    </p:cTn>
                                  </p:par>
                                </p:childTnLst>
                              </p:cTn>
                            </p:par>
                            <p:par>
                              <p:cTn id="43" fill="hold">
                                <p:stCondLst>
                                  <p:cond delay="150"/>
                                </p:stCondLst>
                                <p:childTnLst>
                                  <p:par>
                                    <p:cTn id="44" presetID="22" presetClass="entr" presetSubtype="4"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down)">
                                          <p:cBhvr>
                                            <p:cTn id="46" dur="15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50"/>
                                            <p:tgtEl>
                                              <p:spTgt spid="41"/>
                                            </p:tgtEl>
                                          </p:cBhvr>
                                        </p:animEffect>
                                      </p:childTnLst>
                                    </p:cTn>
                                  </p:par>
                                </p:childTnLst>
                              </p:cTn>
                            </p:par>
                            <p:par>
                              <p:cTn id="52" fill="hold">
                                <p:stCondLst>
                                  <p:cond delay="150"/>
                                </p:stCondLst>
                                <p:childTnLst>
                                  <p:par>
                                    <p:cTn id="53" presetID="22" presetClass="entr" presetSubtype="4" fill="hold"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15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250"/>
                                            <p:tgtEl>
                                              <p:spTgt spid="325"/>
                                            </p:tgtEl>
                                          </p:cBhvr>
                                        </p:animEffect>
                                        <p:set>
                                          <p:cBhvr>
                                            <p:cTn id="60" dur="1" fill="hold">
                                              <p:stCondLst>
                                                <p:cond delay="249"/>
                                              </p:stCondLst>
                                            </p:cTn>
                                            <p:tgtEl>
                                              <p:spTgt spid="32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50"/>
                                            <p:tgtEl>
                                              <p:spTgt spid="59"/>
                                            </p:tgtEl>
                                          </p:cBhvr>
                                        </p:animEffect>
                                        <p:set>
                                          <p:cBhvr>
                                            <p:cTn id="63" dur="1" fill="hold">
                                              <p:stCondLst>
                                                <p:cond delay="249"/>
                                              </p:stCondLst>
                                            </p:cTn>
                                            <p:tgtEl>
                                              <p:spTgt spid="5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50"/>
                                            <p:tgtEl>
                                              <p:spTgt spid="41"/>
                                            </p:tgtEl>
                                          </p:cBhvr>
                                        </p:animEffect>
                                        <p:set>
                                          <p:cBhvr>
                                            <p:cTn id="66" dur="1" fill="hold">
                                              <p:stCondLst>
                                                <p:cond delay="249"/>
                                              </p:stCondLst>
                                            </p:cTn>
                                            <p:tgtEl>
                                              <p:spTgt spid="4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50"/>
                                            <p:tgtEl>
                                              <p:spTgt spid="60"/>
                                            </p:tgtEl>
                                          </p:cBhvr>
                                        </p:animEffect>
                                        <p:set>
                                          <p:cBhvr>
                                            <p:cTn id="69" dur="1" fill="hold">
                                              <p:stCondLst>
                                                <p:cond delay="249"/>
                                              </p:stCondLst>
                                            </p:cTn>
                                            <p:tgtEl>
                                              <p:spTgt spid="60"/>
                                            </p:tgtEl>
                                            <p:attrNameLst>
                                              <p:attrName>style.visibility</p:attrName>
                                            </p:attrNameLst>
                                          </p:cBhvr>
                                          <p:to>
                                            <p:strVal val="hidden"/>
                                          </p:to>
                                        </p:set>
                                      </p:childTnLst>
                                    </p:cTn>
                                  </p:par>
                                </p:childTnLst>
                              </p:cTn>
                            </p:par>
                            <p:par>
                              <p:cTn id="70" fill="hold">
                                <p:stCondLst>
                                  <p:cond delay="250"/>
                                </p:stCondLst>
                                <p:childTnLst>
                                  <p:par>
                                    <p:cTn id="71" presetID="22" presetClass="entr" presetSubtype="1" fill="hold" nodeType="after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wipe(up)">
                                          <p:cBhvr>
                                            <p:cTn id="73" dur="150"/>
                                            <p:tgtEl>
                                              <p:spTgt spid="62"/>
                                            </p:tgtEl>
                                          </p:cBhvr>
                                        </p:animEffect>
                                      </p:childTnLst>
                                    </p:cTn>
                                  </p:par>
                                </p:childTnLst>
                              </p:cTn>
                            </p:par>
                            <p:par>
                              <p:cTn id="74" fill="hold">
                                <p:stCondLst>
                                  <p:cond delay="400"/>
                                </p:stCondLst>
                                <p:childTnLst>
                                  <p:par>
                                    <p:cTn id="75" presetID="10" presetClass="entr" presetSubtype="0" fill="hold" grpId="0" nodeType="after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150"/>
                                            <p:tgtEl>
                                              <p:spTgt spid="6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150"/>
                                            <p:tgtEl>
                                              <p:spTgt spid="63"/>
                                            </p:tgtEl>
                                          </p:cBhvr>
                                        </p:animEffect>
                                      </p:childTnLst>
                                    </p:cTn>
                                  </p:par>
                                </p:childTnLst>
                              </p:cTn>
                            </p:par>
                            <p:par>
                              <p:cTn id="83" fill="hold">
                                <p:stCondLst>
                                  <p:cond delay="150"/>
                                </p:stCondLst>
                                <p:childTnLst>
                                  <p:par>
                                    <p:cTn id="84" presetID="10" presetClass="entr" presetSubtype="0" fill="hold" grpId="0" nodeType="after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150"/>
                                            <p:tgtEl>
                                              <p:spTgt spid="6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fade">
                                          <p:cBhvr>
                                            <p:cTn id="91" dur="150"/>
                                            <p:tgtEl>
                                              <p:spTgt spid="66"/>
                                            </p:tgtEl>
                                          </p:cBhvr>
                                        </p:animEffect>
                                      </p:childTnLst>
                                    </p:cTn>
                                  </p:par>
                                </p:childTnLst>
                              </p:cTn>
                            </p:par>
                            <p:par>
                              <p:cTn id="92" fill="hold">
                                <p:stCondLst>
                                  <p:cond delay="150"/>
                                </p:stCondLst>
                                <p:childTnLst>
                                  <p:par>
                                    <p:cTn id="93" presetID="22" presetClass="entr" presetSubtype="4" fill="hold" nodeType="afterEffect">
                                      <p:stCondLst>
                                        <p:cond delay="0"/>
                                      </p:stCondLst>
                                      <p:childTnLst>
                                        <p:set>
                                          <p:cBhvr>
                                            <p:cTn id="94" dur="1" fill="hold">
                                              <p:stCondLst>
                                                <p:cond delay="0"/>
                                              </p:stCondLst>
                                            </p:cTn>
                                            <p:tgtEl>
                                              <p:spTgt spid="68"/>
                                            </p:tgtEl>
                                            <p:attrNameLst>
                                              <p:attrName>style.visibility</p:attrName>
                                            </p:attrNameLst>
                                          </p:cBhvr>
                                          <p:to>
                                            <p:strVal val="visible"/>
                                          </p:to>
                                        </p:set>
                                        <p:animEffect transition="in" filter="wipe(down)">
                                          <p:cBhvr>
                                            <p:cTn id="95" dur="150"/>
                                            <p:tgtEl>
                                              <p:spTgt spid="6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150"/>
                                            <p:tgtEl>
                                              <p:spTgt spid="67"/>
                                            </p:tgtEl>
                                          </p:cBhvr>
                                        </p:animEffect>
                                      </p:childTnLst>
                                    </p:cTn>
                                  </p:par>
                                </p:childTnLst>
                              </p:cTn>
                            </p:par>
                            <p:par>
                              <p:cTn id="101" fill="hold">
                                <p:stCondLst>
                                  <p:cond delay="150"/>
                                </p:stCondLst>
                                <p:childTnLst>
                                  <p:par>
                                    <p:cTn id="102" presetID="22" presetClass="entr" presetSubtype="4" fill="hold" nodeType="afterEffect">
                                      <p:stCondLst>
                                        <p:cond delay="0"/>
                                      </p:stCondLst>
                                      <p:childTnLst>
                                        <p:set>
                                          <p:cBhvr>
                                            <p:cTn id="103" dur="1" fill="hold">
                                              <p:stCondLst>
                                                <p:cond delay="0"/>
                                              </p:stCondLst>
                                            </p:cTn>
                                            <p:tgtEl>
                                              <p:spTgt spid="69"/>
                                            </p:tgtEl>
                                            <p:attrNameLst>
                                              <p:attrName>style.visibility</p:attrName>
                                            </p:attrNameLst>
                                          </p:cBhvr>
                                          <p:to>
                                            <p:strVal val="visible"/>
                                          </p:to>
                                        </p:set>
                                        <p:animEffect transition="in" filter="wipe(down)">
                                          <p:cBhvr>
                                            <p:cTn id="104" dur="150"/>
                                            <p:tgtEl>
                                              <p:spTgt spid="6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250"/>
                                            <p:tgtEl>
                                              <p:spTgt spid="66"/>
                                            </p:tgtEl>
                                          </p:cBhvr>
                                        </p:animEffect>
                                        <p:set>
                                          <p:cBhvr>
                                            <p:cTn id="109" dur="1" fill="hold">
                                              <p:stCondLst>
                                                <p:cond delay="249"/>
                                              </p:stCondLst>
                                            </p:cTn>
                                            <p:tgtEl>
                                              <p:spTgt spid="6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50"/>
                                            <p:tgtEl>
                                              <p:spTgt spid="68"/>
                                            </p:tgtEl>
                                          </p:cBhvr>
                                        </p:animEffect>
                                        <p:set>
                                          <p:cBhvr>
                                            <p:cTn id="112" dur="1" fill="hold">
                                              <p:stCondLst>
                                                <p:cond delay="249"/>
                                              </p:stCondLst>
                                            </p:cTn>
                                            <p:tgtEl>
                                              <p:spTgt spid="6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67"/>
                                            </p:tgtEl>
                                          </p:cBhvr>
                                        </p:animEffect>
                                        <p:set>
                                          <p:cBhvr>
                                            <p:cTn id="115" dur="1" fill="hold">
                                              <p:stCondLst>
                                                <p:cond delay="249"/>
                                              </p:stCondLst>
                                            </p:cTn>
                                            <p:tgtEl>
                                              <p:spTgt spid="67"/>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250"/>
                                            <p:tgtEl>
                                              <p:spTgt spid="69"/>
                                            </p:tgtEl>
                                          </p:cBhvr>
                                        </p:animEffect>
                                        <p:set>
                                          <p:cBhvr>
                                            <p:cTn id="118" dur="1" fill="hold">
                                              <p:stCondLst>
                                                <p:cond delay="249"/>
                                              </p:stCondLst>
                                            </p:cTn>
                                            <p:tgtEl>
                                              <p:spTgt spid="69"/>
                                            </p:tgtEl>
                                            <p:attrNameLst>
                                              <p:attrName>style.visibility</p:attrName>
                                            </p:attrNameLst>
                                          </p:cBhvr>
                                          <p:to>
                                            <p:strVal val="hidden"/>
                                          </p:to>
                                        </p:set>
                                      </p:childTnLst>
                                    </p:cTn>
                                  </p:par>
                                  <p:par>
                                    <p:cTn id="119" presetID="10"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fade">
                                          <p:cBhvr>
                                            <p:cTn id="121" dur="150"/>
                                            <p:tgtEl>
                                              <p:spTgt spid="7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nodeType="click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wipe(right)">
                                          <p:cBhvr>
                                            <p:cTn id="126" dur="250"/>
                                            <p:tgtEl>
                                              <p:spTgt spid="7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343"/>
                                            </p:tgtEl>
                                            <p:attrNameLst>
                                              <p:attrName>style.visibility</p:attrName>
                                            </p:attrNameLst>
                                          </p:cBhvr>
                                          <p:to>
                                            <p:strVal val="visible"/>
                                          </p:to>
                                        </p:set>
                                        <p:animEffect transition="in" filter="fade">
                                          <p:cBhvr>
                                            <p:cTn id="129" dur="150"/>
                                            <p:tgtEl>
                                              <p:spTgt spid="343"/>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2" fill="hold" nodeType="click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wipe(right)">
                                          <p:cBhvr>
                                            <p:cTn id="134" dur="250"/>
                                            <p:tgtEl>
                                              <p:spTgt spid="8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fade">
                                          <p:cBhvr>
                                            <p:cTn id="139" dur="500"/>
                                            <p:tgtEl>
                                              <p:spTgt spid="86"/>
                                            </p:tgtEl>
                                          </p:cBhvr>
                                        </p:animEffect>
                                      </p:childTnLst>
                                    </p:cTn>
                                  </p:par>
                                </p:childTnLst>
                              </p:cTn>
                            </p:par>
                            <p:par>
                              <p:cTn id="140" fill="hold">
                                <p:stCondLst>
                                  <p:cond delay="500"/>
                                </p:stCondLst>
                                <p:childTnLst>
                                  <p:par>
                                    <p:cTn id="141" presetID="10" presetClass="entr" presetSubtype="0" fill="hold" grpId="0" nodeType="after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fade">
                                          <p:cBhvr>
                                            <p:cTn id="143" dur="500"/>
                                            <p:tgtEl>
                                              <p:spTgt spid="8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89"/>
                                            </p:tgtEl>
                                            <p:attrNameLst>
                                              <p:attrName>style.visibility</p:attrName>
                                            </p:attrNameLst>
                                          </p:cBhvr>
                                          <p:to>
                                            <p:strVal val="visible"/>
                                          </p:to>
                                        </p:set>
                                        <p:animEffect transition="in" filter="fade">
                                          <p:cBhvr>
                                            <p:cTn id="148" dur="500"/>
                                            <p:tgtEl>
                                              <p:spTgt spid="89"/>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98"/>
                                            </p:tgtEl>
                                            <p:attrNameLst>
                                              <p:attrName>style.visibility</p:attrName>
                                            </p:attrNameLst>
                                          </p:cBhvr>
                                          <p:to>
                                            <p:strVal val="visible"/>
                                          </p:to>
                                        </p:set>
                                        <p:animEffect transition="in" filter="fade">
                                          <p:cBhvr>
                                            <p:cTn id="153" dur="150"/>
                                            <p:tgtEl>
                                              <p:spTgt spid="98"/>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99"/>
                                            </p:tgtEl>
                                            <p:attrNameLst>
                                              <p:attrName>style.visibility</p:attrName>
                                            </p:attrNameLst>
                                          </p:cBhvr>
                                          <p:to>
                                            <p:strVal val="visible"/>
                                          </p:to>
                                        </p:set>
                                        <p:animEffect transition="in" filter="fade">
                                          <p:cBhvr>
                                            <p:cTn id="158" dur="150"/>
                                            <p:tgtEl>
                                              <p:spTgt spid="99"/>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0"/>
                                            </p:tgtEl>
                                            <p:attrNameLst>
                                              <p:attrName>style.visibility</p:attrName>
                                            </p:attrNameLst>
                                          </p:cBhvr>
                                          <p:to>
                                            <p:strVal val="visible"/>
                                          </p:to>
                                        </p:set>
                                        <p:animEffect transition="in" filter="fade">
                                          <p:cBhvr>
                                            <p:cTn id="163" dur="150"/>
                                            <p:tgtEl>
                                              <p:spTgt spid="100"/>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1"/>
                                            </p:tgtEl>
                                            <p:attrNameLst>
                                              <p:attrName>style.visibility</p:attrName>
                                            </p:attrNameLst>
                                          </p:cBhvr>
                                          <p:to>
                                            <p:strVal val="visible"/>
                                          </p:to>
                                        </p:set>
                                        <p:animEffect transition="in" filter="fade">
                                          <p:cBhvr>
                                            <p:cTn id="168" dur="150"/>
                                            <p:tgtEl>
                                              <p:spTgt spid="10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02"/>
                                            </p:tgtEl>
                                            <p:attrNameLst>
                                              <p:attrName>style.visibility</p:attrName>
                                            </p:attrNameLst>
                                          </p:cBhvr>
                                          <p:to>
                                            <p:strVal val="visible"/>
                                          </p:to>
                                        </p:set>
                                        <p:animEffect transition="in" filter="fade">
                                          <p:cBhvr>
                                            <p:cTn id="173" dur="500"/>
                                            <p:tgtEl>
                                              <p:spTgt spid="102"/>
                                            </p:tgtEl>
                                          </p:cBhvr>
                                        </p:animEffect>
                                      </p:childTnLst>
                                    </p:cTn>
                                  </p:par>
                                </p:childTnLst>
                              </p:cTn>
                            </p:par>
                            <p:par>
                              <p:cTn id="174" fill="hold">
                                <p:stCondLst>
                                  <p:cond delay="500"/>
                                </p:stCondLst>
                                <p:childTnLst>
                                  <p:par>
                                    <p:cTn id="175" presetID="10" presetClass="entr" presetSubtype="0" fill="hold" grpId="0" nodeType="afterEffect">
                                      <p:stCondLst>
                                        <p:cond delay="0"/>
                                      </p:stCondLst>
                                      <p:childTnLst>
                                        <p:set>
                                          <p:cBhvr>
                                            <p:cTn id="176" dur="1" fill="hold">
                                              <p:stCondLst>
                                                <p:cond delay="0"/>
                                              </p:stCondLst>
                                            </p:cTn>
                                            <p:tgtEl>
                                              <p:spTgt spid="103"/>
                                            </p:tgtEl>
                                            <p:attrNameLst>
                                              <p:attrName>style.visibility</p:attrName>
                                            </p:attrNameLst>
                                          </p:cBhvr>
                                          <p:to>
                                            <p:strVal val="visible"/>
                                          </p:to>
                                        </p:set>
                                        <p:animEffect transition="in" filter="fade">
                                          <p:cBhvr>
                                            <p:cTn id="177" dur="500"/>
                                            <p:tgtEl>
                                              <p:spTgt spid="10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104"/>
                                            </p:tgtEl>
                                            <p:attrNameLst>
                                              <p:attrName>style.visibility</p:attrName>
                                            </p:attrNameLst>
                                          </p:cBhvr>
                                          <p:to>
                                            <p:strVal val="visible"/>
                                          </p:to>
                                        </p:set>
                                        <p:animEffect transition="in" filter="fade">
                                          <p:cBhvr>
                                            <p:cTn id="182" dur="500"/>
                                            <p:tgtEl>
                                              <p:spTgt spid="104"/>
                                            </p:tgtEl>
                                          </p:cBhvr>
                                        </p:animEffect>
                                      </p:childTnLst>
                                    </p:cTn>
                                  </p:par>
                                </p:childTnLst>
                              </p:cTn>
                            </p:par>
                            <p:par>
                              <p:cTn id="183" fill="hold">
                                <p:stCondLst>
                                  <p:cond delay="500"/>
                                </p:stCondLst>
                                <p:childTnLst>
                                  <p:par>
                                    <p:cTn id="184" presetID="2" presetClass="entr" presetSubtype="6" fill="hold" nodeType="afterEffect" p14:presetBounceEnd="50000">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14:bounceEnd="50000">
                                          <p:cBhvr additive="base">
                                            <p:cTn id="186" dur="50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2" presetClass="entr" presetSubtype="6" fill="hold" nodeType="clickEffect" p14:presetBounceEnd="50000">
                                      <p:stCondLst>
                                        <p:cond delay="0"/>
                                      </p:stCondLst>
                                      <p:childTnLst>
                                        <p:set>
                                          <p:cBhvr>
                                            <p:cTn id="191" dur="1" fill="hold">
                                              <p:stCondLst>
                                                <p:cond delay="0"/>
                                              </p:stCondLst>
                                            </p:cTn>
                                            <p:tgtEl>
                                              <p:spTgt spid="109"/>
                                            </p:tgtEl>
                                            <p:attrNameLst>
                                              <p:attrName>style.visibility</p:attrName>
                                            </p:attrNameLst>
                                          </p:cBhvr>
                                          <p:to>
                                            <p:strVal val="visible"/>
                                          </p:to>
                                        </p:set>
                                        <p:anim calcmode="lin" valueType="num" p14:bounceEnd="50000">
                                          <p:cBhvr additive="base">
                                            <p:cTn id="192" dur="500" fill="hold"/>
                                            <p:tgtEl>
                                              <p:spTgt spid="109"/>
                                            </p:tgtEl>
                                            <p:attrNameLst>
                                              <p:attrName>ppt_x</p:attrName>
                                            </p:attrNameLst>
                                          </p:cBhvr>
                                          <p:tavLst>
                                            <p:tav tm="0">
                                              <p:val>
                                                <p:strVal val="1+#ppt_w/2"/>
                                              </p:val>
                                            </p:tav>
                                            <p:tav tm="100000">
                                              <p:val>
                                                <p:strVal val="#ppt_x"/>
                                              </p:val>
                                            </p:tav>
                                          </p:tavLst>
                                        </p:anim>
                                        <p:anim calcmode="lin" valueType="num" p14:bounceEnd="50000">
                                          <p:cBhvr additive="base">
                                            <p:cTn id="193"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2" presetClass="entr" presetSubtype="6" fill="hold" nodeType="clickEffect" p14:presetBounceEnd="50000">
                                      <p:stCondLst>
                                        <p:cond delay="0"/>
                                      </p:stCondLst>
                                      <p:childTnLst>
                                        <p:set>
                                          <p:cBhvr>
                                            <p:cTn id="197" dur="1" fill="hold">
                                              <p:stCondLst>
                                                <p:cond delay="0"/>
                                              </p:stCondLst>
                                            </p:cTn>
                                            <p:tgtEl>
                                              <p:spTgt spid="2052"/>
                                            </p:tgtEl>
                                            <p:attrNameLst>
                                              <p:attrName>style.visibility</p:attrName>
                                            </p:attrNameLst>
                                          </p:cBhvr>
                                          <p:to>
                                            <p:strVal val="visible"/>
                                          </p:to>
                                        </p:set>
                                        <p:anim calcmode="lin" valueType="num" p14:bounceEnd="50000">
                                          <p:cBhvr additive="base">
                                            <p:cTn id="198" dur="500" fill="hold"/>
                                            <p:tgtEl>
                                              <p:spTgt spid="2052"/>
                                            </p:tgtEl>
                                            <p:attrNameLst>
                                              <p:attrName>ppt_x</p:attrName>
                                            </p:attrNameLst>
                                          </p:cBhvr>
                                          <p:tavLst>
                                            <p:tav tm="0">
                                              <p:val>
                                                <p:strVal val="1+#ppt_w/2"/>
                                              </p:val>
                                            </p:tav>
                                            <p:tav tm="100000">
                                              <p:val>
                                                <p:strVal val="#ppt_x"/>
                                              </p:val>
                                            </p:tav>
                                          </p:tavLst>
                                        </p:anim>
                                        <p:anim calcmode="lin" valueType="num" p14:bounceEnd="50000">
                                          <p:cBhvr additive="base">
                                            <p:cTn id="19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animBg="1"/>
          <p:bldP spid="34" grpId="0" animBg="1"/>
          <p:bldP spid="37" grpId="0" animBg="1"/>
          <p:bldP spid="325" grpId="0"/>
          <p:bldP spid="325" grpId="1"/>
          <p:bldP spid="41" grpId="0"/>
          <p:bldP spid="41" grpId="1"/>
          <p:bldP spid="61" grpId="0" animBg="1"/>
          <p:bldP spid="64" grpId="0" animBg="1"/>
          <p:bldP spid="65" grpId="0" animBg="1"/>
          <p:bldP spid="66" grpId="0"/>
          <p:bldP spid="66" grpId="1"/>
          <p:bldP spid="67" grpId="0"/>
          <p:bldP spid="67" grpId="1"/>
          <p:bldP spid="72" grpId="0" animBg="1"/>
          <p:bldP spid="343" grpId="0"/>
          <p:bldP spid="79" grpId="0" animBg="1"/>
          <p:bldP spid="85" grpId="0" animBg="1"/>
          <p:bldP spid="86" grpId="0"/>
          <p:bldP spid="89" grpId="0"/>
          <p:bldP spid="98" grpId="0"/>
          <p:bldP spid="99" grpId="0"/>
          <p:bldP spid="100" grpId="0"/>
          <p:bldP spid="101" grpId="0"/>
          <p:bldP spid="102" grpId="0"/>
          <p:bldP spid="103" grpId="0" animBg="1"/>
          <p:bldP spid="10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250"/>
                                            <p:tgtEl>
                                              <p:spTgt spid="6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25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150"/>
                                            <p:tgtEl>
                                              <p:spTgt spid="28"/>
                                            </p:tgtEl>
                                          </p:cBhvr>
                                        </p:animEffect>
                                      </p:childTnLst>
                                    </p:cTn>
                                  </p:par>
                                </p:childTnLst>
                              </p:cTn>
                            </p:par>
                            <p:par>
                              <p:cTn id="25" fill="hold">
                                <p:stCondLst>
                                  <p:cond delay="65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5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150"/>
                                            <p:tgtEl>
                                              <p:spTgt spid="31"/>
                                            </p:tgtEl>
                                          </p:cBhvr>
                                        </p:animEffect>
                                      </p:childTnLst>
                                    </p:cTn>
                                  </p:par>
                                </p:childTnLst>
                              </p:cTn>
                            </p:par>
                            <p:par>
                              <p:cTn id="34" fill="hold">
                                <p:stCondLst>
                                  <p:cond delay="15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5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5"/>
                                            </p:tgtEl>
                                            <p:attrNameLst>
                                              <p:attrName>style.visibility</p:attrName>
                                            </p:attrNameLst>
                                          </p:cBhvr>
                                          <p:to>
                                            <p:strVal val="visible"/>
                                          </p:to>
                                        </p:set>
                                        <p:animEffect transition="in" filter="fade">
                                          <p:cBhvr>
                                            <p:cTn id="42" dur="150"/>
                                            <p:tgtEl>
                                              <p:spTgt spid="325"/>
                                            </p:tgtEl>
                                          </p:cBhvr>
                                        </p:animEffect>
                                      </p:childTnLst>
                                    </p:cTn>
                                  </p:par>
                                </p:childTnLst>
                              </p:cTn>
                            </p:par>
                            <p:par>
                              <p:cTn id="43" fill="hold">
                                <p:stCondLst>
                                  <p:cond delay="150"/>
                                </p:stCondLst>
                                <p:childTnLst>
                                  <p:par>
                                    <p:cTn id="44" presetID="22" presetClass="entr" presetSubtype="4"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down)">
                                          <p:cBhvr>
                                            <p:cTn id="46" dur="15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50"/>
                                            <p:tgtEl>
                                              <p:spTgt spid="41"/>
                                            </p:tgtEl>
                                          </p:cBhvr>
                                        </p:animEffect>
                                      </p:childTnLst>
                                    </p:cTn>
                                  </p:par>
                                </p:childTnLst>
                              </p:cTn>
                            </p:par>
                            <p:par>
                              <p:cTn id="52" fill="hold">
                                <p:stCondLst>
                                  <p:cond delay="150"/>
                                </p:stCondLst>
                                <p:childTnLst>
                                  <p:par>
                                    <p:cTn id="53" presetID="22" presetClass="entr" presetSubtype="4" fill="hold"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15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250"/>
                                            <p:tgtEl>
                                              <p:spTgt spid="325"/>
                                            </p:tgtEl>
                                          </p:cBhvr>
                                        </p:animEffect>
                                        <p:set>
                                          <p:cBhvr>
                                            <p:cTn id="60" dur="1" fill="hold">
                                              <p:stCondLst>
                                                <p:cond delay="249"/>
                                              </p:stCondLst>
                                            </p:cTn>
                                            <p:tgtEl>
                                              <p:spTgt spid="32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50"/>
                                            <p:tgtEl>
                                              <p:spTgt spid="59"/>
                                            </p:tgtEl>
                                          </p:cBhvr>
                                        </p:animEffect>
                                        <p:set>
                                          <p:cBhvr>
                                            <p:cTn id="63" dur="1" fill="hold">
                                              <p:stCondLst>
                                                <p:cond delay="249"/>
                                              </p:stCondLst>
                                            </p:cTn>
                                            <p:tgtEl>
                                              <p:spTgt spid="5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50"/>
                                            <p:tgtEl>
                                              <p:spTgt spid="41"/>
                                            </p:tgtEl>
                                          </p:cBhvr>
                                        </p:animEffect>
                                        <p:set>
                                          <p:cBhvr>
                                            <p:cTn id="66" dur="1" fill="hold">
                                              <p:stCondLst>
                                                <p:cond delay="249"/>
                                              </p:stCondLst>
                                            </p:cTn>
                                            <p:tgtEl>
                                              <p:spTgt spid="4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50"/>
                                            <p:tgtEl>
                                              <p:spTgt spid="60"/>
                                            </p:tgtEl>
                                          </p:cBhvr>
                                        </p:animEffect>
                                        <p:set>
                                          <p:cBhvr>
                                            <p:cTn id="69" dur="1" fill="hold">
                                              <p:stCondLst>
                                                <p:cond delay="249"/>
                                              </p:stCondLst>
                                            </p:cTn>
                                            <p:tgtEl>
                                              <p:spTgt spid="60"/>
                                            </p:tgtEl>
                                            <p:attrNameLst>
                                              <p:attrName>style.visibility</p:attrName>
                                            </p:attrNameLst>
                                          </p:cBhvr>
                                          <p:to>
                                            <p:strVal val="hidden"/>
                                          </p:to>
                                        </p:set>
                                      </p:childTnLst>
                                    </p:cTn>
                                  </p:par>
                                </p:childTnLst>
                              </p:cTn>
                            </p:par>
                            <p:par>
                              <p:cTn id="70" fill="hold">
                                <p:stCondLst>
                                  <p:cond delay="250"/>
                                </p:stCondLst>
                                <p:childTnLst>
                                  <p:par>
                                    <p:cTn id="71" presetID="22" presetClass="entr" presetSubtype="1" fill="hold" nodeType="after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wipe(up)">
                                          <p:cBhvr>
                                            <p:cTn id="73" dur="150"/>
                                            <p:tgtEl>
                                              <p:spTgt spid="62"/>
                                            </p:tgtEl>
                                          </p:cBhvr>
                                        </p:animEffect>
                                      </p:childTnLst>
                                    </p:cTn>
                                  </p:par>
                                </p:childTnLst>
                              </p:cTn>
                            </p:par>
                            <p:par>
                              <p:cTn id="74" fill="hold">
                                <p:stCondLst>
                                  <p:cond delay="400"/>
                                </p:stCondLst>
                                <p:childTnLst>
                                  <p:par>
                                    <p:cTn id="75" presetID="10" presetClass="entr" presetSubtype="0" fill="hold" grpId="0" nodeType="after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150"/>
                                            <p:tgtEl>
                                              <p:spTgt spid="6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150"/>
                                            <p:tgtEl>
                                              <p:spTgt spid="63"/>
                                            </p:tgtEl>
                                          </p:cBhvr>
                                        </p:animEffect>
                                      </p:childTnLst>
                                    </p:cTn>
                                  </p:par>
                                </p:childTnLst>
                              </p:cTn>
                            </p:par>
                            <p:par>
                              <p:cTn id="83" fill="hold">
                                <p:stCondLst>
                                  <p:cond delay="150"/>
                                </p:stCondLst>
                                <p:childTnLst>
                                  <p:par>
                                    <p:cTn id="84" presetID="10" presetClass="entr" presetSubtype="0" fill="hold" grpId="0" nodeType="after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150"/>
                                            <p:tgtEl>
                                              <p:spTgt spid="6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fade">
                                          <p:cBhvr>
                                            <p:cTn id="91" dur="150"/>
                                            <p:tgtEl>
                                              <p:spTgt spid="66"/>
                                            </p:tgtEl>
                                          </p:cBhvr>
                                        </p:animEffect>
                                      </p:childTnLst>
                                    </p:cTn>
                                  </p:par>
                                </p:childTnLst>
                              </p:cTn>
                            </p:par>
                            <p:par>
                              <p:cTn id="92" fill="hold">
                                <p:stCondLst>
                                  <p:cond delay="150"/>
                                </p:stCondLst>
                                <p:childTnLst>
                                  <p:par>
                                    <p:cTn id="93" presetID="22" presetClass="entr" presetSubtype="4" fill="hold" nodeType="afterEffect">
                                      <p:stCondLst>
                                        <p:cond delay="0"/>
                                      </p:stCondLst>
                                      <p:childTnLst>
                                        <p:set>
                                          <p:cBhvr>
                                            <p:cTn id="94" dur="1" fill="hold">
                                              <p:stCondLst>
                                                <p:cond delay="0"/>
                                              </p:stCondLst>
                                            </p:cTn>
                                            <p:tgtEl>
                                              <p:spTgt spid="68"/>
                                            </p:tgtEl>
                                            <p:attrNameLst>
                                              <p:attrName>style.visibility</p:attrName>
                                            </p:attrNameLst>
                                          </p:cBhvr>
                                          <p:to>
                                            <p:strVal val="visible"/>
                                          </p:to>
                                        </p:set>
                                        <p:animEffect transition="in" filter="wipe(down)">
                                          <p:cBhvr>
                                            <p:cTn id="95" dur="150"/>
                                            <p:tgtEl>
                                              <p:spTgt spid="6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150"/>
                                            <p:tgtEl>
                                              <p:spTgt spid="67"/>
                                            </p:tgtEl>
                                          </p:cBhvr>
                                        </p:animEffect>
                                      </p:childTnLst>
                                    </p:cTn>
                                  </p:par>
                                </p:childTnLst>
                              </p:cTn>
                            </p:par>
                            <p:par>
                              <p:cTn id="101" fill="hold">
                                <p:stCondLst>
                                  <p:cond delay="150"/>
                                </p:stCondLst>
                                <p:childTnLst>
                                  <p:par>
                                    <p:cTn id="102" presetID="22" presetClass="entr" presetSubtype="4" fill="hold" nodeType="afterEffect">
                                      <p:stCondLst>
                                        <p:cond delay="0"/>
                                      </p:stCondLst>
                                      <p:childTnLst>
                                        <p:set>
                                          <p:cBhvr>
                                            <p:cTn id="103" dur="1" fill="hold">
                                              <p:stCondLst>
                                                <p:cond delay="0"/>
                                              </p:stCondLst>
                                            </p:cTn>
                                            <p:tgtEl>
                                              <p:spTgt spid="69"/>
                                            </p:tgtEl>
                                            <p:attrNameLst>
                                              <p:attrName>style.visibility</p:attrName>
                                            </p:attrNameLst>
                                          </p:cBhvr>
                                          <p:to>
                                            <p:strVal val="visible"/>
                                          </p:to>
                                        </p:set>
                                        <p:animEffect transition="in" filter="wipe(down)">
                                          <p:cBhvr>
                                            <p:cTn id="104" dur="150"/>
                                            <p:tgtEl>
                                              <p:spTgt spid="6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250"/>
                                            <p:tgtEl>
                                              <p:spTgt spid="66"/>
                                            </p:tgtEl>
                                          </p:cBhvr>
                                        </p:animEffect>
                                        <p:set>
                                          <p:cBhvr>
                                            <p:cTn id="109" dur="1" fill="hold">
                                              <p:stCondLst>
                                                <p:cond delay="249"/>
                                              </p:stCondLst>
                                            </p:cTn>
                                            <p:tgtEl>
                                              <p:spTgt spid="6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50"/>
                                            <p:tgtEl>
                                              <p:spTgt spid="68"/>
                                            </p:tgtEl>
                                          </p:cBhvr>
                                        </p:animEffect>
                                        <p:set>
                                          <p:cBhvr>
                                            <p:cTn id="112" dur="1" fill="hold">
                                              <p:stCondLst>
                                                <p:cond delay="249"/>
                                              </p:stCondLst>
                                            </p:cTn>
                                            <p:tgtEl>
                                              <p:spTgt spid="6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67"/>
                                            </p:tgtEl>
                                          </p:cBhvr>
                                        </p:animEffect>
                                        <p:set>
                                          <p:cBhvr>
                                            <p:cTn id="115" dur="1" fill="hold">
                                              <p:stCondLst>
                                                <p:cond delay="249"/>
                                              </p:stCondLst>
                                            </p:cTn>
                                            <p:tgtEl>
                                              <p:spTgt spid="67"/>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250"/>
                                            <p:tgtEl>
                                              <p:spTgt spid="69"/>
                                            </p:tgtEl>
                                          </p:cBhvr>
                                        </p:animEffect>
                                        <p:set>
                                          <p:cBhvr>
                                            <p:cTn id="118" dur="1" fill="hold">
                                              <p:stCondLst>
                                                <p:cond delay="249"/>
                                              </p:stCondLst>
                                            </p:cTn>
                                            <p:tgtEl>
                                              <p:spTgt spid="69"/>
                                            </p:tgtEl>
                                            <p:attrNameLst>
                                              <p:attrName>style.visibility</p:attrName>
                                            </p:attrNameLst>
                                          </p:cBhvr>
                                          <p:to>
                                            <p:strVal val="hidden"/>
                                          </p:to>
                                        </p:set>
                                      </p:childTnLst>
                                    </p:cTn>
                                  </p:par>
                                  <p:par>
                                    <p:cTn id="119" presetID="10"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fade">
                                          <p:cBhvr>
                                            <p:cTn id="121" dur="150"/>
                                            <p:tgtEl>
                                              <p:spTgt spid="7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nodeType="click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wipe(right)">
                                          <p:cBhvr>
                                            <p:cTn id="126" dur="250"/>
                                            <p:tgtEl>
                                              <p:spTgt spid="7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343"/>
                                            </p:tgtEl>
                                            <p:attrNameLst>
                                              <p:attrName>style.visibility</p:attrName>
                                            </p:attrNameLst>
                                          </p:cBhvr>
                                          <p:to>
                                            <p:strVal val="visible"/>
                                          </p:to>
                                        </p:set>
                                        <p:animEffect transition="in" filter="fade">
                                          <p:cBhvr>
                                            <p:cTn id="129" dur="150"/>
                                            <p:tgtEl>
                                              <p:spTgt spid="343"/>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2" fill="hold" nodeType="click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wipe(right)">
                                          <p:cBhvr>
                                            <p:cTn id="134" dur="250"/>
                                            <p:tgtEl>
                                              <p:spTgt spid="8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fade">
                                          <p:cBhvr>
                                            <p:cTn id="139" dur="500"/>
                                            <p:tgtEl>
                                              <p:spTgt spid="86"/>
                                            </p:tgtEl>
                                          </p:cBhvr>
                                        </p:animEffect>
                                      </p:childTnLst>
                                    </p:cTn>
                                  </p:par>
                                </p:childTnLst>
                              </p:cTn>
                            </p:par>
                            <p:par>
                              <p:cTn id="140" fill="hold">
                                <p:stCondLst>
                                  <p:cond delay="500"/>
                                </p:stCondLst>
                                <p:childTnLst>
                                  <p:par>
                                    <p:cTn id="141" presetID="10" presetClass="entr" presetSubtype="0" fill="hold" grpId="0" nodeType="after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fade">
                                          <p:cBhvr>
                                            <p:cTn id="143" dur="500"/>
                                            <p:tgtEl>
                                              <p:spTgt spid="8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89"/>
                                            </p:tgtEl>
                                            <p:attrNameLst>
                                              <p:attrName>style.visibility</p:attrName>
                                            </p:attrNameLst>
                                          </p:cBhvr>
                                          <p:to>
                                            <p:strVal val="visible"/>
                                          </p:to>
                                        </p:set>
                                        <p:animEffect transition="in" filter="fade">
                                          <p:cBhvr>
                                            <p:cTn id="148" dur="500"/>
                                            <p:tgtEl>
                                              <p:spTgt spid="89"/>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98"/>
                                            </p:tgtEl>
                                            <p:attrNameLst>
                                              <p:attrName>style.visibility</p:attrName>
                                            </p:attrNameLst>
                                          </p:cBhvr>
                                          <p:to>
                                            <p:strVal val="visible"/>
                                          </p:to>
                                        </p:set>
                                        <p:animEffect transition="in" filter="fade">
                                          <p:cBhvr>
                                            <p:cTn id="153" dur="150"/>
                                            <p:tgtEl>
                                              <p:spTgt spid="98"/>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99"/>
                                            </p:tgtEl>
                                            <p:attrNameLst>
                                              <p:attrName>style.visibility</p:attrName>
                                            </p:attrNameLst>
                                          </p:cBhvr>
                                          <p:to>
                                            <p:strVal val="visible"/>
                                          </p:to>
                                        </p:set>
                                        <p:animEffect transition="in" filter="fade">
                                          <p:cBhvr>
                                            <p:cTn id="158" dur="150"/>
                                            <p:tgtEl>
                                              <p:spTgt spid="99"/>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0"/>
                                            </p:tgtEl>
                                            <p:attrNameLst>
                                              <p:attrName>style.visibility</p:attrName>
                                            </p:attrNameLst>
                                          </p:cBhvr>
                                          <p:to>
                                            <p:strVal val="visible"/>
                                          </p:to>
                                        </p:set>
                                        <p:animEffect transition="in" filter="fade">
                                          <p:cBhvr>
                                            <p:cTn id="163" dur="150"/>
                                            <p:tgtEl>
                                              <p:spTgt spid="100"/>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1"/>
                                            </p:tgtEl>
                                            <p:attrNameLst>
                                              <p:attrName>style.visibility</p:attrName>
                                            </p:attrNameLst>
                                          </p:cBhvr>
                                          <p:to>
                                            <p:strVal val="visible"/>
                                          </p:to>
                                        </p:set>
                                        <p:animEffect transition="in" filter="fade">
                                          <p:cBhvr>
                                            <p:cTn id="168" dur="150"/>
                                            <p:tgtEl>
                                              <p:spTgt spid="10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02"/>
                                            </p:tgtEl>
                                            <p:attrNameLst>
                                              <p:attrName>style.visibility</p:attrName>
                                            </p:attrNameLst>
                                          </p:cBhvr>
                                          <p:to>
                                            <p:strVal val="visible"/>
                                          </p:to>
                                        </p:set>
                                        <p:animEffect transition="in" filter="fade">
                                          <p:cBhvr>
                                            <p:cTn id="173" dur="500"/>
                                            <p:tgtEl>
                                              <p:spTgt spid="102"/>
                                            </p:tgtEl>
                                          </p:cBhvr>
                                        </p:animEffect>
                                      </p:childTnLst>
                                    </p:cTn>
                                  </p:par>
                                </p:childTnLst>
                              </p:cTn>
                            </p:par>
                            <p:par>
                              <p:cTn id="174" fill="hold">
                                <p:stCondLst>
                                  <p:cond delay="500"/>
                                </p:stCondLst>
                                <p:childTnLst>
                                  <p:par>
                                    <p:cTn id="175" presetID="10" presetClass="entr" presetSubtype="0" fill="hold" grpId="0" nodeType="afterEffect">
                                      <p:stCondLst>
                                        <p:cond delay="0"/>
                                      </p:stCondLst>
                                      <p:childTnLst>
                                        <p:set>
                                          <p:cBhvr>
                                            <p:cTn id="176" dur="1" fill="hold">
                                              <p:stCondLst>
                                                <p:cond delay="0"/>
                                              </p:stCondLst>
                                            </p:cTn>
                                            <p:tgtEl>
                                              <p:spTgt spid="103"/>
                                            </p:tgtEl>
                                            <p:attrNameLst>
                                              <p:attrName>style.visibility</p:attrName>
                                            </p:attrNameLst>
                                          </p:cBhvr>
                                          <p:to>
                                            <p:strVal val="visible"/>
                                          </p:to>
                                        </p:set>
                                        <p:animEffect transition="in" filter="fade">
                                          <p:cBhvr>
                                            <p:cTn id="177" dur="500"/>
                                            <p:tgtEl>
                                              <p:spTgt spid="10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104"/>
                                            </p:tgtEl>
                                            <p:attrNameLst>
                                              <p:attrName>style.visibility</p:attrName>
                                            </p:attrNameLst>
                                          </p:cBhvr>
                                          <p:to>
                                            <p:strVal val="visible"/>
                                          </p:to>
                                        </p:set>
                                        <p:animEffect transition="in" filter="fade">
                                          <p:cBhvr>
                                            <p:cTn id="182" dur="500"/>
                                            <p:tgtEl>
                                              <p:spTgt spid="104"/>
                                            </p:tgtEl>
                                          </p:cBhvr>
                                        </p:animEffect>
                                      </p:childTnLst>
                                    </p:cTn>
                                  </p:par>
                                </p:childTnLst>
                              </p:cTn>
                            </p:par>
                            <p:par>
                              <p:cTn id="183" fill="hold">
                                <p:stCondLst>
                                  <p:cond delay="500"/>
                                </p:stCondLst>
                                <p:childTnLst>
                                  <p:par>
                                    <p:cTn id="184" presetID="2" presetClass="entr" presetSubtype="6" fill="hold" nodeType="after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1+#ppt_w/2"/>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2" presetClass="entr" presetSubtype="6" fill="hold" nodeType="clickEffect">
                                      <p:stCondLst>
                                        <p:cond delay="0"/>
                                      </p:stCondLst>
                                      <p:childTnLst>
                                        <p:set>
                                          <p:cBhvr>
                                            <p:cTn id="191" dur="1" fill="hold">
                                              <p:stCondLst>
                                                <p:cond delay="0"/>
                                              </p:stCondLst>
                                            </p:cTn>
                                            <p:tgtEl>
                                              <p:spTgt spid="109"/>
                                            </p:tgtEl>
                                            <p:attrNameLst>
                                              <p:attrName>style.visibility</p:attrName>
                                            </p:attrNameLst>
                                          </p:cBhvr>
                                          <p:to>
                                            <p:strVal val="visible"/>
                                          </p:to>
                                        </p:set>
                                        <p:anim calcmode="lin" valueType="num">
                                          <p:cBhvr additive="base">
                                            <p:cTn id="192" dur="500" fill="hold"/>
                                            <p:tgtEl>
                                              <p:spTgt spid="109"/>
                                            </p:tgtEl>
                                            <p:attrNameLst>
                                              <p:attrName>ppt_x</p:attrName>
                                            </p:attrNameLst>
                                          </p:cBhvr>
                                          <p:tavLst>
                                            <p:tav tm="0">
                                              <p:val>
                                                <p:strVal val="1+#ppt_w/2"/>
                                              </p:val>
                                            </p:tav>
                                            <p:tav tm="100000">
                                              <p:val>
                                                <p:strVal val="#ppt_x"/>
                                              </p:val>
                                            </p:tav>
                                          </p:tavLst>
                                        </p:anim>
                                        <p:anim calcmode="lin" valueType="num">
                                          <p:cBhvr additive="base">
                                            <p:cTn id="193"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2" presetClass="entr" presetSubtype="6" fill="hold" nodeType="clickEffect">
                                      <p:stCondLst>
                                        <p:cond delay="0"/>
                                      </p:stCondLst>
                                      <p:childTnLst>
                                        <p:set>
                                          <p:cBhvr>
                                            <p:cTn id="197" dur="1" fill="hold">
                                              <p:stCondLst>
                                                <p:cond delay="0"/>
                                              </p:stCondLst>
                                            </p:cTn>
                                            <p:tgtEl>
                                              <p:spTgt spid="2052"/>
                                            </p:tgtEl>
                                            <p:attrNameLst>
                                              <p:attrName>style.visibility</p:attrName>
                                            </p:attrNameLst>
                                          </p:cBhvr>
                                          <p:to>
                                            <p:strVal val="visible"/>
                                          </p:to>
                                        </p:set>
                                        <p:anim calcmode="lin" valueType="num">
                                          <p:cBhvr additive="base">
                                            <p:cTn id="198" dur="500" fill="hold"/>
                                            <p:tgtEl>
                                              <p:spTgt spid="2052"/>
                                            </p:tgtEl>
                                            <p:attrNameLst>
                                              <p:attrName>ppt_x</p:attrName>
                                            </p:attrNameLst>
                                          </p:cBhvr>
                                          <p:tavLst>
                                            <p:tav tm="0">
                                              <p:val>
                                                <p:strVal val="1+#ppt_w/2"/>
                                              </p:val>
                                            </p:tav>
                                            <p:tav tm="100000">
                                              <p:val>
                                                <p:strVal val="#ppt_x"/>
                                              </p:val>
                                            </p:tav>
                                          </p:tavLst>
                                        </p:anim>
                                        <p:anim calcmode="lin" valueType="num">
                                          <p:cBhvr additive="base">
                                            <p:cTn id="19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animBg="1"/>
          <p:bldP spid="34" grpId="0" animBg="1"/>
          <p:bldP spid="37" grpId="0" animBg="1"/>
          <p:bldP spid="325" grpId="0"/>
          <p:bldP spid="325" grpId="1"/>
          <p:bldP spid="41" grpId="0"/>
          <p:bldP spid="41" grpId="1"/>
          <p:bldP spid="61" grpId="0" animBg="1"/>
          <p:bldP spid="64" grpId="0" animBg="1"/>
          <p:bldP spid="65" grpId="0" animBg="1"/>
          <p:bldP spid="66" grpId="0"/>
          <p:bldP spid="66" grpId="1"/>
          <p:bldP spid="67" grpId="0"/>
          <p:bldP spid="67" grpId="1"/>
          <p:bldP spid="72" grpId="0" animBg="1"/>
          <p:bldP spid="343" grpId="0"/>
          <p:bldP spid="79" grpId="0" animBg="1"/>
          <p:bldP spid="85" grpId="0" animBg="1"/>
          <p:bldP spid="86" grpId="0"/>
          <p:bldP spid="89" grpId="0"/>
          <p:bldP spid="98" grpId="0"/>
          <p:bldP spid="99" grpId="0"/>
          <p:bldP spid="100" grpId="0"/>
          <p:bldP spid="101" grpId="0"/>
          <p:bldP spid="102" grpId="0"/>
          <p:bldP spid="103" grpId="0" animBg="1"/>
          <p:bldP spid="104" grpId="0"/>
        </p:bld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2642623-1D66-2388-6225-6AE6BE9A14A5}"/>
              </a:ext>
            </a:extLst>
          </p:cNvPr>
          <p:cNvSpPr txBox="1"/>
          <p:nvPr/>
        </p:nvSpPr>
        <p:spPr>
          <a:xfrm>
            <a:off x="729342" y="1050705"/>
            <a:ext cx="11092542"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Human-Centered Design</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130F6FBE-80B1-1DE7-F35B-D06911EB96A5}"/>
              </a:ext>
            </a:extLst>
          </p:cNvPr>
          <p:cNvSpPr txBox="1"/>
          <p:nvPr/>
        </p:nvSpPr>
        <p:spPr>
          <a:xfrm>
            <a:off x="729342" y="1887140"/>
            <a:ext cx="11092543" cy="1748171"/>
          </a:xfrm>
          <a:prstGeom prst="rect">
            <a:avLst/>
          </a:prstGeom>
          <a:noFill/>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Human-Centered Design</a:t>
            </a:r>
            <a:endParaRPr kumimoji="0" lang="en-US" sz="8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40910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2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2642623-1D66-2388-6225-6AE6BE9A14A5}"/>
              </a:ext>
            </a:extLst>
          </p:cNvPr>
          <p:cNvSpPr txBox="1"/>
          <p:nvPr/>
        </p:nvSpPr>
        <p:spPr>
          <a:xfrm>
            <a:off x="729342" y="1050705"/>
            <a:ext cx="11092542"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Human-Centered Design</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130F6FBE-80B1-1DE7-F35B-D06911EB96A5}"/>
              </a:ext>
            </a:extLst>
          </p:cNvPr>
          <p:cNvSpPr txBox="1"/>
          <p:nvPr/>
        </p:nvSpPr>
        <p:spPr>
          <a:xfrm>
            <a:off x="729342" y="1887140"/>
            <a:ext cx="11092543" cy="3359061"/>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Discover: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Read the literature, observe, and conduct interviews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Ideate: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Brainstorm about the challenge through the lens of that research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Feedback: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Rapidly prototype and get feedback from learners and other stakeholders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Testing: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Conduct user testing with the prototype in realistic contexts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Iterate: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Redesign the concepts and prototype based on feedback and testing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Mature: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Iteratively advance the prototype into more sophisticated forms and repeat</a:t>
            </a:r>
          </a:p>
        </p:txBody>
      </p:sp>
    </p:spTree>
    <p:extLst>
      <p:ext uri="{BB962C8B-B14F-4D97-AF65-F5344CB8AC3E}">
        <p14:creationId xmlns:p14="http://schemas.microsoft.com/office/powerpoint/2010/main" val="3286938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25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25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left)">
                                          <p:cBhvr>
                                            <p:cTn id="17" dur="25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left)">
                                          <p:cBhvr>
                                            <p:cTn id="22" dur="25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wipe(left)">
                                          <p:cBhvr>
                                            <p:cTn id="27" dur="25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wipe(left)">
                                          <p:cBhvr>
                                            <p:cTn id="32" dur="25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25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25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left)">
                                          <p:cBhvr>
                                            <p:cTn id="17" dur="25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left)">
                                          <p:cBhvr>
                                            <p:cTn id="22" dur="25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wipe(left)">
                                          <p:cBhvr>
                                            <p:cTn id="27" dur="25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wipe(left)">
                                          <p:cBhvr>
                                            <p:cTn id="32" dur="25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2642623-1D66-2388-6225-6AE6BE9A14A5}"/>
              </a:ext>
            </a:extLst>
          </p:cNvPr>
          <p:cNvSpPr txBox="1"/>
          <p:nvPr/>
        </p:nvSpPr>
        <p:spPr>
          <a:xfrm>
            <a:off x="729342" y="1050705"/>
            <a:ext cx="11092542"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Human-Centered Design</a:t>
            </a:r>
            <a:endParaRPr kumimoji="0" lang="en-US" sz="4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130F6FBE-80B1-1DE7-F35B-D06911EB96A5}"/>
              </a:ext>
            </a:extLst>
          </p:cNvPr>
          <p:cNvSpPr txBox="1"/>
          <p:nvPr/>
        </p:nvSpPr>
        <p:spPr>
          <a:xfrm>
            <a:off x="729342" y="1887140"/>
            <a:ext cx="11092543" cy="3359061"/>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Discover: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Read the literature, observe, and conduct interviews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Ideate: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Brainstorm about the challenge through the lens of that research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Feedback: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Rapidly prototype and get feedback from learners and other stakeholders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Testing: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Conduct user testing with the prototype in realistic contexts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Iterate: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Redesign the concepts and prototype based on feedback and testing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Mature: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Iteratively advance the prototype into more sophisticated forms and repeat</a:t>
            </a:r>
          </a:p>
        </p:txBody>
      </p:sp>
      <p:sp>
        <p:nvSpPr>
          <p:cNvPr id="5" name="Freeform: Shape 4">
            <a:extLst>
              <a:ext uri="{FF2B5EF4-FFF2-40B4-BE49-F238E27FC236}">
                <a16:creationId xmlns:a16="http://schemas.microsoft.com/office/drawing/2014/main" id="{34A3061B-A9E2-6129-91B4-9B94B570732D}"/>
              </a:ext>
            </a:extLst>
          </p:cNvPr>
          <p:cNvSpPr/>
          <p:nvPr/>
        </p:nvSpPr>
        <p:spPr bwMode="auto">
          <a:xfrm>
            <a:off x="4533506" y="2384699"/>
            <a:ext cx="3979123" cy="108130"/>
          </a:xfrm>
          <a:custGeom>
            <a:avLst/>
            <a:gdLst>
              <a:gd name="connsiteX0" fmla="*/ 0 w 3979123"/>
              <a:gd name="connsiteY0" fmla="*/ 108130 h 108130"/>
              <a:gd name="connsiteX1" fmla="*/ 3979123 w 3979123"/>
              <a:gd name="connsiteY1" fmla="*/ 58740 h 108130"/>
            </a:gdLst>
            <a:ahLst/>
            <a:cxnLst>
              <a:cxn ang="0">
                <a:pos x="connsiteX0" y="connsiteY0"/>
              </a:cxn>
              <a:cxn ang="0">
                <a:pos x="connsiteX1" y="connsiteY1"/>
              </a:cxn>
            </a:cxnLst>
            <a:rect l="l" t="t" r="r" b="b"/>
            <a:pathLst>
              <a:path w="3979123" h="108130" extrusionOk="0">
                <a:moveTo>
                  <a:pt x="0" y="108130"/>
                </a:moveTo>
                <a:cubicBezTo>
                  <a:pt x="1494764" y="61943"/>
                  <a:pt x="3187993" y="34734"/>
                  <a:pt x="3979123" y="58740"/>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spTree>
    <p:extLst>
      <p:ext uri="{BB962C8B-B14F-4D97-AF65-F5344CB8AC3E}">
        <p14:creationId xmlns:p14="http://schemas.microsoft.com/office/powerpoint/2010/main" val="778181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617FEAD-6B1D-3926-0807-4F0077540902}"/>
              </a:ext>
            </a:extLst>
          </p:cNvPr>
          <p:cNvSpPr txBox="1"/>
          <p:nvPr/>
        </p:nvSpPr>
        <p:spPr>
          <a:xfrm>
            <a:off x="45391" y="170416"/>
            <a:ext cx="11178060"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EXAMPLE</a:t>
            </a:r>
            <a:r>
              <a:rPr kumimoji="0" lang="en-US" sz="3600" b="1" i="0" u="none" strike="noStrike" kern="1200" cap="none" spc="0" normalizeH="0" baseline="1600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Discover</a:t>
            </a:r>
            <a:r>
              <a:rPr kumimoji="0" lang="en-US" sz="3600" b="1" i="0" u="none" strike="noStrike" kern="1200" cap="none" spc="0" normalizeH="0" baseline="1600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Human Research Methods</a:t>
            </a:r>
          </a:p>
        </p:txBody>
      </p:sp>
      <p:sp>
        <p:nvSpPr>
          <p:cNvPr id="3" name="TextBox 2">
            <a:extLst>
              <a:ext uri="{FF2B5EF4-FFF2-40B4-BE49-F238E27FC236}">
                <a16:creationId xmlns:a16="http://schemas.microsoft.com/office/drawing/2014/main" id="{3AE72620-555F-41AA-A205-416EECBA643F}"/>
              </a:ext>
            </a:extLst>
          </p:cNvPr>
          <p:cNvSpPr txBox="1"/>
          <p:nvPr/>
        </p:nvSpPr>
        <p:spPr>
          <a:xfrm>
            <a:off x="3327650" y="868443"/>
            <a:ext cx="8275771" cy="2547172"/>
          </a:xfrm>
          <a:prstGeom prst="rect">
            <a:avLst/>
          </a:prstGeom>
          <a:noFill/>
        </p:spPr>
        <p:txBody>
          <a:bodyPr wrap="square">
            <a:spAutoFit/>
          </a:bodyPr>
          <a:lstStyle/>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Stakeholder elicitation, such as interviews or focus groups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Open-ended reactions or attitudinal surveys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Behavioral or cognitive task analyses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Field observation, ethnography, and participatory analyses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Design-based research (although this can also be quantitative)</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Reviews of published case studies</a:t>
            </a:r>
          </a:p>
        </p:txBody>
      </p:sp>
      <p:sp>
        <p:nvSpPr>
          <p:cNvPr id="10" name="TextBox 9">
            <a:extLst>
              <a:ext uri="{FF2B5EF4-FFF2-40B4-BE49-F238E27FC236}">
                <a16:creationId xmlns:a16="http://schemas.microsoft.com/office/drawing/2014/main" id="{B60CEFDB-AF35-4566-B4A6-18EA002A8891}"/>
              </a:ext>
            </a:extLst>
          </p:cNvPr>
          <p:cNvSpPr txBox="1"/>
          <p:nvPr/>
        </p:nvSpPr>
        <p:spPr>
          <a:xfrm>
            <a:off x="3327650" y="3745569"/>
            <a:ext cx="8275771" cy="2119363"/>
          </a:xfrm>
          <a:prstGeom prst="rect">
            <a:avLst/>
          </a:prstGeom>
          <a:noFill/>
        </p:spPr>
        <p:txBody>
          <a:bodyPr wrap="square">
            <a:spAutoFit/>
          </a:bodyPr>
          <a:lstStyle/>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Trend analyses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Quantitative analyses of published studies, like meta-analyses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Likert-style questionnaires with close-ended answer options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Computational methods, like modeling and simulation</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Experimental and quasi-experimental studies</a:t>
            </a:r>
          </a:p>
        </p:txBody>
      </p:sp>
      <p:sp>
        <p:nvSpPr>
          <p:cNvPr id="4" name="Left Brace 3">
            <a:extLst>
              <a:ext uri="{FF2B5EF4-FFF2-40B4-BE49-F238E27FC236}">
                <a16:creationId xmlns:a16="http://schemas.microsoft.com/office/drawing/2014/main" id="{E85A5391-DE1A-94C1-6FD1-A7D77B565117}"/>
              </a:ext>
            </a:extLst>
          </p:cNvPr>
          <p:cNvSpPr/>
          <p:nvPr/>
        </p:nvSpPr>
        <p:spPr bwMode="auto">
          <a:xfrm>
            <a:off x="3048000" y="1053722"/>
            <a:ext cx="404648" cy="2361893"/>
          </a:xfrm>
          <a:prstGeom prst="leftBrace">
            <a:avLst>
              <a:gd name="adj1" fmla="val 68939"/>
              <a:gd name="adj2" fmla="val 36205"/>
            </a:avLst>
          </a:prstGeom>
          <a:noFill/>
          <a:ln w="34925" cap="rnd" cmpd="sng" algn="ctr">
            <a:solidFill>
              <a:srgbClr val="5EC2D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
        <p:nvSpPr>
          <p:cNvPr id="11" name="Left Brace 10">
            <a:extLst>
              <a:ext uri="{FF2B5EF4-FFF2-40B4-BE49-F238E27FC236}">
                <a16:creationId xmlns:a16="http://schemas.microsoft.com/office/drawing/2014/main" id="{410B1FA1-4D1D-6F46-BBE7-CBAAF87AC78E}"/>
              </a:ext>
            </a:extLst>
          </p:cNvPr>
          <p:cNvSpPr/>
          <p:nvPr/>
        </p:nvSpPr>
        <p:spPr bwMode="auto">
          <a:xfrm>
            <a:off x="3048000" y="3733861"/>
            <a:ext cx="404648" cy="2131072"/>
          </a:xfrm>
          <a:prstGeom prst="leftBrace">
            <a:avLst>
              <a:gd name="adj1" fmla="val 68939"/>
              <a:gd name="adj2" fmla="val 36205"/>
            </a:avLst>
          </a:prstGeom>
          <a:noFill/>
          <a:ln w="34925" cap="rnd" cmpd="sng" algn="ctr">
            <a:solidFill>
              <a:srgbClr val="5EC2D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pic>
        <p:nvPicPr>
          <p:cNvPr id="5" name="Picture 4">
            <a:extLst>
              <a:ext uri="{FF2B5EF4-FFF2-40B4-BE49-F238E27FC236}">
                <a16:creationId xmlns:a16="http://schemas.microsoft.com/office/drawing/2014/main" id="{D0824264-A176-8FB4-6E29-E0E62F64D0A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90000" contrast="-65000"/>
                    </a14:imgEffect>
                  </a14:imgLayer>
                </a14:imgProps>
              </a:ext>
            </a:extLst>
          </a:blip>
          <a:srcRect l="20474" t="13276" r="17898" b="37004"/>
          <a:stretch/>
        </p:blipFill>
        <p:spPr>
          <a:xfrm>
            <a:off x="504496" y="1686851"/>
            <a:ext cx="2543503" cy="518913"/>
          </a:xfrm>
          <a:prstGeom prst="rect">
            <a:avLst/>
          </a:prstGeom>
        </p:spPr>
      </p:pic>
      <p:pic>
        <p:nvPicPr>
          <p:cNvPr id="9" name="Picture 8">
            <a:extLst>
              <a:ext uri="{FF2B5EF4-FFF2-40B4-BE49-F238E27FC236}">
                <a16:creationId xmlns:a16="http://schemas.microsoft.com/office/drawing/2014/main" id="{DB7B0282-3DE3-CA73-45C6-92EEDB5EB4E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90000" contrast="-65000"/>
                    </a14:imgEffect>
                  </a14:imgLayer>
                </a14:imgProps>
              </a:ext>
            </a:extLst>
          </a:blip>
          <a:srcRect l="17303" t="13276" r="12745" b="37004"/>
          <a:stretch/>
        </p:blipFill>
        <p:spPr>
          <a:xfrm>
            <a:off x="161001" y="4280483"/>
            <a:ext cx="2886999" cy="518913"/>
          </a:xfrm>
          <a:prstGeom prst="rect">
            <a:avLst/>
          </a:prstGeom>
        </p:spPr>
      </p:pic>
    </p:spTree>
    <p:extLst>
      <p:ext uri="{BB962C8B-B14F-4D97-AF65-F5344CB8AC3E}">
        <p14:creationId xmlns:p14="http://schemas.microsoft.com/office/powerpoint/2010/main" val="3269726328"/>
      </p:ext>
    </p:extLst>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94DE2DB-F6AF-45C7-944E-C7FE1BDABD48}"/>
              </a:ext>
            </a:extLst>
          </p:cNvPr>
          <p:cNvGrpSpPr/>
          <p:nvPr/>
        </p:nvGrpSpPr>
        <p:grpSpPr>
          <a:xfrm>
            <a:off x="6800941" y="379127"/>
            <a:ext cx="3345490" cy="3422896"/>
            <a:chOff x="6308429" y="379127"/>
            <a:chExt cx="3345490" cy="3422896"/>
          </a:xfrm>
        </p:grpSpPr>
        <p:pic>
          <p:nvPicPr>
            <p:cNvPr id="2054" name="Picture 6">
              <a:extLst>
                <a:ext uri="{FF2B5EF4-FFF2-40B4-BE49-F238E27FC236}">
                  <a16:creationId xmlns:a16="http://schemas.microsoft.com/office/drawing/2014/main" id="{7BAC5353-6F96-47EE-B05C-9D0896485C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701" y="780118"/>
              <a:ext cx="2905086" cy="3021905"/>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003E98C-3F52-47CE-98AC-0424C5BDDF56}"/>
                </a:ext>
              </a:extLst>
            </p:cNvPr>
            <p:cNvSpPr txBox="1"/>
            <p:nvPr/>
          </p:nvSpPr>
          <p:spPr>
            <a:xfrm>
              <a:off x="6308429" y="379127"/>
              <a:ext cx="3345490"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Engineers Begin to Scale</a:t>
              </a:r>
            </a:p>
          </p:txBody>
        </p:sp>
      </p:grpSp>
      <p:pic>
        <p:nvPicPr>
          <p:cNvPr id="2052" name="Picture 4">
            <a:extLst>
              <a:ext uri="{FF2B5EF4-FFF2-40B4-BE49-F238E27FC236}">
                <a16:creationId xmlns:a16="http://schemas.microsoft.com/office/drawing/2014/main" id="{154C6DF5-77FF-478C-878A-1D41FF6063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38997"/>
            <a:ext cx="6487488" cy="587669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979F9E57-3759-4508-8F2B-85A46E65835B}"/>
              </a:ext>
            </a:extLst>
          </p:cNvPr>
          <p:cNvCxnSpPr>
            <a:stCxn id="2050" idx="2"/>
          </p:cNvCxnSpPr>
          <p:nvPr/>
        </p:nvCxnSpPr>
        <p:spPr>
          <a:xfrm>
            <a:off x="2742366"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404CD48-5DCC-4199-A7B3-E073FE2B6632}"/>
              </a:ext>
            </a:extLst>
          </p:cNvPr>
          <p:cNvSpPr/>
          <p:nvPr/>
        </p:nvSpPr>
        <p:spPr>
          <a:xfrm>
            <a:off x="3539678" y="2023011"/>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1928</a:t>
            </a:r>
          </a:p>
        </p:txBody>
      </p:sp>
      <p:grpSp>
        <p:nvGrpSpPr>
          <p:cNvPr id="10" name="Group 9">
            <a:extLst>
              <a:ext uri="{FF2B5EF4-FFF2-40B4-BE49-F238E27FC236}">
                <a16:creationId xmlns:a16="http://schemas.microsoft.com/office/drawing/2014/main" id="{2479292C-14B5-4A4F-AFA1-DF140601164F}"/>
              </a:ext>
            </a:extLst>
          </p:cNvPr>
          <p:cNvGrpSpPr/>
          <p:nvPr/>
        </p:nvGrpSpPr>
        <p:grpSpPr>
          <a:xfrm>
            <a:off x="1086410" y="2392343"/>
            <a:ext cx="3311912" cy="2475164"/>
            <a:chOff x="367991" y="792143"/>
            <a:chExt cx="3311912" cy="2475164"/>
          </a:xfrm>
        </p:grpSpPr>
        <p:pic>
          <p:nvPicPr>
            <p:cNvPr id="2050" name="Picture 2">
              <a:extLst>
                <a:ext uri="{FF2B5EF4-FFF2-40B4-BE49-F238E27FC236}">
                  <a16:creationId xmlns:a16="http://schemas.microsoft.com/office/drawing/2014/main" id="{4A2644B8-1293-4F4B-97CE-765BD64572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6" r="707" b="3268"/>
            <a:stretch/>
          </p:blipFill>
          <p:spPr bwMode="auto">
            <a:xfrm>
              <a:off x="367991" y="792143"/>
              <a:ext cx="3311912" cy="247516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B71DE6C-679C-470F-802A-549881A43352}"/>
                </a:ext>
              </a:extLst>
            </p:cNvPr>
            <p:cNvSpPr txBox="1"/>
            <p:nvPr/>
          </p:nvSpPr>
          <p:spPr>
            <a:xfrm>
              <a:off x="369775" y="2668715"/>
              <a:ext cx="3310128" cy="369326"/>
            </a:xfrm>
            <a:prstGeom prst="rect">
              <a:avLst/>
            </a:prstGeom>
            <a:solidFill>
              <a:schemeClr val="tx1">
                <a:alpha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Dr. Alexander Fleming</a:t>
              </a:r>
            </a:p>
          </p:txBody>
        </p:sp>
      </p:grpSp>
      <p:cxnSp>
        <p:nvCxnSpPr>
          <p:cNvPr id="15" name="Straight Connector 14">
            <a:extLst>
              <a:ext uri="{FF2B5EF4-FFF2-40B4-BE49-F238E27FC236}">
                <a16:creationId xmlns:a16="http://schemas.microsoft.com/office/drawing/2014/main" id="{0D58EA96-2DD2-473C-958B-C10CCFE7D1A5}"/>
              </a:ext>
            </a:extLst>
          </p:cNvPr>
          <p:cNvCxnSpPr>
            <a:cxnSpLocks/>
            <a:stCxn id="2054" idx="2"/>
          </p:cNvCxnSpPr>
          <p:nvPr/>
        </p:nvCxnSpPr>
        <p:spPr>
          <a:xfrm>
            <a:off x="8573756" y="3802023"/>
            <a:ext cx="0" cy="1556138"/>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7169460-A61B-48F8-AFDE-BE691CF6E77E}"/>
              </a:ext>
            </a:extLst>
          </p:cNvPr>
          <p:cNvSpPr/>
          <p:nvPr/>
        </p:nvSpPr>
        <p:spPr>
          <a:xfrm>
            <a:off x="8144434"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1941</a:t>
            </a:r>
          </a:p>
        </p:txBody>
      </p:sp>
      <p:cxnSp>
        <p:nvCxnSpPr>
          <p:cNvPr id="18" name="Straight Connector 17">
            <a:extLst>
              <a:ext uri="{FF2B5EF4-FFF2-40B4-BE49-F238E27FC236}">
                <a16:creationId xmlns:a16="http://schemas.microsoft.com/office/drawing/2014/main" id="{AD411A28-9D8F-482E-82BC-B1B65B0C27F5}"/>
              </a:ext>
            </a:extLst>
          </p:cNvPr>
          <p:cNvCxnSpPr>
            <a:cxnSpLocks/>
          </p:cNvCxnSpPr>
          <p:nvPr/>
        </p:nvCxnSpPr>
        <p:spPr>
          <a:xfrm>
            <a:off x="7651761"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49" name="Group 2048">
            <a:extLst>
              <a:ext uri="{FF2B5EF4-FFF2-40B4-BE49-F238E27FC236}">
                <a16:creationId xmlns:a16="http://schemas.microsoft.com/office/drawing/2014/main" id="{A9974BA3-A681-426B-93C1-00DC509D8C0D}"/>
              </a:ext>
            </a:extLst>
          </p:cNvPr>
          <p:cNvGrpSpPr/>
          <p:nvPr/>
        </p:nvGrpSpPr>
        <p:grpSpPr>
          <a:xfrm>
            <a:off x="6680809" y="4145322"/>
            <a:ext cx="1941904" cy="1754340"/>
            <a:chOff x="6188297" y="4145322"/>
            <a:chExt cx="1941904" cy="1754340"/>
          </a:xfrm>
        </p:grpSpPr>
        <p:sp>
          <p:nvSpPr>
            <p:cNvPr id="22" name="Rectangle 21">
              <a:extLst>
                <a:ext uri="{FF2B5EF4-FFF2-40B4-BE49-F238E27FC236}">
                  <a16:creationId xmlns:a16="http://schemas.microsoft.com/office/drawing/2014/main" id="{F8D08DD0-857C-434A-9E6B-330CD73832E0}"/>
                </a:ext>
              </a:extLst>
            </p:cNvPr>
            <p:cNvSpPr/>
            <p:nvPr/>
          </p:nvSpPr>
          <p:spPr>
            <a:xfrm>
              <a:off x="6188297" y="4145322"/>
              <a:ext cx="194190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WWII</a:t>
              </a:r>
            </a:p>
          </p:txBody>
        </p:sp>
        <p:sp>
          <p:nvSpPr>
            <p:cNvPr id="19" name="Rectangle 18">
              <a:extLst>
                <a:ext uri="{FF2B5EF4-FFF2-40B4-BE49-F238E27FC236}">
                  <a16:creationId xmlns:a16="http://schemas.microsoft.com/office/drawing/2014/main" id="{E7AE6A34-B563-4F58-8F67-471BBCA04A47}"/>
                </a:ext>
              </a:extLst>
            </p:cNvPr>
            <p:cNvSpPr/>
            <p:nvPr/>
          </p:nvSpPr>
          <p:spPr>
            <a:xfrm>
              <a:off x="672992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1939</a:t>
              </a:r>
            </a:p>
          </p:txBody>
        </p:sp>
      </p:grpSp>
      <p:cxnSp>
        <p:nvCxnSpPr>
          <p:cNvPr id="26" name="Straight Connector 25">
            <a:extLst>
              <a:ext uri="{FF2B5EF4-FFF2-40B4-BE49-F238E27FC236}">
                <a16:creationId xmlns:a16="http://schemas.microsoft.com/office/drawing/2014/main" id="{BFB3029A-0BCA-4F2D-A545-6B59976F0C96}"/>
              </a:ext>
            </a:extLst>
          </p:cNvPr>
          <p:cNvCxnSpPr>
            <a:cxnSpLocks/>
            <a:stCxn id="28" idx="2"/>
          </p:cNvCxnSpPr>
          <p:nvPr/>
        </p:nvCxnSpPr>
        <p:spPr>
          <a:xfrm>
            <a:off x="9948001" y="4572511"/>
            <a:ext cx="0" cy="785650"/>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86B6BDB-49E7-4949-A7A2-84DDD80FF582}"/>
              </a:ext>
            </a:extLst>
          </p:cNvPr>
          <p:cNvCxnSpPr>
            <a:cxnSpLocks/>
          </p:cNvCxnSpPr>
          <p:nvPr/>
        </p:nvCxnSpPr>
        <p:spPr>
          <a:xfrm>
            <a:off x="0" y="5358161"/>
            <a:ext cx="11699488" cy="0"/>
          </a:xfrm>
          <a:prstGeom prst="straightConnector1">
            <a:avLst/>
          </a:prstGeom>
          <a:ln w="76200">
            <a:solidFill>
              <a:schemeClr val="bg1"/>
            </a:solidFill>
            <a:tailEnd type="triangl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51" name="Group 2050">
            <a:extLst>
              <a:ext uri="{FF2B5EF4-FFF2-40B4-BE49-F238E27FC236}">
                <a16:creationId xmlns:a16="http://schemas.microsoft.com/office/drawing/2014/main" id="{F491B7DA-E68E-4A9B-A33F-1304BA6F793A}"/>
              </a:ext>
            </a:extLst>
          </p:cNvPr>
          <p:cNvGrpSpPr/>
          <p:nvPr/>
        </p:nvGrpSpPr>
        <p:grpSpPr>
          <a:xfrm>
            <a:off x="8495458" y="2246217"/>
            <a:ext cx="2929564" cy="3653445"/>
            <a:chOff x="8002946" y="2246217"/>
            <a:chExt cx="2929564" cy="3653445"/>
          </a:xfrm>
        </p:grpSpPr>
        <p:sp>
          <p:nvSpPr>
            <p:cNvPr id="27" name="Rectangle 26">
              <a:extLst>
                <a:ext uri="{FF2B5EF4-FFF2-40B4-BE49-F238E27FC236}">
                  <a16:creationId xmlns:a16="http://schemas.microsoft.com/office/drawing/2014/main" id="{5BE6EC15-EE34-4E22-9A91-43A9ADECF5E4}"/>
                </a:ext>
              </a:extLst>
            </p:cNvPr>
            <p:cNvSpPr/>
            <p:nvPr/>
          </p:nvSpPr>
          <p:spPr>
            <a:xfrm>
              <a:off x="902616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1944</a:t>
              </a:r>
            </a:p>
          </p:txBody>
        </p:sp>
        <p:grpSp>
          <p:nvGrpSpPr>
            <p:cNvPr id="2048" name="Group 2047">
              <a:extLst>
                <a:ext uri="{FF2B5EF4-FFF2-40B4-BE49-F238E27FC236}">
                  <a16:creationId xmlns:a16="http://schemas.microsoft.com/office/drawing/2014/main" id="{1986E899-F625-48C1-BB93-50B0B1868178}"/>
                </a:ext>
              </a:extLst>
            </p:cNvPr>
            <p:cNvGrpSpPr/>
            <p:nvPr/>
          </p:nvGrpSpPr>
          <p:grpSpPr>
            <a:xfrm>
              <a:off x="8002946" y="2246217"/>
              <a:ext cx="2929564" cy="2326294"/>
              <a:chOff x="8002946" y="2246217"/>
              <a:chExt cx="2929564" cy="2326294"/>
            </a:xfrm>
          </p:grpSpPr>
          <p:pic>
            <p:nvPicPr>
              <p:cNvPr id="28" name="Picture 6">
                <a:extLst>
                  <a:ext uri="{FF2B5EF4-FFF2-40B4-BE49-F238E27FC236}">
                    <a16:creationId xmlns:a16="http://schemas.microsoft.com/office/drawing/2014/main" id="{3756E0F8-A21F-423A-AFFE-9AB274A1B2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8002946" y="2246217"/>
                <a:ext cx="2905086" cy="232629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3AFE282-28C7-47B3-9FFD-5DD5E978D3FE}"/>
                  </a:ext>
                </a:extLst>
              </p:cNvPr>
              <p:cNvSpPr txBox="1"/>
              <p:nvPr/>
            </p:nvSpPr>
            <p:spPr>
              <a:xfrm>
                <a:off x="8739922" y="4066233"/>
                <a:ext cx="2192588"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First Factory Opens </a:t>
                </a:r>
              </a:p>
            </p:txBody>
          </p:sp>
        </p:grpSp>
      </p:grpSp>
    </p:spTree>
    <p:extLst>
      <p:ext uri="{BB962C8B-B14F-4D97-AF65-F5344CB8AC3E}">
        <p14:creationId xmlns:p14="http://schemas.microsoft.com/office/powerpoint/2010/main" val="1403781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1" fill="hold" nodeType="withEffect">
                                  <p:stCondLst>
                                    <p:cond delay="15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50"/>
                                        <p:tgtEl>
                                          <p:spTgt spid="7"/>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250"/>
                                        <p:tgtEl>
                                          <p:spTgt spid="15"/>
                                        </p:tgtEl>
                                      </p:cBhvr>
                                    </p:animEffect>
                                  </p:childTnLst>
                                </p:cTn>
                              </p:par>
                            </p:childTnLst>
                          </p:cTn>
                        </p:par>
                        <p:par>
                          <p:cTn id="23" fill="hold">
                            <p:stCondLst>
                              <p:cond delay="75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5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150"/>
                                        <p:tgtEl>
                                          <p:spTgt spid="18"/>
                                        </p:tgtEl>
                                      </p:cBhvr>
                                    </p:animEffect>
                                  </p:childTnLst>
                                </p:cTn>
                              </p:par>
                            </p:childTnLst>
                          </p:cTn>
                        </p:par>
                        <p:par>
                          <p:cTn id="35" fill="hold">
                            <p:stCondLst>
                              <p:cond delay="150"/>
                            </p:stCondLst>
                            <p:childTnLst>
                              <p:par>
                                <p:cTn id="36" presetID="10" presetClass="entr" presetSubtype="0" fill="hold" nodeType="afterEffect">
                                  <p:stCondLst>
                                    <p:cond delay="0"/>
                                  </p:stCondLst>
                                  <p:childTnLst>
                                    <p:set>
                                      <p:cBhvr>
                                        <p:cTn id="37" dur="1" fill="hold">
                                          <p:stCondLst>
                                            <p:cond delay="0"/>
                                          </p:stCondLst>
                                        </p:cTn>
                                        <p:tgtEl>
                                          <p:spTgt spid="2049"/>
                                        </p:tgtEl>
                                        <p:attrNameLst>
                                          <p:attrName>style.visibility</p:attrName>
                                        </p:attrNameLst>
                                      </p:cBhvr>
                                      <p:to>
                                        <p:strVal val="visible"/>
                                      </p:to>
                                    </p:set>
                                    <p:animEffect transition="in" filter="fade">
                                      <p:cBhvr>
                                        <p:cTn id="38" dur="250"/>
                                        <p:tgtEl>
                                          <p:spTgt spid="204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250"/>
                                        <p:tgtEl>
                                          <p:spTgt spid="26"/>
                                        </p:tgtEl>
                                      </p:cBhvr>
                                    </p:animEffect>
                                  </p:childTnLst>
                                </p:cTn>
                              </p:par>
                            </p:childTnLst>
                          </p:cTn>
                        </p:par>
                        <p:par>
                          <p:cTn id="44" fill="hold">
                            <p:stCondLst>
                              <p:cond delay="250"/>
                            </p:stCondLst>
                            <p:childTnLst>
                              <p:par>
                                <p:cTn id="45" presetID="10" presetClass="entr" presetSubtype="0" fill="hold" nodeType="afterEffect">
                                  <p:stCondLst>
                                    <p:cond delay="0"/>
                                  </p:stCondLst>
                                  <p:childTnLst>
                                    <p:set>
                                      <p:cBhvr>
                                        <p:cTn id="46" dur="1" fill="hold">
                                          <p:stCondLst>
                                            <p:cond delay="0"/>
                                          </p:stCondLst>
                                        </p:cTn>
                                        <p:tgtEl>
                                          <p:spTgt spid="2051"/>
                                        </p:tgtEl>
                                        <p:attrNameLst>
                                          <p:attrName>style.visibility</p:attrName>
                                        </p:attrNameLst>
                                      </p:cBhvr>
                                      <p:to>
                                        <p:strVal val="visible"/>
                                      </p:to>
                                    </p:set>
                                    <p:animEffect transition="in" filter="fade">
                                      <p:cBhvr>
                                        <p:cTn id="47" dur="25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33C57CA-22B6-5E33-3D32-74125F3FF05E}"/>
              </a:ext>
            </a:extLst>
          </p:cNvPr>
          <p:cNvSpPr txBox="1"/>
          <p:nvPr/>
        </p:nvSpPr>
        <p:spPr>
          <a:xfrm>
            <a:off x="45391" y="170416"/>
            <a:ext cx="8023350"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EXAMPLE</a:t>
            </a:r>
            <a:r>
              <a:rPr kumimoji="0" lang="en-US" sz="3600" b="1" i="0" u="none" strike="noStrike" kern="1200" cap="none" spc="0" normalizeH="0" baseline="1600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Discover</a:t>
            </a:r>
            <a:r>
              <a:rPr kumimoji="0" lang="en-US" sz="3600" b="1" i="0" u="none" strike="noStrike" kern="1200" cap="none" spc="0" normalizeH="0" baseline="1600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Design Cards</a:t>
            </a:r>
          </a:p>
        </p:txBody>
      </p:sp>
      <p:grpSp>
        <p:nvGrpSpPr>
          <p:cNvPr id="12" name="Photos">
            <a:extLst>
              <a:ext uri="{FF2B5EF4-FFF2-40B4-BE49-F238E27FC236}">
                <a16:creationId xmlns:a16="http://schemas.microsoft.com/office/drawing/2014/main" id="{123B1A93-0B1A-9EBB-536F-E9B83A40C7E9}"/>
              </a:ext>
            </a:extLst>
          </p:cNvPr>
          <p:cNvGrpSpPr/>
          <p:nvPr/>
        </p:nvGrpSpPr>
        <p:grpSpPr>
          <a:xfrm>
            <a:off x="1247915" y="876796"/>
            <a:ext cx="8495049" cy="5152986"/>
            <a:chOff x="1465303" y="1014597"/>
            <a:chExt cx="8495049" cy="5152986"/>
          </a:xfrm>
        </p:grpSpPr>
        <p:grpSp>
          <p:nvGrpSpPr>
            <p:cNvPr id="10" name="Group 9">
              <a:extLst>
                <a:ext uri="{FF2B5EF4-FFF2-40B4-BE49-F238E27FC236}">
                  <a16:creationId xmlns:a16="http://schemas.microsoft.com/office/drawing/2014/main" id="{413610EF-3FA2-63BE-6028-939F239C9AAE}"/>
                </a:ext>
              </a:extLst>
            </p:cNvPr>
            <p:cNvGrpSpPr/>
            <p:nvPr/>
          </p:nvGrpSpPr>
          <p:grpSpPr>
            <a:xfrm>
              <a:off x="1465303" y="1014597"/>
              <a:ext cx="8495049" cy="2491242"/>
              <a:chOff x="187405" y="181146"/>
              <a:chExt cx="11225059" cy="3291840"/>
            </a:xfrm>
          </p:grpSpPr>
          <p:pic>
            <p:nvPicPr>
              <p:cNvPr id="6" name="Picture 5" descr="Text&#10;&#10;Description automatically generated">
                <a:extLst>
                  <a:ext uri="{FF2B5EF4-FFF2-40B4-BE49-F238E27FC236}">
                    <a16:creationId xmlns:a16="http://schemas.microsoft.com/office/drawing/2014/main" id="{EC9BD0AA-3863-F569-9D0F-CFDB73D94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200" y="181146"/>
                <a:ext cx="7626264" cy="3291840"/>
              </a:xfrm>
              <a:prstGeom prst="rect">
                <a:avLst/>
              </a:prstGeom>
            </p:spPr>
          </p:pic>
          <p:pic>
            <p:nvPicPr>
              <p:cNvPr id="8" name="Picture 7" descr="Engineering drawing&#10;&#10;Description automatically generated">
                <a:extLst>
                  <a:ext uri="{FF2B5EF4-FFF2-40B4-BE49-F238E27FC236}">
                    <a16:creationId xmlns:a16="http://schemas.microsoft.com/office/drawing/2014/main" id="{2C632DE3-4810-5759-21EC-86041177B4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634"/>
              <a:stretch/>
            </p:blipFill>
            <p:spPr>
              <a:xfrm>
                <a:off x="187405" y="181146"/>
                <a:ext cx="3598795" cy="3291840"/>
              </a:xfrm>
              <a:prstGeom prst="rect">
                <a:avLst/>
              </a:prstGeom>
            </p:spPr>
          </p:pic>
        </p:grpSp>
        <p:grpSp>
          <p:nvGrpSpPr>
            <p:cNvPr id="11" name="Group 10">
              <a:extLst>
                <a:ext uri="{FF2B5EF4-FFF2-40B4-BE49-F238E27FC236}">
                  <a16:creationId xmlns:a16="http://schemas.microsoft.com/office/drawing/2014/main" id="{5865650C-5E37-5159-F14B-3961D0F75952}"/>
                </a:ext>
              </a:extLst>
            </p:cNvPr>
            <p:cNvGrpSpPr/>
            <p:nvPr/>
          </p:nvGrpSpPr>
          <p:grpSpPr>
            <a:xfrm>
              <a:off x="1465303" y="3676341"/>
              <a:ext cx="8424931" cy="2491242"/>
              <a:chOff x="239958" y="3515883"/>
              <a:chExt cx="11323092" cy="3291840"/>
            </a:xfrm>
          </p:grpSpPr>
          <p:pic>
            <p:nvPicPr>
              <p:cNvPr id="4" name="Picture 3" descr="A picture containing text, building, sign, old&#10;&#10;Description automatically generated">
                <a:extLst>
                  <a:ext uri="{FF2B5EF4-FFF2-40B4-BE49-F238E27FC236}">
                    <a16:creationId xmlns:a16="http://schemas.microsoft.com/office/drawing/2014/main" id="{157E1704-961D-8D18-F48E-4A767B9A1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958" y="3519604"/>
                <a:ext cx="7699929" cy="3288119"/>
              </a:xfrm>
              <a:prstGeom prst="rect">
                <a:avLst/>
              </a:prstGeom>
            </p:spPr>
          </p:pic>
          <p:pic>
            <p:nvPicPr>
              <p:cNvPr id="9" name="Picture 8" descr="Engineering drawing&#10;&#10;Description automatically generated">
                <a:extLst>
                  <a:ext uri="{FF2B5EF4-FFF2-40B4-BE49-F238E27FC236}">
                    <a16:creationId xmlns:a16="http://schemas.microsoft.com/office/drawing/2014/main" id="{54391506-F7A9-01A1-3F9C-46760CD72F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366"/>
              <a:stretch/>
            </p:blipFill>
            <p:spPr>
              <a:xfrm>
                <a:off x="7721016" y="3515883"/>
                <a:ext cx="3842034" cy="3291840"/>
              </a:xfrm>
              <a:prstGeom prst="rect">
                <a:avLst/>
              </a:prstGeom>
            </p:spPr>
          </p:pic>
        </p:grpSp>
      </p:grpSp>
      <p:sp>
        <p:nvSpPr>
          <p:cNvPr id="14" name="TextBox 13">
            <a:extLst>
              <a:ext uri="{FF2B5EF4-FFF2-40B4-BE49-F238E27FC236}">
                <a16:creationId xmlns:a16="http://schemas.microsoft.com/office/drawing/2014/main" id="{5C6479ED-21C5-E460-5BB6-EAD8074C4E80}"/>
              </a:ext>
            </a:extLst>
          </p:cNvPr>
          <p:cNvSpPr txBox="1"/>
          <p:nvPr/>
        </p:nvSpPr>
        <p:spPr>
          <a:xfrm>
            <a:off x="9803458" y="4806463"/>
            <a:ext cx="2217556"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Images and project courtesy of Medic Mobile and </a:t>
            </a:r>
            <a:r>
              <a:rPr kumimoji="0" lang="en-US" sz="12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Calibri" panose="020F0502020204030204" pitchFamily="34" charset="0"/>
              </a:rPr>
              <a:t>Khanh</a:t>
            </a:r>
            <a:r>
              <a:rPr kumimoji="0" lang="en-US"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-Phuong Thai, Scotty D. Craig, Jim Goodell, Jodi Lis, Jordan Richard Schoenherr, and Janet </a:t>
            </a:r>
            <a:r>
              <a:rPr kumimoji="0" lang="en-US" sz="12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Calibri" panose="020F0502020204030204" pitchFamily="34" charset="0"/>
              </a:rPr>
              <a:t>Kolodner</a:t>
            </a:r>
            <a:endParaRPr kumimoji="0" lang="en-US"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AD757330-677C-02D8-9D75-463FE9B9E7C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115984" y="952004"/>
            <a:ext cx="6921100" cy="4955630"/>
          </a:xfrm>
          <a:prstGeom prst="rect">
            <a:avLst/>
          </a:prstGeom>
        </p:spPr>
      </p:pic>
      <p:pic>
        <p:nvPicPr>
          <p:cNvPr id="25" name="House 1">
            <a:extLst>
              <a:ext uri="{FF2B5EF4-FFF2-40B4-BE49-F238E27FC236}">
                <a16:creationId xmlns:a16="http://schemas.microsoft.com/office/drawing/2014/main" id="{36E0F39B-E29A-8277-6260-1E7FCFA1EF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04279" y="1610885"/>
            <a:ext cx="1409700" cy="1190625"/>
          </a:xfrm>
          <a:prstGeom prst="rect">
            <a:avLst/>
          </a:prstGeom>
        </p:spPr>
      </p:pic>
      <p:pic>
        <p:nvPicPr>
          <p:cNvPr id="27" name="Arrow dotted">
            <a:extLst>
              <a:ext uri="{FF2B5EF4-FFF2-40B4-BE49-F238E27FC236}">
                <a16:creationId xmlns:a16="http://schemas.microsoft.com/office/drawing/2014/main" id="{447E1A37-E483-078F-87EC-9562CB0EAB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38625" y="1807772"/>
            <a:ext cx="1857375" cy="228600"/>
          </a:xfrm>
          <a:prstGeom prst="rect">
            <a:avLst/>
          </a:prstGeom>
        </p:spPr>
      </p:pic>
      <p:pic>
        <p:nvPicPr>
          <p:cNvPr id="29" name="1">
            <a:extLst>
              <a:ext uri="{FF2B5EF4-FFF2-40B4-BE49-F238E27FC236}">
                <a16:creationId xmlns:a16="http://schemas.microsoft.com/office/drawing/2014/main" id="{9BC5A09E-63F3-0653-7479-BA290583BA9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66274" y="1405022"/>
            <a:ext cx="361950" cy="457200"/>
          </a:xfrm>
          <a:prstGeom prst="rect">
            <a:avLst/>
          </a:prstGeom>
        </p:spPr>
      </p:pic>
      <p:pic>
        <p:nvPicPr>
          <p:cNvPr id="31" name="Text registration">
            <a:extLst>
              <a:ext uri="{FF2B5EF4-FFF2-40B4-BE49-F238E27FC236}">
                <a16:creationId xmlns:a16="http://schemas.microsoft.com/office/drawing/2014/main" id="{06397CBE-3EF6-5FC1-2140-9842F90ADB7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57725" y="1382567"/>
            <a:ext cx="1257300" cy="200025"/>
          </a:xfrm>
          <a:prstGeom prst="rect">
            <a:avLst/>
          </a:prstGeom>
        </p:spPr>
      </p:pic>
      <p:pic>
        <p:nvPicPr>
          <p:cNvPr id="33" name="hospital">
            <a:extLst>
              <a:ext uri="{FF2B5EF4-FFF2-40B4-BE49-F238E27FC236}">
                <a16:creationId xmlns:a16="http://schemas.microsoft.com/office/drawing/2014/main" id="{8BF721BC-4124-91F9-43F2-A6D0FD4C9BF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4526" y="1488766"/>
            <a:ext cx="1724025" cy="733425"/>
          </a:xfrm>
          <a:prstGeom prst="rect">
            <a:avLst/>
          </a:prstGeom>
        </p:spPr>
      </p:pic>
      <p:pic>
        <p:nvPicPr>
          <p:cNvPr id="37" name="Text reminder">
            <a:extLst>
              <a:ext uri="{FF2B5EF4-FFF2-40B4-BE49-F238E27FC236}">
                <a16:creationId xmlns:a16="http://schemas.microsoft.com/office/drawing/2014/main" id="{5943FCF0-23F7-5297-9124-0115B9E6C61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345643" y="2298620"/>
            <a:ext cx="781050" cy="657225"/>
          </a:xfrm>
          <a:prstGeom prst="rect">
            <a:avLst/>
          </a:prstGeom>
        </p:spPr>
      </p:pic>
      <p:pic>
        <p:nvPicPr>
          <p:cNvPr id="39" name="2">
            <a:extLst>
              <a:ext uri="{FF2B5EF4-FFF2-40B4-BE49-F238E27FC236}">
                <a16:creationId xmlns:a16="http://schemas.microsoft.com/office/drawing/2014/main" id="{B03B9D6B-C043-1B44-3605-C6CA053A0C6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54859" y="2900475"/>
            <a:ext cx="304800" cy="352425"/>
          </a:xfrm>
          <a:prstGeom prst="rect">
            <a:avLst/>
          </a:prstGeom>
        </p:spPr>
      </p:pic>
      <p:pic>
        <p:nvPicPr>
          <p:cNvPr id="41" name="Person with phone">
            <a:extLst>
              <a:ext uri="{FF2B5EF4-FFF2-40B4-BE49-F238E27FC236}">
                <a16:creationId xmlns:a16="http://schemas.microsoft.com/office/drawing/2014/main" id="{D5DA7603-4E0D-9F2D-3954-146156BCAAF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359623" y="3195255"/>
            <a:ext cx="428625" cy="1000125"/>
          </a:xfrm>
          <a:prstGeom prst="rect">
            <a:avLst/>
          </a:prstGeom>
        </p:spPr>
      </p:pic>
      <p:pic>
        <p:nvPicPr>
          <p:cNvPr id="43" name="Arrow dotted down">
            <a:extLst>
              <a:ext uri="{FF2B5EF4-FFF2-40B4-BE49-F238E27FC236}">
                <a16:creationId xmlns:a16="http://schemas.microsoft.com/office/drawing/2014/main" id="{04DB596E-613B-4192-96C0-AA7DEFB81C6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954859" y="2395509"/>
            <a:ext cx="1476375" cy="1162050"/>
          </a:xfrm>
          <a:prstGeom prst="rect">
            <a:avLst/>
          </a:prstGeom>
        </p:spPr>
      </p:pic>
      <p:pic>
        <p:nvPicPr>
          <p:cNvPr id="45" name="3">
            <a:extLst>
              <a:ext uri="{FF2B5EF4-FFF2-40B4-BE49-F238E27FC236}">
                <a16:creationId xmlns:a16="http://schemas.microsoft.com/office/drawing/2014/main" id="{7645BEEA-12C2-ACE5-A41E-19FA7A670A4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486955" y="3620137"/>
            <a:ext cx="314325" cy="342900"/>
          </a:xfrm>
          <a:prstGeom prst="rect">
            <a:avLst/>
          </a:prstGeom>
        </p:spPr>
      </p:pic>
      <p:pic>
        <p:nvPicPr>
          <p:cNvPr id="47" name="Text referral">
            <a:extLst>
              <a:ext uri="{FF2B5EF4-FFF2-40B4-BE49-F238E27FC236}">
                <a16:creationId xmlns:a16="http://schemas.microsoft.com/office/drawing/2014/main" id="{6A92DE46-3A96-8B04-168C-293483EB840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998076" y="4106784"/>
            <a:ext cx="771525" cy="161925"/>
          </a:xfrm>
          <a:prstGeom prst="rect">
            <a:avLst/>
          </a:prstGeom>
        </p:spPr>
      </p:pic>
      <p:pic>
        <p:nvPicPr>
          <p:cNvPr id="49" name="House">
            <a:extLst>
              <a:ext uri="{FF2B5EF4-FFF2-40B4-BE49-F238E27FC236}">
                <a16:creationId xmlns:a16="http://schemas.microsoft.com/office/drawing/2014/main" id="{7C5F3A21-46C9-F63B-C73E-5FEE5DB9974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799885" y="4501895"/>
            <a:ext cx="1066800" cy="981075"/>
          </a:xfrm>
          <a:prstGeom prst="rect">
            <a:avLst/>
          </a:prstGeom>
        </p:spPr>
      </p:pic>
      <p:pic>
        <p:nvPicPr>
          <p:cNvPr id="51" name="Arrow Down 2">
            <a:extLst>
              <a:ext uri="{FF2B5EF4-FFF2-40B4-BE49-F238E27FC236}">
                <a16:creationId xmlns:a16="http://schemas.microsoft.com/office/drawing/2014/main" id="{0040CF87-A828-7D71-2B37-8E8C5D863AF3}"/>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738403" y="3921496"/>
            <a:ext cx="676275" cy="714375"/>
          </a:xfrm>
          <a:prstGeom prst="rect">
            <a:avLst/>
          </a:prstGeom>
        </p:spPr>
      </p:pic>
      <p:pic>
        <p:nvPicPr>
          <p:cNvPr id="53" name="Arrow down">
            <a:extLst>
              <a:ext uri="{FF2B5EF4-FFF2-40B4-BE49-F238E27FC236}">
                <a16:creationId xmlns:a16="http://schemas.microsoft.com/office/drawing/2014/main" id="{A8D3055D-070A-4B7E-A505-E3B581BEE29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281296" y="4216873"/>
            <a:ext cx="371475" cy="466725"/>
          </a:xfrm>
          <a:prstGeom prst="rect">
            <a:avLst/>
          </a:prstGeom>
        </p:spPr>
      </p:pic>
      <p:pic>
        <p:nvPicPr>
          <p:cNvPr id="55" name="Text: Follow-up">
            <a:extLst>
              <a:ext uri="{FF2B5EF4-FFF2-40B4-BE49-F238E27FC236}">
                <a16:creationId xmlns:a16="http://schemas.microsoft.com/office/drawing/2014/main" id="{16469156-2B6C-A50F-60A2-3DA04144C7B3}"/>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502421" y="4735025"/>
            <a:ext cx="904875" cy="142875"/>
          </a:xfrm>
          <a:prstGeom prst="rect">
            <a:avLst/>
          </a:prstGeom>
        </p:spPr>
      </p:pic>
      <p:pic>
        <p:nvPicPr>
          <p:cNvPr id="57" name="5">
            <a:extLst>
              <a:ext uri="{FF2B5EF4-FFF2-40B4-BE49-F238E27FC236}">
                <a16:creationId xmlns:a16="http://schemas.microsoft.com/office/drawing/2014/main" id="{ED965ADE-589A-B6A9-631D-7575F35A9A49}"/>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4614016" y="4187747"/>
            <a:ext cx="276225" cy="352425"/>
          </a:xfrm>
          <a:prstGeom prst="rect">
            <a:avLst/>
          </a:prstGeom>
        </p:spPr>
      </p:pic>
      <p:pic>
        <p:nvPicPr>
          <p:cNvPr id="59" name="Arrow up dotted">
            <a:extLst>
              <a:ext uri="{FF2B5EF4-FFF2-40B4-BE49-F238E27FC236}">
                <a16:creationId xmlns:a16="http://schemas.microsoft.com/office/drawing/2014/main" id="{B3B86B71-39C5-9B2A-1F7B-80D2E7D9E26B}"/>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982048" y="2600156"/>
            <a:ext cx="2333625" cy="1371600"/>
          </a:xfrm>
          <a:prstGeom prst="rect">
            <a:avLst/>
          </a:prstGeom>
        </p:spPr>
      </p:pic>
      <p:pic>
        <p:nvPicPr>
          <p:cNvPr id="61" name="6">
            <a:extLst>
              <a:ext uri="{FF2B5EF4-FFF2-40B4-BE49-F238E27FC236}">
                <a16:creationId xmlns:a16="http://schemas.microsoft.com/office/drawing/2014/main" id="{57B30353-6338-0592-04D1-A01DABB00D1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410222" y="3911521"/>
            <a:ext cx="323850" cy="390525"/>
          </a:xfrm>
          <a:prstGeom prst="rect">
            <a:avLst/>
          </a:prstGeom>
        </p:spPr>
      </p:pic>
      <p:pic>
        <p:nvPicPr>
          <p:cNvPr id="63" name="Text Visit conf">
            <a:extLst>
              <a:ext uri="{FF2B5EF4-FFF2-40B4-BE49-F238E27FC236}">
                <a16:creationId xmlns:a16="http://schemas.microsoft.com/office/drawing/2014/main" id="{14E0FD6A-51F2-73D1-9628-BFC739C373F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714466" y="3052073"/>
            <a:ext cx="1371600" cy="1047750"/>
          </a:xfrm>
          <a:prstGeom prst="rect">
            <a:avLst/>
          </a:prstGeom>
        </p:spPr>
      </p:pic>
      <p:pic>
        <p:nvPicPr>
          <p:cNvPr id="65" name="Clinic">
            <a:extLst>
              <a:ext uri="{FF2B5EF4-FFF2-40B4-BE49-F238E27FC236}">
                <a16:creationId xmlns:a16="http://schemas.microsoft.com/office/drawing/2014/main" id="{66022A3C-68C9-9859-DB3F-0981B81C2192}"/>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6444708" y="4020650"/>
            <a:ext cx="1047750" cy="857250"/>
          </a:xfrm>
          <a:prstGeom prst="rect">
            <a:avLst/>
          </a:prstGeom>
        </p:spPr>
      </p:pic>
      <p:pic>
        <p:nvPicPr>
          <p:cNvPr id="67" name="Arrow down dotted">
            <a:extLst>
              <a:ext uri="{FF2B5EF4-FFF2-40B4-BE49-F238E27FC236}">
                <a16:creationId xmlns:a16="http://schemas.microsoft.com/office/drawing/2014/main" id="{B450CBB3-CC59-7D19-98AC-30E799410A95}"/>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38063" y="2444147"/>
            <a:ext cx="390525" cy="1543050"/>
          </a:xfrm>
          <a:prstGeom prst="rect">
            <a:avLst/>
          </a:prstGeom>
        </p:spPr>
      </p:pic>
      <p:pic>
        <p:nvPicPr>
          <p:cNvPr id="73" name="Arrow">
            <a:extLst>
              <a:ext uri="{FF2B5EF4-FFF2-40B4-BE49-F238E27FC236}">
                <a16:creationId xmlns:a16="http://schemas.microsoft.com/office/drawing/2014/main" id="{8B746D27-71FE-D6B1-4751-83942FB1D91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4274520" y="4811741"/>
            <a:ext cx="2676525" cy="581025"/>
          </a:xfrm>
          <a:prstGeom prst="rect">
            <a:avLst/>
          </a:prstGeom>
        </p:spPr>
      </p:pic>
      <p:pic>
        <p:nvPicPr>
          <p:cNvPr id="75" name="4">
            <a:extLst>
              <a:ext uri="{FF2B5EF4-FFF2-40B4-BE49-F238E27FC236}">
                <a16:creationId xmlns:a16="http://schemas.microsoft.com/office/drawing/2014/main" id="{DFE0574D-8A90-2623-93C3-8484BF9B14B1}"/>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4891319" y="5427893"/>
            <a:ext cx="304800" cy="323850"/>
          </a:xfrm>
          <a:prstGeom prst="rect">
            <a:avLst/>
          </a:prstGeom>
        </p:spPr>
      </p:pic>
      <p:pic>
        <p:nvPicPr>
          <p:cNvPr id="77" name="Text Visit Attendance">
            <a:extLst>
              <a:ext uri="{FF2B5EF4-FFF2-40B4-BE49-F238E27FC236}">
                <a16:creationId xmlns:a16="http://schemas.microsoft.com/office/drawing/2014/main" id="{E427E02C-236C-E951-64D3-7552EF37F2E8}"/>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5286375" y="5431124"/>
            <a:ext cx="1409700" cy="219075"/>
          </a:xfrm>
          <a:prstGeom prst="rect">
            <a:avLst/>
          </a:prstGeom>
        </p:spPr>
      </p:pic>
      <p:pic>
        <p:nvPicPr>
          <p:cNvPr id="79" name="Text...if no visit">
            <a:extLst>
              <a:ext uri="{FF2B5EF4-FFF2-40B4-BE49-F238E27FC236}">
                <a16:creationId xmlns:a16="http://schemas.microsoft.com/office/drawing/2014/main" id="{C5D80739-A69B-306B-C5B3-C7146E096544}"/>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7702679" y="4354024"/>
            <a:ext cx="1200150" cy="904875"/>
          </a:xfrm>
          <a:prstGeom prst="rect">
            <a:avLst/>
          </a:prstGeom>
        </p:spPr>
      </p:pic>
      <p:pic>
        <p:nvPicPr>
          <p:cNvPr id="81" name="Asterisk">
            <a:extLst>
              <a:ext uri="{FF2B5EF4-FFF2-40B4-BE49-F238E27FC236}">
                <a16:creationId xmlns:a16="http://schemas.microsoft.com/office/drawing/2014/main" id="{EC207ACE-F397-C609-E75E-7F451930935C}"/>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832374" y="3864448"/>
            <a:ext cx="314325" cy="352425"/>
          </a:xfrm>
          <a:prstGeom prst="rect">
            <a:avLst/>
          </a:prstGeom>
        </p:spPr>
      </p:pic>
    </p:spTree>
    <p:extLst>
      <p:ext uri="{BB962C8B-B14F-4D97-AF65-F5344CB8AC3E}">
        <p14:creationId xmlns:p14="http://schemas.microsoft.com/office/powerpoint/2010/main" val="2533742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12"/>
                                        </p:tgtEl>
                                      </p:cBhvr>
                                    </p:animEffect>
                                    <p:set>
                                      <p:cBhvr>
                                        <p:cTn id="7" dur="1" fill="hold">
                                          <p:stCondLst>
                                            <p:cond delay="24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5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50"/>
                                        <p:tgtEl>
                                          <p:spTgt spid="25"/>
                                        </p:tgtEl>
                                      </p:cBhvr>
                                    </p:animEffect>
                                  </p:childTnLst>
                                </p:cTn>
                              </p:par>
                            </p:childTnLst>
                          </p:cTn>
                        </p:par>
                        <p:par>
                          <p:cTn id="14" fill="hold">
                            <p:stCondLst>
                              <p:cond delay="25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250"/>
                                        <p:tgtEl>
                                          <p:spTgt spid="2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750"/>
                            </p:stCondLst>
                            <p:childTnLst>
                              <p:par>
                                <p:cTn id="23" presetID="22" presetClass="entr" presetSubtype="8"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250"/>
                                        <p:tgtEl>
                                          <p:spTgt spid="31"/>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250"/>
                                        <p:tgtEl>
                                          <p:spTgt spid="33"/>
                                        </p:tgtEl>
                                      </p:cBhvr>
                                    </p:animEffect>
                                  </p:childTnLst>
                                </p:cTn>
                              </p:par>
                            </p:childTnLst>
                          </p:cTn>
                        </p:par>
                        <p:par>
                          <p:cTn id="30" fill="hold">
                            <p:stCondLst>
                              <p:cond delay="1250"/>
                            </p:stCondLst>
                            <p:childTnLst>
                              <p:par>
                                <p:cTn id="31" presetID="10"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250"/>
                                        <p:tgtEl>
                                          <p:spTgt spid="39"/>
                                        </p:tgtEl>
                                      </p:cBhvr>
                                    </p:animEffect>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up)">
                                      <p:cBhvr>
                                        <p:cTn id="37" dur="250"/>
                                        <p:tgtEl>
                                          <p:spTgt spid="43"/>
                                        </p:tgtEl>
                                      </p:cBhvr>
                                    </p:animEffect>
                                  </p:childTnLst>
                                </p:cTn>
                              </p:par>
                              <p:par>
                                <p:cTn id="38" presetID="22" presetClass="entr" presetSubtype="1"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up)">
                                      <p:cBhvr>
                                        <p:cTn id="40" dur="250"/>
                                        <p:tgtEl>
                                          <p:spTgt spid="37"/>
                                        </p:tgtEl>
                                      </p:cBhvr>
                                    </p:animEffect>
                                  </p:childTnLst>
                                </p:cTn>
                              </p:par>
                            </p:childTnLst>
                          </p:cTn>
                        </p:par>
                        <p:par>
                          <p:cTn id="41" fill="hold">
                            <p:stCondLst>
                              <p:cond delay="1750"/>
                            </p:stCondLst>
                            <p:childTnLst>
                              <p:par>
                                <p:cTn id="42" presetID="10" presetClass="entr" presetSubtype="0"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250"/>
                                        <p:tgtEl>
                                          <p:spTgt spid="41"/>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childTnLst>
                          </p:cTn>
                        </p:par>
                        <p:par>
                          <p:cTn id="49" fill="hold">
                            <p:stCondLst>
                              <p:cond delay="2500"/>
                            </p:stCondLst>
                            <p:childTnLst>
                              <p:par>
                                <p:cTn id="50" presetID="22" presetClass="entr" presetSubtype="8"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left)">
                                      <p:cBhvr>
                                        <p:cTn id="52" dur="250"/>
                                        <p:tgtEl>
                                          <p:spTgt spid="47"/>
                                        </p:tgtEl>
                                      </p:cBhvr>
                                    </p:animEffect>
                                  </p:childTnLst>
                                </p:cTn>
                              </p:par>
                            </p:childTnLst>
                          </p:cTn>
                        </p:par>
                        <p:par>
                          <p:cTn id="53" fill="hold">
                            <p:stCondLst>
                              <p:cond delay="2750"/>
                            </p:stCondLst>
                            <p:childTnLst>
                              <p:par>
                                <p:cTn id="54" presetID="22" presetClass="entr" presetSubtype="1"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up)">
                                      <p:cBhvr>
                                        <p:cTn id="56" dur="250"/>
                                        <p:tgtEl>
                                          <p:spTgt spid="51"/>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250"/>
                                        <p:tgtEl>
                                          <p:spTgt spid="49"/>
                                        </p:tgtEl>
                                      </p:cBhvr>
                                    </p:animEffect>
                                  </p:childTnLst>
                                </p:cTn>
                              </p:par>
                            </p:childTnLst>
                          </p:cTn>
                        </p:par>
                        <p:par>
                          <p:cTn id="61" fill="hold">
                            <p:stCondLst>
                              <p:cond delay="3250"/>
                            </p:stCondLst>
                            <p:childTnLst>
                              <p:par>
                                <p:cTn id="62" presetID="22" presetClass="entr" presetSubtype="8" fill="hold" nodeType="after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wipe(left)">
                                      <p:cBhvr>
                                        <p:cTn id="64" dur="500"/>
                                        <p:tgtEl>
                                          <p:spTgt spid="73"/>
                                        </p:tgtEl>
                                      </p:cBhvr>
                                    </p:animEffect>
                                  </p:childTnLst>
                                </p:cTn>
                              </p:par>
                            </p:childTnLst>
                          </p:cTn>
                        </p:par>
                        <p:par>
                          <p:cTn id="65" fill="hold">
                            <p:stCondLst>
                              <p:cond delay="3750"/>
                            </p:stCondLst>
                            <p:childTnLst>
                              <p:par>
                                <p:cTn id="66" presetID="10" presetClass="entr" presetSubtype="0" fill="hold" nodeType="after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250"/>
                                        <p:tgtEl>
                                          <p:spTgt spid="65"/>
                                        </p:tgtEl>
                                      </p:cBhvr>
                                    </p:animEffect>
                                  </p:childTnLst>
                                </p:cTn>
                              </p:par>
                            </p:childTnLst>
                          </p:cTn>
                        </p:par>
                        <p:par>
                          <p:cTn id="69" fill="hold">
                            <p:stCondLst>
                              <p:cond delay="4000"/>
                            </p:stCondLst>
                            <p:childTnLst>
                              <p:par>
                                <p:cTn id="70" presetID="10" presetClass="entr" presetSubtype="0" fill="hold" nodeType="after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fade">
                                      <p:cBhvr>
                                        <p:cTn id="72" dur="250"/>
                                        <p:tgtEl>
                                          <p:spTgt spid="75"/>
                                        </p:tgtEl>
                                      </p:cBhvr>
                                    </p:animEffect>
                                  </p:childTnLst>
                                </p:cTn>
                              </p:par>
                            </p:childTnLst>
                          </p:cTn>
                        </p:par>
                        <p:par>
                          <p:cTn id="73" fill="hold">
                            <p:stCondLst>
                              <p:cond delay="4250"/>
                            </p:stCondLst>
                            <p:childTnLst>
                              <p:par>
                                <p:cTn id="74" presetID="22" presetClass="entr" presetSubtype="8" fill="hold" nodeType="afterEffect">
                                  <p:stCondLst>
                                    <p:cond delay="0"/>
                                  </p:stCondLst>
                                  <p:childTnLst>
                                    <p:set>
                                      <p:cBhvr>
                                        <p:cTn id="75" dur="1" fill="hold">
                                          <p:stCondLst>
                                            <p:cond delay="0"/>
                                          </p:stCondLst>
                                        </p:cTn>
                                        <p:tgtEl>
                                          <p:spTgt spid="77"/>
                                        </p:tgtEl>
                                        <p:attrNameLst>
                                          <p:attrName>style.visibility</p:attrName>
                                        </p:attrNameLst>
                                      </p:cBhvr>
                                      <p:to>
                                        <p:strVal val="visible"/>
                                      </p:to>
                                    </p:set>
                                    <p:animEffect transition="in" filter="wipe(left)">
                                      <p:cBhvr>
                                        <p:cTn id="76" dur="250"/>
                                        <p:tgtEl>
                                          <p:spTgt spid="77"/>
                                        </p:tgtEl>
                                      </p:cBhvr>
                                    </p:animEffect>
                                  </p:childTnLst>
                                </p:cTn>
                              </p:par>
                            </p:childTnLst>
                          </p:cTn>
                        </p:par>
                        <p:par>
                          <p:cTn id="77" fill="hold">
                            <p:stCondLst>
                              <p:cond delay="4500"/>
                            </p:stCondLst>
                            <p:childTnLst>
                              <p:par>
                                <p:cTn id="78" presetID="6" presetClass="entr" presetSubtype="32" fill="hold" nodeType="afterEffect">
                                  <p:stCondLst>
                                    <p:cond delay="0"/>
                                  </p:stCondLst>
                                  <p:childTnLst>
                                    <p:set>
                                      <p:cBhvr>
                                        <p:cTn id="79" dur="1" fill="hold">
                                          <p:stCondLst>
                                            <p:cond delay="0"/>
                                          </p:stCondLst>
                                        </p:cTn>
                                        <p:tgtEl>
                                          <p:spTgt spid="81"/>
                                        </p:tgtEl>
                                        <p:attrNameLst>
                                          <p:attrName>style.visibility</p:attrName>
                                        </p:attrNameLst>
                                      </p:cBhvr>
                                      <p:to>
                                        <p:strVal val="visible"/>
                                      </p:to>
                                    </p:set>
                                    <p:animEffect transition="in" filter="circle(out)">
                                      <p:cBhvr>
                                        <p:cTn id="80" dur="250"/>
                                        <p:tgtEl>
                                          <p:spTgt spid="81"/>
                                        </p:tgtEl>
                                      </p:cBhvr>
                                    </p:animEffect>
                                  </p:childTnLst>
                                </p:cTn>
                              </p:par>
                            </p:childTnLst>
                          </p:cTn>
                        </p:par>
                        <p:par>
                          <p:cTn id="81" fill="hold">
                            <p:stCondLst>
                              <p:cond delay="4750"/>
                            </p:stCondLst>
                            <p:childTnLst>
                              <p:par>
                                <p:cTn id="82" presetID="10" presetClass="entr" presetSubtype="0" fill="hold" nodeType="afterEffect">
                                  <p:stCondLst>
                                    <p:cond delay="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250"/>
                                        <p:tgtEl>
                                          <p:spTgt spid="79"/>
                                        </p:tgtEl>
                                      </p:cBhvr>
                                    </p:animEffect>
                                  </p:childTnLst>
                                </p:cTn>
                              </p:par>
                            </p:childTnLst>
                          </p:cTn>
                        </p:par>
                        <p:par>
                          <p:cTn id="85" fill="hold">
                            <p:stCondLst>
                              <p:cond delay="5000"/>
                            </p:stCondLst>
                            <p:childTnLst>
                              <p:par>
                                <p:cTn id="86" presetID="26" presetClass="emph" presetSubtype="0" fill="hold" nodeType="afterEffect">
                                  <p:stCondLst>
                                    <p:cond delay="0"/>
                                  </p:stCondLst>
                                  <p:childTnLst>
                                    <p:animEffect transition="out" filter="fade">
                                      <p:cBhvr>
                                        <p:cTn id="87" dur="500" tmFilter="0, 0; .2, .5; .8, .5; 1, 0"/>
                                        <p:tgtEl>
                                          <p:spTgt spid="33"/>
                                        </p:tgtEl>
                                      </p:cBhvr>
                                    </p:animEffect>
                                    <p:animScale>
                                      <p:cBhvr>
                                        <p:cTn id="88" dur="250" autoRev="1" fill="hold"/>
                                        <p:tgtEl>
                                          <p:spTgt spid="33"/>
                                        </p:tgtEl>
                                      </p:cBhvr>
                                      <p:by x="105000" y="105000"/>
                                    </p:animScale>
                                  </p:childTnLst>
                                </p:cTn>
                              </p:par>
                            </p:childTnLst>
                          </p:cTn>
                        </p:par>
                        <p:par>
                          <p:cTn id="89" fill="hold">
                            <p:stCondLst>
                              <p:cond delay="5500"/>
                            </p:stCondLst>
                            <p:childTnLst>
                              <p:par>
                                <p:cTn id="90" presetID="26" presetClass="emph" presetSubtype="0" fill="hold" nodeType="afterEffect">
                                  <p:stCondLst>
                                    <p:cond delay="0"/>
                                  </p:stCondLst>
                                  <p:childTnLst>
                                    <p:animEffect transition="out" filter="fade">
                                      <p:cBhvr>
                                        <p:cTn id="91" dur="500" tmFilter="0, 0; .2, .5; .8, .5; 1, 0"/>
                                        <p:tgtEl>
                                          <p:spTgt spid="43"/>
                                        </p:tgtEl>
                                      </p:cBhvr>
                                    </p:animEffect>
                                    <p:animScale>
                                      <p:cBhvr>
                                        <p:cTn id="92" dur="250" autoRev="1" fill="hold"/>
                                        <p:tgtEl>
                                          <p:spTgt spid="43"/>
                                        </p:tgtEl>
                                      </p:cBhvr>
                                      <p:by x="105000" y="105000"/>
                                    </p:animScale>
                                  </p:childTnLst>
                                </p:cTn>
                              </p:par>
                            </p:childTnLst>
                          </p:cTn>
                        </p:par>
                        <p:par>
                          <p:cTn id="93" fill="hold">
                            <p:stCondLst>
                              <p:cond delay="6000"/>
                            </p:stCondLst>
                            <p:childTnLst>
                              <p:par>
                                <p:cTn id="94" presetID="26" presetClass="emph" presetSubtype="0" fill="hold" nodeType="afterEffect">
                                  <p:stCondLst>
                                    <p:cond delay="0"/>
                                  </p:stCondLst>
                                  <p:childTnLst>
                                    <p:animEffect transition="out" filter="fade">
                                      <p:cBhvr>
                                        <p:cTn id="95" dur="500" tmFilter="0, 0; .2, .5; .8, .5; 1, 0"/>
                                        <p:tgtEl>
                                          <p:spTgt spid="41"/>
                                        </p:tgtEl>
                                      </p:cBhvr>
                                    </p:animEffect>
                                    <p:animScale>
                                      <p:cBhvr>
                                        <p:cTn id="96" dur="250" autoRev="1" fill="hold"/>
                                        <p:tgtEl>
                                          <p:spTgt spid="41"/>
                                        </p:tgtEl>
                                      </p:cBhvr>
                                      <p:by x="105000" y="105000"/>
                                    </p:animScale>
                                  </p:childTnLst>
                                </p:cTn>
                              </p:par>
                            </p:childTnLst>
                          </p:cTn>
                        </p:par>
                        <p:par>
                          <p:cTn id="97" fill="hold">
                            <p:stCondLst>
                              <p:cond delay="6500"/>
                            </p:stCondLst>
                            <p:childTnLst>
                              <p:par>
                                <p:cTn id="98" presetID="22" presetClass="entr" presetSubtype="1" fill="hold" nodeType="after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wipe(up)">
                                      <p:cBhvr>
                                        <p:cTn id="100" dur="250"/>
                                        <p:tgtEl>
                                          <p:spTgt spid="53"/>
                                        </p:tgtEl>
                                      </p:cBhvr>
                                    </p:animEffect>
                                  </p:childTnLst>
                                </p:cTn>
                              </p:par>
                              <p:par>
                                <p:cTn id="101" presetID="10" presetClass="entr" presetSubtype="0" fill="hold" nodeType="with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250"/>
                                        <p:tgtEl>
                                          <p:spTgt spid="57"/>
                                        </p:tgtEl>
                                      </p:cBhvr>
                                    </p:animEffect>
                                  </p:childTnLst>
                                </p:cTn>
                              </p:par>
                            </p:childTnLst>
                          </p:cTn>
                        </p:par>
                        <p:par>
                          <p:cTn id="104" fill="hold">
                            <p:stCondLst>
                              <p:cond delay="6750"/>
                            </p:stCondLst>
                            <p:childTnLst>
                              <p:par>
                                <p:cTn id="105" presetID="10"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250"/>
                                        <p:tgtEl>
                                          <p:spTgt spid="55"/>
                                        </p:tgtEl>
                                      </p:cBhvr>
                                    </p:animEffect>
                                  </p:childTnLst>
                                </p:cTn>
                              </p:par>
                            </p:childTnLst>
                          </p:cTn>
                        </p:par>
                        <p:par>
                          <p:cTn id="108" fill="hold">
                            <p:stCondLst>
                              <p:cond delay="7000"/>
                            </p:stCondLst>
                            <p:childTnLst>
                              <p:par>
                                <p:cTn id="109" presetID="10" presetClass="entr" presetSubtype="0" fill="hold" nodeType="afterEffect">
                                  <p:stCondLst>
                                    <p:cond delay="0"/>
                                  </p:stCondLst>
                                  <p:childTnLst>
                                    <p:set>
                                      <p:cBhvr>
                                        <p:cTn id="110" dur="1" fill="hold">
                                          <p:stCondLst>
                                            <p:cond delay="0"/>
                                          </p:stCondLst>
                                        </p:cTn>
                                        <p:tgtEl>
                                          <p:spTgt spid="61"/>
                                        </p:tgtEl>
                                        <p:attrNameLst>
                                          <p:attrName>style.visibility</p:attrName>
                                        </p:attrNameLst>
                                      </p:cBhvr>
                                      <p:to>
                                        <p:strVal val="visible"/>
                                      </p:to>
                                    </p:set>
                                    <p:animEffect transition="in" filter="fade">
                                      <p:cBhvr>
                                        <p:cTn id="111" dur="250"/>
                                        <p:tgtEl>
                                          <p:spTgt spid="61"/>
                                        </p:tgtEl>
                                      </p:cBhvr>
                                    </p:animEffect>
                                  </p:childTnLst>
                                </p:cTn>
                              </p:par>
                              <p:par>
                                <p:cTn id="112" presetID="10" presetClass="entr" presetSubtype="0" fill="hold" nodeType="withEffect">
                                  <p:stCondLst>
                                    <p:cond delay="0"/>
                                  </p:stCondLst>
                                  <p:childTnLst>
                                    <p:set>
                                      <p:cBhvr>
                                        <p:cTn id="113" dur="1" fill="hold">
                                          <p:stCondLst>
                                            <p:cond delay="0"/>
                                          </p:stCondLst>
                                        </p:cTn>
                                        <p:tgtEl>
                                          <p:spTgt spid="63"/>
                                        </p:tgtEl>
                                        <p:attrNameLst>
                                          <p:attrName>style.visibility</p:attrName>
                                        </p:attrNameLst>
                                      </p:cBhvr>
                                      <p:to>
                                        <p:strVal val="visible"/>
                                      </p:to>
                                    </p:set>
                                    <p:animEffect transition="in" filter="fade">
                                      <p:cBhvr>
                                        <p:cTn id="114" dur="500"/>
                                        <p:tgtEl>
                                          <p:spTgt spid="63"/>
                                        </p:tgtEl>
                                      </p:cBhvr>
                                    </p:animEffect>
                                  </p:childTnLst>
                                </p:cTn>
                              </p:par>
                              <p:par>
                                <p:cTn id="115" presetID="22" presetClass="entr" presetSubtype="4" fill="hold" nodeType="with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wipe(down)">
                                      <p:cBhvr>
                                        <p:cTn id="117" dur="500"/>
                                        <p:tgtEl>
                                          <p:spTgt spid="59"/>
                                        </p:tgtEl>
                                      </p:cBhvr>
                                    </p:animEffect>
                                  </p:childTnLst>
                                </p:cTn>
                              </p:par>
                            </p:childTnLst>
                          </p:cTn>
                        </p:par>
                        <p:par>
                          <p:cTn id="118" fill="hold">
                            <p:stCondLst>
                              <p:cond delay="7500"/>
                            </p:stCondLst>
                            <p:childTnLst>
                              <p:par>
                                <p:cTn id="119" presetID="22" presetClass="entr" presetSubtype="1" fill="hold" nodeType="afterEffect">
                                  <p:stCondLst>
                                    <p:cond delay="0"/>
                                  </p:stCondLst>
                                  <p:childTnLst>
                                    <p:set>
                                      <p:cBhvr>
                                        <p:cTn id="120" dur="1" fill="hold">
                                          <p:stCondLst>
                                            <p:cond delay="0"/>
                                          </p:stCondLst>
                                        </p:cTn>
                                        <p:tgtEl>
                                          <p:spTgt spid="67"/>
                                        </p:tgtEl>
                                        <p:attrNameLst>
                                          <p:attrName>style.visibility</p:attrName>
                                        </p:attrNameLst>
                                      </p:cBhvr>
                                      <p:to>
                                        <p:strVal val="visible"/>
                                      </p:to>
                                    </p:set>
                                    <p:animEffect transition="in" filter="wipe(up)">
                                      <p:cBhvr>
                                        <p:cTn id="12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2642623-1D66-2388-6225-6AE6BE9A14A5}"/>
              </a:ext>
            </a:extLst>
          </p:cNvPr>
          <p:cNvSpPr txBox="1"/>
          <p:nvPr/>
        </p:nvSpPr>
        <p:spPr>
          <a:xfrm>
            <a:off x="729342" y="1050705"/>
            <a:ext cx="11092542"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Human-Centered Design</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130F6FBE-80B1-1DE7-F35B-D06911EB96A5}"/>
              </a:ext>
            </a:extLst>
          </p:cNvPr>
          <p:cNvSpPr txBox="1"/>
          <p:nvPr/>
        </p:nvSpPr>
        <p:spPr>
          <a:xfrm>
            <a:off x="729342" y="1887140"/>
            <a:ext cx="11092543" cy="3359061"/>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Discover: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Read the literature, observe, and conduct interviews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Ideate: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Brainstorm about the challenge through the lens of that research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Feedback: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Rapidly prototype and get feedback from learners and other stakeholders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Testing: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Conduct user testing with the prototype in realistic contexts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Iterate: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Redesign the concepts and prototype based on feedback and testing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Mature: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Iteratively advance the prototype into more sophisticated forms and repeat</a:t>
            </a:r>
          </a:p>
        </p:txBody>
      </p:sp>
      <p:sp>
        <p:nvSpPr>
          <p:cNvPr id="5" name="Freeform: Shape 4">
            <a:extLst>
              <a:ext uri="{FF2B5EF4-FFF2-40B4-BE49-F238E27FC236}">
                <a16:creationId xmlns:a16="http://schemas.microsoft.com/office/drawing/2014/main" id="{34A3061B-A9E2-6129-91B4-9B94B570732D}"/>
              </a:ext>
            </a:extLst>
          </p:cNvPr>
          <p:cNvSpPr/>
          <p:nvPr/>
        </p:nvSpPr>
        <p:spPr bwMode="auto">
          <a:xfrm>
            <a:off x="4533506" y="2384699"/>
            <a:ext cx="3979123" cy="108130"/>
          </a:xfrm>
          <a:custGeom>
            <a:avLst/>
            <a:gdLst>
              <a:gd name="connsiteX0" fmla="*/ 0 w 3979123"/>
              <a:gd name="connsiteY0" fmla="*/ 108130 h 108130"/>
              <a:gd name="connsiteX1" fmla="*/ 3979123 w 3979123"/>
              <a:gd name="connsiteY1" fmla="*/ 58740 h 108130"/>
            </a:gdLst>
            <a:ahLst/>
            <a:cxnLst>
              <a:cxn ang="0">
                <a:pos x="connsiteX0" y="connsiteY0"/>
              </a:cxn>
              <a:cxn ang="0">
                <a:pos x="connsiteX1" y="connsiteY1"/>
              </a:cxn>
            </a:cxnLst>
            <a:rect l="l" t="t" r="r" b="b"/>
            <a:pathLst>
              <a:path w="3979123" h="108130" extrusionOk="0">
                <a:moveTo>
                  <a:pt x="0" y="108130"/>
                </a:moveTo>
                <a:cubicBezTo>
                  <a:pt x="1494764" y="61943"/>
                  <a:pt x="3187993" y="34734"/>
                  <a:pt x="3979123" y="58740"/>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
        <p:nvSpPr>
          <p:cNvPr id="6" name="Freeform: Shape 5">
            <a:extLst>
              <a:ext uri="{FF2B5EF4-FFF2-40B4-BE49-F238E27FC236}">
                <a16:creationId xmlns:a16="http://schemas.microsoft.com/office/drawing/2014/main" id="{70C7C4EE-5EEE-9B1F-6BA2-1E2AF6D49F61}"/>
              </a:ext>
            </a:extLst>
          </p:cNvPr>
          <p:cNvSpPr/>
          <p:nvPr/>
        </p:nvSpPr>
        <p:spPr bwMode="auto">
          <a:xfrm>
            <a:off x="1719944" y="2980230"/>
            <a:ext cx="1534886" cy="45719"/>
          </a:xfrm>
          <a:custGeom>
            <a:avLst/>
            <a:gdLst>
              <a:gd name="connsiteX0" fmla="*/ 0 w 1534886"/>
              <a:gd name="connsiteY0" fmla="*/ 45719 h 45719"/>
              <a:gd name="connsiteX1" fmla="*/ 1534886 w 1534886"/>
              <a:gd name="connsiteY1" fmla="*/ 24836 h 45719"/>
            </a:gdLst>
            <a:ahLst/>
            <a:cxnLst>
              <a:cxn ang="0">
                <a:pos x="connsiteX0" y="connsiteY0"/>
              </a:cxn>
              <a:cxn ang="0">
                <a:pos x="connsiteX1" y="connsiteY1"/>
              </a:cxn>
            </a:cxnLst>
            <a:rect l="l" t="t" r="r" b="b"/>
            <a:pathLst>
              <a:path w="1534886" h="45719" extrusionOk="0">
                <a:moveTo>
                  <a:pt x="0" y="45719"/>
                </a:moveTo>
                <a:cubicBezTo>
                  <a:pt x="562700" y="35994"/>
                  <a:pt x="1195243" y="-19899"/>
                  <a:pt x="1534886" y="24836"/>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Tree>
    <p:extLst>
      <p:ext uri="{BB962C8B-B14F-4D97-AF65-F5344CB8AC3E}">
        <p14:creationId xmlns:p14="http://schemas.microsoft.com/office/powerpoint/2010/main" val="1310443597"/>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013CC0E-D836-1426-B9EE-2C3A61FE9F5D}"/>
              </a:ext>
            </a:extLst>
          </p:cNvPr>
          <p:cNvSpPr txBox="1"/>
          <p:nvPr/>
        </p:nvSpPr>
        <p:spPr>
          <a:xfrm>
            <a:off x="3755571" y="1269286"/>
            <a:ext cx="5725886" cy="415498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Include a name, image, and possible behaviors, goals, interests, and frustrations—all as learned through data collection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Create a persona for each of the major subgroups of potential users who will interact with the design being created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Build personas from the data you collected during the discovery phase.</a:t>
            </a:r>
          </a:p>
        </p:txBody>
      </p:sp>
      <p:sp>
        <p:nvSpPr>
          <p:cNvPr id="10" name="TextBox 9">
            <a:extLst>
              <a:ext uri="{FF2B5EF4-FFF2-40B4-BE49-F238E27FC236}">
                <a16:creationId xmlns:a16="http://schemas.microsoft.com/office/drawing/2014/main" id="{ADCDF278-C569-CC80-772E-0400963516F1}"/>
              </a:ext>
            </a:extLst>
          </p:cNvPr>
          <p:cNvSpPr txBox="1"/>
          <p:nvPr/>
        </p:nvSpPr>
        <p:spPr>
          <a:xfrm>
            <a:off x="45391" y="170416"/>
            <a:ext cx="651011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EXAMPLE</a:t>
            </a:r>
            <a:r>
              <a:rPr kumimoji="0" lang="en-US" sz="3600" b="1" i="0" u="none" strike="noStrike" kern="1200" cap="none" spc="0" normalizeH="0" baseline="1600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Ideate</a:t>
            </a:r>
            <a:r>
              <a:rPr kumimoji="0" lang="en-US" sz="3600" b="1" i="0" u="none" strike="noStrike" kern="1200" cap="none" spc="0" normalizeH="0" baseline="1600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Personas</a:t>
            </a:r>
          </a:p>
        </p:txBody>
      </p:sp>
      <p:pic>
        <p:nvPicPr>
          <p:cNvPr id="17" name="Picture 16" descr="Businesswoman writing notepad">
            <a:extLst>
              <a:ext uri="{FF2B5EF4-FFF2-40B4-BE49-F238E27FC236}">
                <a16:creationId xmlns:a16="http://schemas.microsoft.com/office/drawing/2014/main" id="{F5766436-F17D-5476-D2F1-8B3979C7F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0215" y="816747"/>
            <a:ext cx="2111837" cy="5716176"/>
          </a:xfrm>
          <a:prstGeom prst="rect">
            <a:avLst/>
          </a:prstGeom>
          <a:effectLst>
            <a:outerShdw blurRad="50800" dist="38100" dir="5400000" algn="t" rotWithShape="0">
              <a:prstClr val="black">
                <a:alpha val="70000"/>
              </a:prstClr>
            </a:outerShdw>
          </a:effectLst>
        </p:spPr>
      </p:pic>
      <p:pic>
        <p:nvPicPr>
          <p:cNvPr id="45" name="Picture 44" descr="Young casual woman writing on notebook">
            <a:extLst>
              <a:ext uri="{FF2B5EF4-FFF2-40B4-BE49-F238E27FC236}">
                <a16:creationId xmlns:a16="http://schemas.microsoft.com/office/drawing/2014/main" id="{66B78DC3-B0A7-F558-1094-31A3DC219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7654" y="860134"/>
            <a:ext cx="1625777" cy="5003452"/>
          </a:xfrm>
          <a:prstGeom prst="rect">
            <a:avLst/>
          </a:prstGeom>
        </p:spPr>
      </p:pic>
      <p:pic>
        <p:nvPicPr>
          <p:cNvPr id="37" name="Picture 36" descr="Businessman in wheelchair pointing tablet">
            <a:extLst>
              <a:ext uri="{FF2B5EF4-FFF2-40B4-BE49-F238E27FC236}">
                <a16:creationId xmlns:a16="http://schemas.microsoft.com/office/drawing/2014/main" id="{0F477BE1-D67A-F3D4-7C89-7F2EA821CF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78" y="1734041"/>
            <a:ext cx="2705751" cy="4953543"/>
          </a:xfrm>
          <a:prstGeom prst="rect">
            <a:avLst/>
          </a:prstGeom>
          <a:effectLst>
            <a:outerShdw blurRad="50800" dist="38100" dir="5400000" algn="t" rotWithShape="0">
              <a:prstClr val="black">
                <a:alpha val="70000"/>
              </a:prstClr>
            </a:outerShdw>
          </a:effectLst>
        </p:spPr>
      </p:pic>
    </p:spTree>
    <p:extLst>
      <p:ext uri="{BB962C8B-B14F-4D97-AF65-F5344CB8AC3E}">
        <p14:creationId xmlns:p14="http://schemas.microsoft.com/office/powerpoint/2010/main" val="2057070505"/>
      </p:ext>
    </p:extLst>
  </p:cSld>
  <p:clrMapOvr>
    <a:masterClrMapping/>
  </p:clrMapOvr>
  <p:transition>
    <p:push/>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DCDF278-C569-CC80-772E-0400963516F1}"/>
              </a:ext>
            </a:extLst>
          </p:cNvPr>
          <p:cNvSpPr txBox="1"/>
          <p:nvPr/>
        </p:nvSpPr>
        <p:spPr>
          <a:xfrm>
            <a:off x="45391" y="170416"/>
            <a:ext cx="651011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EXAMPLE</a:t>
            </a:r>
            <a:r>
              <a:rPr kumimoji="0" lang="en-US" sz="3600" b="1" i="0" u="none" strike="noStrike" kern="1200" cap="none" spc="0" normalizeH="0" baseline="1600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Ideate</a:t>
            </a:r>
            <a:r>
              <a:rPr kumimoji="0" lang="en-US" sz="3600" b="1" i="0" u="none" strike="noStrike" kern="1200" cap="none" spc="0" normalizeH="0" baseline="1600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Personas</a:t>
            </a:r>
          </a:p>
        </p:txBody>
      </p:sp>
      <p:sp>
        <p:nvSpPr>
          <p:cNvPr id="11" name="TextBox 10">
            <a:extLst>
              <a:ext uri="{FF2B5EF4-FFF2-40B4-BE49-F238E27FC236}">
                <a16:creationId xmlns:a16="http://schemas.microsoft.com/office/drawing/2014/main" id="{1D029A61-35EA-57A8-D103-084B0B045E91}"/>
              </a:ext>
            </a:extLst>
          </p:cNvPr>
          <p:cNvSpPr txBox="1"/>
          <p:nvPr/>
        </p:nvSpPr>
        <p:spPr>
          <a:xfrm>
            <a:off x="3396343" y="1269284"/>
            <a:ext cx="8425542" cy="3600986"/>
          </a:xfrm>
          <a:prstGeom prst="rect">
            <a:avLst/>
          </a:prstGeom>
          <a:noFill/>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Lawrence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Retired Air Force O5</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Has a background in this topic</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Eager to learn</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Loves learning online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Is eager to learn more about this topic</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Is frustrated by not knowing more about this topic</a:t>
            </a:r>
          </a:p>
        </p:txBody>
      </p:sp>
      <p:pic>
        <p:nvPicPr>
          <p:cNvPr id="13" name="Picture 12" descr="Businessman in wheelchair pointing tablet">
            <a:extLst>
              <a:ext uri="{FF2B5EF4-FFF2-40B4-BE49-F238E27FC236}">
                <a16:creationId xmlns:a16="http://schemas.microsoft.com/office/drawing/2014/main" id="{DF27E163-E8D9-77B5-ECF9-AF51646C75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378" y="1734041"/>
            <a:ext cx="2705751" cy="4953543"/>
          </a:xfrm>
          <a:prstGeom prst="rect">
            <a:avLst/>
          </a:prstGeom>
          <a:effectLst>
            <a:outerShdw blurRad="50800" dist="38100" dir="5400000" algn="t" rotWithShape="0">
              <a:prstClr val="black">
                <a:alpha val="70000"/>
              </a:prstClr>
            </a:outerShdw>
          </a:effectLst>
        </p:spPr>
      </p:pic>
      <p:sp>
        <p:nvSpPr>
          <p:cNvPr id="14" name="Freeform: Shape 13">
            <a:extLst>
              <a:ext uri="{FF2B5EF4-FFF2-40B4-BE49-F238E27FC236}">
                <a16:creationId xmlns:a16="http://schemas.microsoft.com/office/drawing/2014/main" id="{16F08737-09DD-B65F-6935-8C4CE515618C}"/>
              </a:ext>
            </a:extLst>
          </p:cNvPr>
          <p:cNvSpPr/>
          <p:nvPr/>
        </p:nvSpPr>
        <p:spPr bwMode="auto">
          <a:xfrm rot="2342127" flipH="1">
            <a:off x="5085069" y="-351530"/>
            <a:ext cx="636490" cy="6955696"/>
          </a:xfrm>
          <a:custGeom>
            <a:avLst/>
            <a:gdLst>
              <a:gd name="connsiteX0" fmla="*/ 0 w 636490"/>
              <a:gd name="connsiteY0" fmla="*/ 0 h 6955696"/>
              <a:gd name="connsiteX1" fmla="*/ 302424 w 636490"/>
              <a:gd name="connsiteY1" fmla="*/ 6955696 h 6955696"/>
            </a:gdLst>
            <a:ahLst/>
            <a:cxnLst>
              <a:cxn ang="0">
                <a:pos x="connsiteX0" y="connsiteY0"/>
              </a:cxn>
              <a:cxn ang="0">
                <a:pos x="connsiteX1" y="connsiteY1"/>
              </a:cxn>
            </a:cxnLst>
            <a:rect l="l" t="t" r="r" b="b"/>
            <a:pathLst>
              <a:path w="636490" h="6955696" extrusionOk="0">
                <a:moveTo>
                  <a:pt x="0" y="0"/>
                </a:moveTo>
                <a:cubicBezTo>
                  <a:pt x="241690" y="2673412"/>
                  <a:pt x="953360" y="5194719"/>
                  <a:pt x="302424" y="6955696"/>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
        <p:nvSpPr>
          <p:cNvPr id="15" name="Freeform: Shape 14">
            <a:extLst>
              <a:ext uri="{FF2B5EF4-FFF2-40B4-BE49-F238E27FC236}">
                <a16:creationId xmlns:a16="http://schemas.microsoft.com/office/drawing/2014/main" id="{9F5BD1E5-131F-EA82-71A9-35CBD7D5BC2E}"/>
              </a:ext>
            </a:extLst>
          </p:cNvPr>
          <p:cNvSpPr/>
          <p:nvPr/>
        </p:nvSpPr>
        <p:spPr bwMode="auto">
          <a:xfrm rot="18317555" flipH="1" flipV="1">
            <a:off x="5219973" y="-208475"/>
            <a:ext cx="366680" cy="6738170"/>
          </a:xfrm>
          <a:custGeom>
            <a:avLst/>
            <a:gdLst>
              <a:gd name="connsiteX0" fmla="*/ 0 w 366680"/>
              <a:gd name="connsiteY0" fmla="*/ 0 h 6738170"/>
              <a:gd name="connsiteX1" fmla="*/ 174226 w 366680"/>
              <a:gd name="connsiteY1" fmla="*/ 6738170 h 6738170"/>
            </a:gdLst>
            <a:ahLst/>
            <a:cxnLst>
              <a:cxn ang="0">
                <a:pos x="connsiteX0" y="connsiteY0"/>
              </a:cxn>
              <a:cxn ang="0">
                <a:pos x="connsiteX1" y="connsiteY1"/>
              </a:cxn>
            </a:cxnLst>
            <a:rect l="l" t="t" r="r" b="b"/>
            <a:pathLst>
              <a:path w="366680" h="6738170" extrusionOk="0">
                <a:moveTo>
                  <a:pt x="0" y="0"/>
                </a:moveTo>
                <a:cubicBezTo>
                  <a:pt x="-5719" y="2642239"/>
                  <a:pt x="534922" y="5069631"/>
                  <a:pt x="174226" y="6738170"/>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Tree>
    <p:extLst>
      <p:ext uri="{BB962C8B-B14F-4D97-AF65-F5344CB8AC3E}">
        <p14:creationId xmlns:p14="http://schemas.microsoft.com/office/powerpoint/2010/main" val="2023546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250"/>
                                        <p:tgtEl>
                                          <p:spTgt spid="11">
                                            <p:txEl>
                                              <p:pRg st="0" end="0"/>
                                            </p:txEl>
                                          </p:spTgt>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250"/>
                                        <p:tgtEl>
                                          <p:spTgt spid="11">
                                            <p:txEl>
                                              <p:pRg st="1" end="1"/>
                                            </p:txEl>
                                          </p:spTgt>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ipe(left)">
                                      <p:cBhvr>
                                        <p:cTn id="15" dur="250"/>
                                        <p:tgtEl>
                                          <p:spTgt spid="11">
                                            <p:txEl>
                                              <p:pRg st="2" end="2"/>
                                            </p:txEl>
                                          </p:spTgt>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wipe(left)">
                                      <p:cBhvr>
                                        <p:cTn id="19" dur="250"/>
                                        <p:tgtEl>
                                          <p:spTgt spid="11">
                                            <p:txEl>
                                              <p:pRg st="3" end="3"/>
                                            </p:txEl>
                                          </p:spTgt>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wipe(left)">
                                      <p:cBhvr>
                                        <p:cTn id="23" dur="250"/>
                                        <p:tgtEl>
                                          <p:spTgt spid="11">
                                            <p:txEl>
                                              <p:pRg st="4" end="4"/>
                                            </p:txEl>
                                          </p:spTgt>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wipe(left)">
                                      <p:cBhvr>
                                        <p:cTn id="27" dur="250"/>
                                        <p:tgtEl>
                                          <p:spTgt spid="11">
                                            <p:txEl>
                                              <p:pRg st="5" end="5"/>
                                            </p:txEl>
                                          </p:spTgt>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wipe(left)">
                                      <p:cBhvr>
                                        <p:cTn id="31" dur="250"/>
                                        <p:tgtEl>
                                          <p:spTgt spid="11">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350"/>
                                        <p:tgtEl>
                                          <p:spTgt spid="15"/>
                                        </p:tgtEl>
                                      </p:cBhvr>
                                    </p:animEffect>
                                  </p:childTnLst>
                                </p:cTn>
                              </p:par>
                            </p:childTnLst>
                          </p:cTn>
                        </p:par>
                        <p:par>
                          <p:cTn id="37" fill="hold">
                            <p:stCondLst>
                              <p:cond delay="350"/>
                            </p:stCondLst>
                            <p:childTnLst>
                              <p:par>
                                <p:cTn id="38" presetID="22" presetClass="entr" presetSubtype="1"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3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DCDF278-C569-CC80-772E-0400963516F1}"/>
              </a:ext>
            </a:extLst>
          </p:cNvPr>
          <p:cNvSpPr txBox="1"/>
          <p:nvPr/>
        </p:nvSpPr>
        <p:spPr>
          <a:xfrm>
            <a:off x="45391" y="170416"/>
            <a:ext cx="651011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EXAMPLE</a:t>
            </a:r>
            <a:r>
              <a:rPr kumimoji="0" lang="en-US" sz="3600" b="1" i="0" u="none" strike="noStrike" kern="1200" cap="none" spc="0" normalizeH="0" baseline="1600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Ideate</a:t>
            </a:r>
            <a:r>
              <a:rPr kumimoji="0" lang="en-US" sz="3600" b="1" i="0" u="none" strike="noStrike" kern="1200" cap="none" spc="0" normalizeH="0" baseline="1600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Personas</a:t>
            </a:r>
          </a:p>
        </p:txBody>
      </p:sp>
      <p:sp>
        <p:nvSpPr>
          <p:cNvPr id="11" name="TextBox 10">
            <a:extLst>
              <a:ext uri="{FF2B5EF4-FFF2-40B4-BE49-F238E27FC236}">
                <a16:creationId xmlns:a16="http://schemas.microsoft.com/office/drawing/2014/main" id="{1D029A61-35EA-57A8-D103-084B0B045E91}"/>
              </a:ext>
            </a:extLst>
          </p:cNvPr>
          <p:cNvSpPr txBox="1"/>
          <p:nvPr/>
        </p:nvSpPr>
        <p:spPr>
          <a:xfrm>
            <a:off x="3396343" y="1269284"/>
            <a:ext cx="8425542" cy="4339650"/>
          </a:xfrm>
          <a:prstGeom prst="rect">
            <a:avLst/>
          </a:prstGeom>
          <a:noFill/>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Lawrence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Retired Air Force O5</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Has 5 years prior experience in the topic, but from 7 years ago</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Hand-eye mobility is sometimes imprecise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Is interested in learning but is distracted by work and family</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Sometimes accesses content from low-bandwidth systems</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Frustrated by having to read long and complicated DoD manuals to troubleshoot processes at his job and would like to have easier-to-find just-in-time information sources</a:t>
            </a:r>
          </a:p>
        </p:txBody>
      </p:sp>
      <p:sp>
        <p:nvSpPr>
          <p:cNvPr id="18" name="Rectangle 17">
            <a:extLst>
              <a:ext uri="{FF2B5EF4-FFF2-40B4-BE49-F238E27FC236}">
                <a16:creationId xmlns:a16="http://schemas.microsoft.com/office/drawing/2014/main" id="{FC550D63-9EC3-F4A1-1D7B-CB5E0887D0C9}"/>
              </a:ext>
            </a:extLst>
          </p:cNvPr>
          <p:cNvSpPr/>
          <p:nvPr/>
        </p:nvSpPr>
        <p:spPr>
          <a:xfrm>
            <a:off x="729342" y="1008668"/>
            <a:ext cx="11462657" cy="4836961"/>
          </a:xfrm>
          <a:prstGeom prst="rect">
            <a:avLst/>
          </a:prstGeom>
          <a:solidFill>
            <a:srgbClr val="0000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a:ea typeface="+mn-ea"/>
              <a:cs typeface="+mn-cs"/>
            </a:endParaRPr>
          </a:p>
        </p:txBody>
      </p:sp>
      <p:pic>
        <p:nvPicPr>
          <p:cNvPr id="16" name="Picture 15">
            <a:extLst>
              <a:ext uri="{FF2B5EF4-FFF2-40B4-BE49-F238E27FC236}">
                <a16:creationId xmlns:a16="http://schemas.microsoft.com/office/drawing/2014/main" id="{E7406975-461F-27A7-3E7C-CDC7E709804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5981" t="7631" r="3929" b="24556"/>
          <a:stretch/>
        </p:blipFill>
        <p:spPr>
          <a:xfrm>
            <a:off x="2369044" y="1183222"/>
            <a:ext cx="9162968" cy="2191350"/>
          </a:xfrm>
          <a:prstGeom prst="rect">
            <a:avLst/>
          </a:prstGeom>
        </p:spPr>
      </p:pic>
      <p:pic>
        <p:nvPicPr>
          <p:cNvPr id="2" name="Picture 1">
            <a:extLst>
              <a:ext uri="{FF2B5EF4-FFF2-40B4-BE49-F238E27FC236}">
                <a16:creationId xmlns:a16="http://schemas.microsoft.com/office/drawing/2014/main" id="{3BA997E7-FD8F-93D0-621C-877E9284EC1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l="4822" t="8033" r="16874" b="27801"/>
          <a:stretch/>
        </p:blipFill>
        <p:spPr>
          <a:xfrm>
            <a:off x="3073129" y="2788654"/>
            <a:ext cx="8944700" cy="1693068"/>
          </a:xfrm>
          <a:prstGeom prst="rect">
            <a:avLst/>
          </a:prstGeom>
        </p:spPr>
      </p:pic>
      <p:pic>
        <p:nvPicPr>
          <p:cNvPr id="13" name="Picture 12" descr="Businessman in wheelchair pointing tablet">
            <a:extLst>
              <a:ext uri="{FF2B5EF4-FFF2-40B4-BE49-F238E27FC236}">
                <a16:creationId xmlns:a16="http://schemas.microsoft.com/office/drawing/2014/main" id="{DF27E163-E8D9-77B5-ECF9-AF51646C7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378" y="1734041"/>
            <a:ext cx="2705751" cy="4953543"/>
          </a:xfrm>
          <a:prstGeom prst="rect">
            <a:avLst/>
          </a:prstGeom>
          <a:effectLst>
            <a:outerShdw blurRad="50800" dist="38100" dir="5400000" algn="t" rotWithShape="0">
              <a:prstClr val="black">
                <a:alpha val="70000"/>
              </a:prstClr>
            </a:outerShdw>
          </a:effectLst>
        </p:spPr>
      </p:pic>
    </p:spTree>
    <p:extLst>
      <p:ext uri="{BB962C8B-B14F-4D97-AF65-F5344CB8AC3E}">
        <p14:creationId xmlns:p14="http://schemas.microsoft.com/office/powerpoint/2010/main" val="3695740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25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25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25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25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left)">
                                      <p:cBhvr>
                                        <p:cTn id="27" dur="25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left)">
                                      <p:cBhvr>
                                        <p:cTn id="32" dur="25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left)">
                                      <p:cBhvr>
                                        <p:cTn id="37" dur="25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50"/>
                                        <p:tgtEl>
                                          <p:spTgt spid="18"/>
                                        </p:tgtEl>
                                      </p:cBhvr>
                                    </p:animEffect>
                                  </p:childTnLst>
                                </p:cTn>
                              </p:par>
                            </p:childTnLst>
                          </p:cTn>
                        </p:par>
                        <p:par>
                          <p:cTn id="43" fill="hold">
                            <p:stCondLst>
                              <p:cond delay="250"/>
                            </p:stCondLst>
                            <p:childTnLst>
                              <p:par>
                                <p:cTn id="44" presetID="22" presetClass="entr" presetSubtype="8"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250"/>
                                        <p:tgtEl>
                                          <p:spTgt spid="16"/>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left)">
                                      <p:cBhvr>
                                        <p:cTn id="50"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FF478-7E76-28CB-E2A4-083F0C5B5D44}"/>
              </a:ext>
            </a:extLst>
          </p:cNvPr>
          <p:cNvSpPr txBox="1"/>
          <p:nvPr/>
        </p:nvSpPr>
        <p:spPr>
          <a:xfrm>
            <a:off x="45391" y="170416"/>
            <a:ext cx="409118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EXAMPLE</a:t>
            </a:r>
            <a:r>
              <a:rPr kumimoji="0" lang="en-US" sz="3600" b="1" i="0" u="none" strike="noStrike" kern="1200" cap="none" spc="0" normalizeH="0" baseline="1600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Ideate</a:t>
            </a:r>
          </a:p>
        </p:txBody>
      </p:sp>
      <p:sp>
        <p:nvSpPr>
          <p:cNvPr id="7" name="TextBox 6">
            <a:extLst>
              <a:ext uri="{FF2B5EF4-FFF2-40B4-BE49-F238E27FC236}">
                <a16:creationId xmlns:a16="http://schemas.microsoft.com/office/drawing/2014/main" id="{E21C4FE0-C6A0-0D16-87F1-DAA5AE37ADC5}"/>
              </a:ext>
            </a:extLst>
          </p:cNvPr>
          <p:cNvSpPr txBox="1"/>
          <p:nvPr/>
        </p:nvSpPr>
        <p:spPr>
          <a:xfrm>
            <a:off x="606221" y="1162642"/>
            <a:ext cx="8275771" cy="4532716"/>
          </a:xfrm>
          <a:prstGeom prst="rect">
            <a:avLst/>
          </a:prstGeom>
          <a:noFill/>
        </p:spPr>
        <p:txBody>
          <a:bodyPr wrap="square">
            <a:spAutoFit/>
          </a:bodyPr>
          <a:lstStyle/>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Scenarios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Use Cases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User Stories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Stakeholder analyses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Logic models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Conjecture diagrams</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Theory of change </a:t>
            </a:r>
          </a:p>
          <a:p>
            <a:pPr marL="511175" marR="0" lvl="0" indent="-285750" algn="l" defTabSz="914400" rtl="0" eaLnBrk="1" fontAlgn="base" latinLnBrk="0" hangingPunct="1">
              <a:lnSpc>
                <a:spcPct val="114000"/>
              </a:lnSpc>
              <a:spcBef>
                <a:spcPts val="6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…and so on</a:t>
            </a:r>
          </a:p>
        </p:txBody>
      </p:sp>
      <p:pic>
        <p:nvPicPr>
          <p:cNvPr id="8" name="MOOT">
            <a:extLst>
              <a:ext uri="{FF2B5EF4-FFF2-40B4-BE49-F238E27FC236}">
                <a16:creationId xmlns:a16="http://schemas.microsoft.com/office/drawing/2014/main" id="{CB78CCC5-7C6F-C77C-39E0-17DF7303BA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81831">
            <a:off x="3730557" y="479979"/>
            <a:ext cx="7680183" cy="5763766"/>
          </a:xfrm>
          <a:prstGeom prst="rect">
            <a:avLst/>
          </a:prstGeom>
          <a:noFill/>
          <a:ln>
            <a:solidFill>
              <a:srgbClr val="616161"/>
            </a:solidFill>
          </a:ln>
          <a:effectLst>
            <a:outerShdw blurRad="50800" dist="50800" dir="8100000" algn="tr" rotWithShape="0">
              <a:prstClr val="black">
                <a:alpha val="67000"/>
              </a:prstClr>
            </a:outerShdw>
          </a:effectLst>
        </p:spPr>
      </p:pic>
    </p:spTree>
    <p:extLst>
      <p:ext uri="{BB962C8B-B14F-4D97-AF65-F5344CB8AC3E}">
        <p14:creationId xmlns:p14="http://schemas.microsoft.com/office/powerpoint/2010/main" val="1354232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2642623-1D66-2388-6225-6AE6BE9A14A5}"/>
              </a:ext>
            </a:extLst>
          </p:cNvPr>
          <p:cNvSpPr txBox="1"/>
          <p:nvPr/>
        </p:nvSpPr>
        <p:spPr>
          <a:xfrm>
            <a:off x="729342" y="1050705"/>
            <a:ext cx="11092542"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Human-Centered Design</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130F6FBE-80B1-1DE7-F35B-D06911EB96A5}"/>
              </a:ext>
            </a:extLst>
          </p:cNvPr>
          <p:cNvSpPr txBox="1"/>
          <p:nvPr/>
        </p:nvSpPr>
        <p:spPr>
          <a:xfrm>
            <a:off x="729342" y="1887140"/>
            <a:ext cx="11092543" cy="3359061"/>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Discover: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Read the literature, observe, and conduct interviews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Ideate: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Brainstorm about the challenge through the lens of that research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Feedback: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Rapidly prototype and get feedback from learners and other stakeholders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Testing: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Conduct user testing with the prototype in realistic contexts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Iterate: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Redesign the concepts and prototype based on feedback and testing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Mature: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Iteratively advance the prototype into more sophisticated forms and repeat</a:t>
            </a:r>
          </a:p>
        </p:txBody>
      </p:sp>
      <p:sp>
        <p:nvSpPr>
          <p:cNvPr id="6" name="Freeform: Shape 5">
            <a:extLst>
              <a:ext uri="{FF2B5EF4-FFF2-40B4-BE49-F238E27FC236}">
                <a16:creationId xmlns:a16="http://schemas.microsoft.com/office/drawing/2014/main" id="{70C7C4EE-5EEE-9B1F-6BA2-1E2AF6D49F61}"/>
              </a:ext>
            </a:extLst>
          </p:cNvPr>
          <p:cNvSpPr/>
          <p:nvPr/>
        </p:nvSpPr>
        <p:spPr bwMode="auto">
          <a:xfrm>
            <a:off x="1719944" y="2980230"/>
            <a:ext cx="1534886" cy="45719"/>
          </a:xfrm>
          <a:custGeom>
            <a:avLst/>
            <a:gdLst>
              <a:gd name="connsiteX0" fmla="*/ 0 w 1534886"/>
              <a:gd name="connsiteY0" fmla="*/ 45719 h 45719"/>
              <a:gd name="connsiteX1" fmla="*/ 1534886 w 1534886"/>
              <a:gd name="connsiteY1" fmla="*/ 24836 h 45719"/>
            </a:gdLst>
            <a:ahLst/>
            <a:cxnLst>
              <a:cxn ang="0">
                <a:pos x="connsiteX0" y="connsiteY0"/>
              </a:cxn>
              <a:cxn ang="0">
                <a:pos x="connsiteX1" y="connsiteY1"/>
              </a:cxn>
            </a:cxnLst>
            <a:rect l="l" t="t" r="r" b="b"/>
            <a:pathLst>
              <a:path w="1534886" h="45719" extrusionOk="0">
                <a:moveTo>
                  <a:pt x="0" y="45719"/>
                </a:moveTo>
                <a:cubicBezTo>
                  <a:pt x="562700" y="35994"/>
                  <a:pt x="1195243" y="-19899"/>
                  <a:pt x="1534886" y="24836"/>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
        <p:nvSpPr>
          <p:cNvPr id="8" name="Freeform: Shape 7">
            <a:extLst>
              <a:ext uri="{FF2B5EF4-FFF2-40B4-BE49-F238E27FC236}">
                <a16:creationId xmlns:a16="http://schemas.microsoft.com/office/drawing/2014/main" id="{777ECC30-B742-618E-77FF-39288A57E75D}"/>
              </a:ext>
            </a:extLst>
          </p:cNvPr>
          <p:cNvSpPr/>
          <p:nvPr/>
        </p:nvSpPr>
        <p:spPr bwMode="auto">
          <a:xfrm>
            <a:off x="2998620" y="3566670"/>
            <a:ext cx="1534886" cy="45719"/>
          </a:xfrm>
          <a:custGeom>
            <a:avLst/>
            <a:gdLst>
              <a:gd name="connsiteX0" fmla="*/ 0 w 1534886"/>
              <a:gd name="connsiteY0" fmla="*/ 45719 h 45719"/>
              <a:gd name="connsiteX1" fmla="*/ 1534886 w 1534886"/>
              <a:gd name="connsiteY1" fmla="*/ 24836 h 45719"/>
            </a:gdLst>
            <a:ahLst/>
            <a:cxnLst>
              <a:cxn ang="0">
                <a:pos x="connsiteX0" y="connsiteY0"/>
              </a:cxn>
              <a:cxn ang="0">
                <a:pos x="connsiteX1" y="connsiteY1"/>
              </a:cxn>
            </a:cxnLst>
            <a:rect l="l" t="t" r="r" b="b"/>
            <a:pathLst>
              <a:path w="1534886" h="45719" extrusionOk="0">
                <a:moveTo>
                  <a:pt x="0" y="45719"/>
                </a:moveTo>
                <a:cubicBezTo>
                  <a:pt x="562700" y="35994"/>
                  <a:pt x="1195243" y="-19899"/>
                  <a:pt x="1534886" y="24836"/>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Tree>
    <p:extLst>
      <p:ext uri="{BB962C8B-B14F-4D97-AF65-F5344CB8AC3E}">
        <p14:creationId xmlns:p14="http://schemas.microsoft.com/office/powerpoint/2010/main" val="2143678867"/>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E336A19-1887-94D8-2DA1-F8CED27B9665}"/>
              </a:ext>
            </a:extLst>
          </p:cNvPr>
          <p:cNvSpPr txBox="1"/>
          <p:nvPr/>
        </p:nvSpPr>
        <p:spPr>
          <a:xfrm>
            <a:off x="45391" y="170416"/>
            <a:ext cx="491192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EXAMPLE</a:t>
            </a:r>
            <a:r>
              <a:rPr kumimoji="0" lang="en-US" sz="3600" b="1" i="0" u="none" strike="noStrike" kern="1200" cap="none" spc="0" normalizeH="0" baseline="1600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rgbClr val="FFFFFF"/>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Prototype</a:t>
            </a:r>
          </a:p>
        </p:txBody>
      </p:sp>
      <p:pic>
        <p:nvPicPr>
          <p:cNvPr id="3" name="Picture 2" descr="Diagram&#10;&#10;Description automatically generated">
            <a:extLst>
              <a:ext uri="{FF2B5EF4-FFF2-40B4-BE49-F238E27FC236}">
                <a16:creationId xmlns:a16="http://schemas.microsoft.com/office/drawing/2014/main" id="{27F4A7DA-C1B8-9099-5EDF-6D66E48B6B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385" y="880429"/>
            <a:ext cx="10075968" cy="5097142"/>
          </a:xfrm>
          <a:prstGeom prst="rect">
            <a:avLst/>
          </a:prstGeom>
        </p:spPr>
      </p:pic>
    </p:spTree>
    <p:extLst>
      <p:ext uri="{BB962C8B-B14F-4D97-AF65-F5344CB8AC3E}">
        <p14:creationId xmlns:p14="http://schemas.microsoft.com/office/powerpoint/2010/main" val="538207783"/>
      </p:ext>
    </p:extLst>
  </p:cSld>
  <p:clrMapOvr>
    <a:masterClrMapping/>
  </p:clrMapOvr>
  <p:transition>
    <p:push/>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2642623-1D66-2388-6225-6AE6BE9A14A5}"/>
              </a:ext>
            </a:extLst>
          </p:cNvPr>
          <p:cNvSpPr txBox="1"/>
          <p:nvPr/>
        </p:nvSpPr>
        <p:spPr>
          <a:xfrm>
            <a:off x="729342" y="1050705"/>
            <a:ext cx="11092542"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Human-Centered Design</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130F6FBE-80B1-1DE7-F35B-D06911EB96A5}"/>
              </a:ext>
            </a:extLst>
          </p:cNvPr>
          <p:cNvSpPr txBox="1"/>
          <p:nvPr/>
        </p:nvSpPr>
        <p:spPr>
          <a:xfrm>
            <a:off x="729342" y="1887140"/>
            <a:ext cx="11092543" cy="3359061"/>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Discover: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Read the literature, observe, and conduct interviews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Ideate: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Brainstorm about the challenge through the lens of that research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Feedback: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Rapidly prototype and get feedback from learners and other stakeholders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Testing: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Conduct user testing with the prototype in realistic contexts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Iterate: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Redesign the concepts and prototype based on feedback and testing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Mature: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Iteratively advance the prototype into more sophisticated forms and repeat</a:t>
            </a:r>
          </a:p>
        </p:txBody>
      </p:sp>
      <p:sp>
        <p:nvSpPr>
          <p:cNvPr id="8" name="Freeform: Shape 7">
            <a:extLst>
              <a:ext uri="{FF2B5EF4-FFF2-40B4-BE49-F238E27FC236}">
                <a16:creationId xmlns:a16="http://schemas.microsoft.com/office/drawing/2014/main" id="{777ECC30-B742-618E-77FF-39288A57E75D}"/>
              </a:ext>
            </a:extLst>
          </p:cNvPr>
          <p:cNvSpPr/>
          <p:nvPr/>
        </p:nvSpPr>
        <p:spPr bwMode="auto">
          <a:xfrm>
            <a:off x="2998620" y="3566670"/>
            <a:ext cx="1534886" cy="45719"/>
          </a:xfrm>
          <a:custGeom>
            <a:avLst/>
            <a:gdLst>
              <a:gd name="connsiteX0" fmla="*/ 0 w 1534886"/>
              <a:gd name="connsiteY0" fmla="*/ 45719 h 45719"/>
              <a:gd name="connsiteX1" fmla="*/ 1534886 w 1534886"/>
              <a:gd name="connsiteY1" fmla="*/ 24836 h 45719"/>
            </a:gdLst>
            <a:ahLst/>
            <a:cxnLst>
              <a:cxn ang="0">
                <a:pos x="connsiteX0" y="connsiteY0"/>
              </a:cxn>
              <a:cxn ang="0">
                <a:pos x="connsiteX1" y="connsiteY1"/>
              </a:cxn>
            </a:cxnLst>
            <a:rect l="l" t="t" r="r" b="b"/>
            <a:pathLst>
              <a:path w="1534886" h="45719" extrusionOk="0">
                <a:moveTo>
                  <a:pt x="0" y="45719"/>
                </a:moveTo>
                <a:cubicBezTo>
                  <a:pt x="562700" y="35994"/>
                  <a:pt x="1195243" y="-19899"/>
                  <a:pt x="1534886" y="24836"/>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
        <p:nvSpPr>
          <p:cNvPr id="7" name="Freeform: Shape 6">
            <a:extLst>
              <a:ext uri="{FF2B5EF4-FFF2-40B4-BE49-F238E27FC236}">
                <a16:creationId xmlns:a16="http://schemas.microsoft.com/office/drawing/2014/main" id="{317F31A9-5D2A-7E65-DB28-461CD6349335}"/>
              </a:ext>
            </a:extLst>
          </p:cNvPr>
          <p:cNvSpPr/>
          <p:nvPr/>
        </p:nvSpPr>
        <p:spPr bwMode="auto">
          <a:xfrm>
            <a:off x="2998620" y="4100070"/>
            <a:ext cx="1534886" cy="45719"/>
          </a:xfrm>
          <a:custGeom>
            <a:avLst/>
            <a:gdLst>
              <a:gd name="connsiteX0" fmla="*/ 0 w 1534886"/>
              <a:gd name="connsiteY0" fmla="*/ 45719 h 45719"/>
              <a:gd name="connsiteX1" fmla="*/ 1534886 w 1534886"/>
              <a:gd name="connsiteY1" fmla="*/ 24836 h 45719"/>
            </a:gdLst>
            <a:ahLst/>
            <a:cxnLst>
              <a:cxn ang="0">
                <a:pos x="connsiteX0" y="connsiteY0"/>
              </a:cxn>
              <a:cxn ang="0">
                <a:pos x="connsiteX1" y="connsiteY1"/>
              </a:cxn>
            </a:cxnLst>
            <a:rect l="l" t="t" r="r" b="b"/>
            <a:pathLst>
              <a:path w="1534886" h="45719" extrusionOk="0">
                <a:moveTo>
                  <a:pt x="0" y="45719"/>
                </a:moveTo>
                <a:cubicBezTo>
                  <a:pt x="562700" y="35994"/>
                  <a:pt x="1195243" y="-19899"/>
                  <a:pt x="1534886" y="24836"/>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Tree>
    <p:extLst>
      <p:ext uri="{BB962C8B-B14F-4D97-AF65-F5344CB8AC3E}">
        <p14:creationId xmlns:p14="http://schemas.microsoft.com/office/powerpoint/2010/main" val="158442164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8619D-C600-32E6-A12C-DA549846E919}"/>
              </a:ext>
            </a:extLst>
          </p:cNvPr>
          <p:cNvSpPr txBox="1"/>
          <p:nvPr/>
        </p:nvSpPr>
        <p:spPr>
          <a:xfrm>
            <a:off x="672662" y="1623098"/>
            <a:ext cx="11519338" cy="2610843"/>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Reactions: </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What did learners think? Did they enjoy the experience?</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Learning: </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What did they learn? (Usually a pre / post-test combination)</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3. </a:t>
            </a: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Behavior: </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Did the experience affect future behaviors, like job activities?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4. </a:t>
            </a: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Results: </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Was there a noticeable impact, like a company’s performance?</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B7D01385-543A-DBF8-04BA-D24448C8618A}"/>
              </a:ext>
            </a:extLst>
          </p:cNvPr>
          <p:cNvSpPr txBox="1"/>
          <p:nvPr/>
        </p:nvSpPr>
        <p:spPr>
          <a:xfrm>
            <a:off x="45391" y="170416"/>
            <a:ext cx="11819389"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EXAMPLE</a:t>
            </a:r>
            <a:r>
              <a:rPr kumimoji="0" lang="en-US" sz="3600" b="1" i="0" u="none" strike="noStrike" kern="1200" cap="none" spc="0" normalizeH="0" baseline="1600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Test</a:t>
            </a:r>
            <a:r>
              <a:rPr kumimoji="0" lang="en-US" sz="3600" b="1" i="0" u="none" strike="noStrike" kern="1200" cap="none" spc="0" normalizeH="0" baseline="1600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Traditional (Kirkpatrick’s Hierarchy)</a:t>
            </a:r>
          </a:p>
        </p:txBody>
      </p:sp>
    </p:spTree>
    <p:extLst>
      <p:ext uri="{BB962C8B-B14F-4D97-AF65-F5344CB8AC3E}">
        <p14:creationId xmlns:p14="http://schemas.microsoft.com/office/powerpoint/2010/main" val="355274301"/>
      </p:ext>
    </p:extLst>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4C3AF6-0CBB-4AB7-8057-73C926EC5F02}"/>
              </a:ext>
            </a:extLst>
          </p:cNvPr>
          <p:cNvGrpSpPr/>
          <p:nvPr/>
        </p:nvGrpSpPr>
        <p:grpSpPr>
          <a:xfrm>
            <a:off x="0" y="780118"/>
            <a:ext cx="11699488" cy="5935571"/>
            <a:chOff x="0" y="780118"/>
            <a:chExt cx="11699488" cy="5935571"/>
          </a:xfrm>
        </p:grpSpPr>
        <p:pic>
          <p:nvPicPr>
            <p:cNvPr id="2054" name="Picture 6">
              <a:extLst>
                <a:ext uri="{FF2B5EF4-FFF2-40B4-BE49-F238E27FC236}">
                  <a16:creationId xmlns:a16="http://schemas.microsoft.com/office/drawing/2014/main" id="{7BAC5353-6F96-47EE-B05C-9D0896485C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1213" y="780118"/>
              <a:ext cx="2905086" cy="3021905"/>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54C6DF5-77FF-478C-878A-1D41FF6063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38997"/>
              <a:ext cx="6487488" cy="587669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979F9E57-3759-4508-8F2B-85A46E65835B}"/>
                </a:ext>
              </a:extLst>
            </p:cNvPr>
            <p:cNvCxnSpPr>
              <a:stCxn id="2050" idx="2"/>
            </p:cNvCxnSpPr>
            <p:nvPr/>
          </p:nvCxnSpPr>
          <p:spPr>
            <a:xfrm>
              <a:off x="2742366"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404CD48-5DCC-4199-A7B3-E073FE2B6632}"/>
                </a:ext>
              </a:extLst>
            </p:cNvPr>
            <p:cNvSpPr/>
            <p:nvPr/>
          </p:nvSpPr>
          <p:spPr>
            <a:xfrm>
              <a:off x="3539678" y="2023011"/>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1928</a:t>
              </a:r>
            </a:p>
          </p:txBody>
        </p:sp>
        <p:grpSp>
          <p:nvGrpSpPr>
            <p:cNvPr id="10" name="Group 9">
              <a:extLst>
                <a:ext uri="{FF2B5EF4-FFF2-40B4-BE49-F238E27FC236}">
                  <a16:creationId xmlns:a16="http://schemas.microsoft.com/office/drawing/2014/main" id="{2479292C-14B5-4A4F-AFA1-DF140601164F}"/>
                </a:ext>
              </a:extLst>
            </p:cNvPr>
            <p:cNvGrpSpPr/>
            <p:nvPr/>
          </p:nvGrpSpPr>
          <p:grpSpPr>
            <a:xfrm>
              <a:off x="1086410" y="2392343"/>
              <a:ext cx="3311912" cy="2475164"/>
              <a:chOff x="367991" y="792143"/>
              <a:chExt cx="3311912" cy="2475164"/>
            </a:xfrm>
          </p:grpSpPr>
          <p:pic>
            <p:nvPicPr>
              <p:cNvPr id="2050" name="Picture 2">
                <a:extLst>
                  <a:ext uri="{FF2B5EF4-FFF2-40B4-BE49-F238E27FC236}">
                    <a16:creationId xmlns:a16="http://schemas.microsoft.com/office/drawing/2014/main" id="{4A2644B8-1293-4F4B-97CE-765BD64572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6" r="707" b="3268"/>
              <a:stretch/>
            </p:blipFill>
            <p:spPr bwMode="auto">
              <a:xfrm>
                <a:off x="367991" y="792143"/>
                <a:ext cx="3311912" cy="247516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B71DE6C-679C-470F-802A-549881A43352}"/>
                  </a:ext>
                </a:extLst>
              </p:cNvPr>
              <p:cNvSpPr txBox="1"/>
              <p:nvPr/>
            </p:nvSpPr>
            <p:spPr>
              <a:xfrm>
                <a:off x="369775" y="2668715"/>
                <a:ext cx="3310128" cy="369326"/>
              </a:xfrm>
              <a:prstGeom prst="rect">
                <a:avLst/>
              </a:prstGeom>
              <a:solidFill>
                <a:schemeClr val="tx1">
                  <a:alpha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Dr. Alexander Fleming</a:t>
                </a:r>
              </a:p>
            </p:txBody>
          </p:sp>
        </p:grpSp>
        <p:cxnSp>
          <p:nvCxnSpPr>
            <p:cNvPr id="15" name="Straight Connector 14">
              <a:extLst>
                <a:ext uri="{FF2B5EF4-FFF2-40B4-BE49-F238E27FC236}">
                  <a16:creationId xmlns:a16="http://schemas.microsoft.com/office/drawing/2014/main" id="{0D58EA96-2DD2-473C-958B-C10CCFE7D1A5}"/>
                </a:ext>
              </a:extLst>
            </p:cNvPr>
            <p:cNvCxnSpPr>
              <a:cxnSpLocks/>
              <a:stCxn id="2054" idx="2"/>
            </p:cNvCxnSpPr>
            <p:nvPr/>
          </p:nvCxnSpPr>
          <p:spPr>
            <a:xfrm>
              <a:off x="8573756" y="3802023"/>
              <a:ext cx="0" cy="1556138"/>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7169460-A61B-48F8-AFDE-BE691CF6E77E}"/>
                </a:ext>
              </a:extLst>
            </p:cNvPr>
            <p:cNvSpPr/>
            <p:nvPr/>
          </p:nvSpPr>
          <p:spPr>
            <a:xfrm>
              <a:off x="8144434"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1941</a:t>
              </a:r>
            </a:p>
          </p:txBody>
        </p:sp>
        <p:cxnSp>
          <p:nvCxnSpPr>
            <p:cNvPr id="18" name="Straight Connector 17">
              <a:extLst>
                <a:ext uri="{FF2B5EF4-FFF2-40B4-BE49-F238E27FC236}">
                  <a16:creationId xmlns:a16="http://schemas.microsoft.com/office/drawing/2014/main" id="{AD411A28-9D8F-482E-82BC-B1B65B0C27F5}"/>
                </a:ext>
              </a:extLst>
            </p:cNvPr>
            <p:cNvCxnSpPr>
              <a:cxnSpLocks/>
            </p:cNvCxnSpPr>
            <p:nvPr/>
          </p:nvCxnSpPr>
          <p:spPr>
            <a:xfrm>
              <a:off x="7651761"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49" name="Group 2048">
              <a:extLst>
                <a:ext uri="{FF2B5EF4-FFF2-40B4-BE49-F238E27FC236}">
                  <a16:creationId xmlns:a16="http://schemas.microsoft.com/office/drawing/2014/main" id="{A9974BA3-A681-426B-93C1-00DC509D8C0D}"/>
                </a:ext>
              </a:extLst>
            </p:cNvPr>
            <p:cNvGrpSpPr/>
            <p:nvPr/>
          </p:nvGrpSpPr>
          <p:grpSpPr>
            <a:xfrm>
              <a:off x="6680809" y="4145322"/>
              <a:ext cx="1941904" cy="1754340"/>
              <a:chOff x="6188297" y="4145322"/>
              <a:chExt cx="1941904" cy="1754340"/>
            </a:xfrm>
          </p:grpSpPr>
          <p:sp>
            <p:nvSpPr>
              <p:cNvPr id="22" name="Rectangle 21">
                <a:extLst>
                  <a:ext uri="{FF2B5EF4-FFF2-40B4-BE49-F238E27FC236}">
                    <a16:creationId xmlns:a16="http://schemas.microsoft.com/office/drawing/2014/main" id="{F8D08DD0-857C-434A-9E6B-330CD73832E0}"/>
                  </a:ext>
                </a:extLst>
              </p:cNvPr>
              <p:cNvSpPr/>
              <p:nvPr/>
            </p:nvSpPr>
            <p:spPr>
              <a:xfrm>
                <a:off x="6188297" y="4145322"/>
                <a:ext cx="194190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WWII</a:t>
                </a:r>
              </a:p>
            </p:txBody>
          </p:sp>
          <p:sp>
            <p:nvSpPr>
              <p:cNvPr id="19" name="Rectangle 18">
                <a:extLst>
                  <a:ext uri="{FF2B5EF4-FFF2-40B4-BE49-F238E27FC236}">
                    <a16:creationId xmlns:a16="http://schemas.microsoft.com/office/drawing/2014/main" id="{E7AE6A34-B563-4F58-8F67-471BBCA04A47}"/>
                  </a:ext>
                </a:extLst>
              </p:cNvPr>
              <p:cNvSpPr/>
              <p:nvPr/>
            </p:nvSpPr>
            <p:spPr>
              <a:xfrm>
                <a:off x="672992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1939</a:t>
                </a:r>
              </a:p>
            </p:txBody>
          </p:sp>
        </p:grpSp>
        <p:cxnSp>
          <p:nvCxnSpPr>
            <p:cNvPr id="26" name="Straight Connector 25">
              <a:extLst>
                <a:ext uri="{FF2B5EF4-FFF2-40B4-BE49-F238E27FC236}">
                  <a16:creationId xmlns:a16="http://schemas.microsoft.com/office/drawing/2014/main" id="{BFB3029A-0BCA-4F2D-A545-6B59976F0C96}"/>
                </a:ext>
              </a:extLst>
            </p:cNvPr>
            <p:cNvCxnSpPr>
              <a:cxnSpLocks/>
              <a:stCxn id="28" idx="2"/>
            </p:cNvCxnSpPr>
            <p:nvPr/>
          </p:nvCxnSpPr>
          <p:spPr>
            <a:xfrm>
              <a:off x="9948001" y="4572511"/>
              <a:ext cx="0" cy="785650"/>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86B6BDB-49E7-4949-A7A2-84DDD80FF582}"/>
                </a:ext>
              </a:extLst>
            </p:cNvPr>
            <p:cNvCxnSpPr>
              <a:cxnSpLocks/>
            </p:cNvCxnSpPr>
            <p:nvPr/>
          </p:nvCxnSpPr>
          <p:spPr>
            <a:xfrm>
              <a:off x="0" y="5358161"/>
              <a:ext cx="11699488" cy="0"/>
            </a:xfrm>
            <a:prstGeom prst="straightConnector1">
              <a:avLst/>
            </a:prstGeom>
            <a:ln w="76200">
              <a:solidFill>
                <a:schemeClr val="bg1"/>
              </a:solidFill>
              <a:tailEnd type="triangl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51" name="Group 2050">
              <a:extLst>
                <a:ext uri="{FF2B5EF4-FFF2-40B4-BE49-F238E27FC236}">
                  <a16:creationId xmlns:a16="http://schemas.microsoft.com/office/drawing/2014/main" id="{F491B7DA-E68E-4A9B-A33F-1304BA6F793A}"/>
                </a:ext>
              </a:extLst>
            </p:cNvPr>
            <p:cNvGrpSpPr/>
            <p:nvPr/>
          </p:nvGrpSpPr>
          <p:grpSpPr>
            <a:xfrm>
              <a:off x="8495458" y="2246217"/>
              <a:ext cx="2929564" cy="3653445"/>
              <a:chOff x="8002946" y="2246217"/>
              <a:chExt cx="2929564" cy="3653445"/>
            </a:xfrm>
          </p:grpSpPr>
          <p:sp>
            <p:nvSpPr>
              <p:cNvPr id="27" name="Rectangle 26">
                <a:extLst>
                  <a:ext uri="{FF2B5EF4-FFF2-40B4-BE49-F238E27FC236}">
                    <a16:creationId xmlns:a16="http://schemas.microsoft.com/office/drawing/2014/main" id="{5BE6EC15-EE34-4E22-9A91-43A9ADECF5E4}"/>
                  </a:ext>
                </a:extLst>
              </p:cNvPr>
              <p:cNvSpPr/>
              <p:nvPr/>
            </p:nvSpPr>
            <p:spPr>
              <a:xfrm>
                <a:off x="902616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1944</a:t>
                </a:r>
              </a:p>
            </p:txBody>
          </p:sp>
          <p:grpSp>
            <p:nvGrpSpPr>
              <p:cNvPr id="2048" name="Group 2047">
                <a:extLst>
                  <a:ext uri="{FF2B5EF4-FFF2-40B4-BE49-F238E27FC236}">
                    <a16:creationId xmlns:a16="http://schemas.microsoft.com/office/drawing/2014/main" id="{1986E899-F625-48C1-BB93-50B0B1868178}"/>
                  </a:ext>
                </a:extLst>
              </p:cNvPr>
              <p:cNvGrpSpPr/>
              <p:nvPr/>
            </p:nvGrpSpPr>
            <p:grpSpPr>
              <a:xfrm>
                <a:off x="8002946" y="2246217"/>
                <a:ext cx="2929564" cy="2326294"/>
                <a:chOff x="8002946" y="2246217"/>
                <a:chExt cx="2929564" cy="2326294"/>
              </a:xfrm>
            </p:grpSpPr>
            <p:pic>
              <p:nvPicPr>
                <p:cNvPr id="28" name="Picture 6">
                  <a:extLst>
                    <a:ext uri="{FF2B5EF4-FFF2-40B4-BE49-F238E27FC236}">
                      <a16:creationId xmlns:a16="http://schemas.microsoft.com/office/drawing/2014/main" id="{3756E0F8-A21F-423A-AFFE-9AB274A1B2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8002946" y="2246217"/>
                  <a:ext cx="2905086" cy="232629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3AFE282-28C7-47B3-9FFD-5DD5E978D3FE}"/>
                    </a:ext>
                  </a:extLst>
                </p:cNvPr>
                <p:cNvSpPr txBox="1"/>
                <p:nvPr/>
              </p:nvSpPr>
              <p:spPr>
                <a:xfrm>
                  <a:off x="8739922" y="4066233"/>
                  <a:ext cx="2192588"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First Factory Opens </a:t>
                  </a:r>
                </a:p>
              </p:txBody>
            </p:sp>
          </p:grpSp>
        </p:grpSp>
      </p:grpSp>
      <p:sp>
        <p:nvSpPr>
          <p:cNvPr id="9" name="TextBox 8">
            <a:extLst>
              <a:ext uri="{FF2B5EF4-FFF2-40B4-BE49-F238E27FC236}">
                <a16:creationId xmlns:a16="http://schemas.microsoft.com/office/drawing/2014/main" id="{5A397313-26CE-8328-7037-5E7E67470B09}"/>
              </a:ext>
            </a:extLst>
          </p:cNvPr>
          <p:cNvSpPr txBox="1"/>
          <p:nvPr/>
        </p:nvSpPr>
        <p:spPr>
          <a:xfrm>
            <a:off x="6800941" y="379127"/>
            <a:ext cx="3345490"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Engineers Begin to Scale</a:t>
            </a:r>
          </a:p>
        </p:txBody>
      </p:sp>
      <p:sp>
        <p:nvSpPr>
          <p:cNvPr id="3" name="Rectangle 2">
            <a:extLst>
              <a:ext uri="{FF2B5EF4-FFF2-40B4-BE49-F238E27FC236}">
                <a16:creationId xmlns:a16="http://schemas.microsoft.com/office/drawing/2014/main" id="{5B7CB530-02A3-4608-9FF9-6171A8393069}"/>
              </a:ext>
            </a:extLst>
          </p:cNvPr>
          <p:cNvSpPr/>
          <p:nvPr/>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7E45887-7885-4C84-9613-F65E1289CA30}"/>
              </a:ext>
            </a:extLst>
          </p:cNvPr>
          <p:cNvSpPr txBox="1"/>
          <p:nvPr/>
        </p:nvSpPr>
        <p:spPr>
          <a:xfrm>
            <a:off x="-1" y="1486698"/>
            <a:ext cx="6095999" cy="707886"/>
          </a:xfrm>
          <a:prstGeom prst="rect">
            <a:avLst/>
          </a:prstGeom>
          <a:solidFill>
            <a:srgbClr val="05566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Science</a:t>
            </a:r>
          </a:p>
        </p:txBody>
      </p:sp>
      <p:sp>
        <p:nvSpPr>
          <p:cNvPr id="32" name="TextBox 31">
            <a:extLst>
              <a:ext uri="{FF2B5EF4-FFF2-40B4-BE49-F238E27FC236}">
                <a16:creationId xmlns:a16="http://schemas.microsoft.com/office/drawing/2014/main" id="{B5675DEF-EA5F-4BAC-8578-0CBD765C444A}"/>
              </a:ext>
            </a:extLst>
          </p:cNvPr>
          <p:cNvSpPr txBox="1"/>
          <p:nvPr/>
        </p:nvSpPr>
        <p:spPr>
          <a:xfrm>
            <a:off x="6095998" y="1486698"/>
            <a:ext cx="6096002" cy="707886"/>
          </a:xfrm>
          <a:prstGeom prst="rect">
            <a:avLst/>
          </a:prstGeom>
          <a:solidFill>
            <a:srgbClr val="05566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Engineering</a:t>
            </a:r>
          </a:p>
        </p:txBody>
      </p:sp>
      <p:sp>
        <p:nvSpPr>
          <p:cNvPr id="35" name="TextBox 34">
            <a:extLst>
              <a:ext uri="{FF2B5EF4-FFF2-40B4-BE49-F238E27FC236}">
                <a16:creationId xmlns:a16="http://schemas.microsoft.com/office/drawing/2014/main" id="{D3051EB6-A5A6-4B08-A6B6-A9E2C02AC3BF}"/>
              </a:ext>
            </a:extLst>
          </p:cNvPr>
          <p:cNvSpPr txBox="1"/>
          <p:nvPr/>
        </p:nvSpPr>
        <p:spPr>
          <a:xfrm>
            <a:off x="-1" y="2252151"/>
            <a:ext cx="6095999" cy="3036567"/>
          </a:xfrm>
          <a:prstGeom prst="rect">
            <a:avLst/>
          </a:prstGeom>
          <a:solidFill>
            <a:srgbClr val="05566D">
              <a:alpha val="80000"/>
            </a:srgbClr>
          </a:solidFill>
        </p:spPr>
        <p:txBody>
          <a:bodyPr wrap="square" lIns="457200" tIns="274320" rIns="457200" bIns="2743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The goal of science is to discover the truth about the world as it is.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829F86C-E739-4A8B-81A8-C52950857B23}"/>
              </a:ext>
            </a:extLst>
          </p:cNvPr>
          <p:cNvSpPr txBox="1"/>
          <p:nvPr/>
        </p:nvSpPr>
        <p:spPr>
          <a:xfrm>
            <a:off x="6111181" y="2252150"/>
            <a:ext cx="6095999" cy="3036570"/>
          </a:xfrm>
          <a:prstGeom prst="rect">
            <a:avLst/>
          </a:prstGeom>
          <a:solidFill>
            <a:srgbClr val="05566D">
              <a:alpha val="80000"/>
            </a:srgbClr>
          </a:solidFill>
        </p:spPr>
        <p:txBody>
          <a:bodyPr wrap="square" lIns="274320" tIns="274320" rIns="274320" bIns="2743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The goal of engineering is to create scalable solutions to problems using science as one tool in that endeavor. </a:t>
            </a:r>
          </a:p>
        </p:txBody>
      </p:sp>
      <p:cxnSp>
        <p:nvCxnSpPr>
          <p:cNvPr id="33" name="Straight Connector 32">
            <a:extLst>
              <a:ext uri="{FF2B5EF4-FFF2-40B4-BE49-F238E27FC236}">
                <a16:creationId xmlns:a16="http://schemas.microsoft.com/office/drawing/2014/main" id="{DD510D71-0460-4983-9A57-4B4B315222D8}"/>
              </a:ext>
            </a:extLst>
          </p:cNvPr>
          <p:cNvCxnSpPr>
            <a:cxnSpLocks/>
          </p:cNvCxnSpPr>
          <p:nvPr/>
        </p:nvCxnSpPr>
        <p:spPr>
          <a:xfrm>
            <a:off x="6096000" y="849243"/>
            <a:ext cx="0" cy="5312071"/>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2102D86-4818-3860-F020-8324CB8ED47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7165" y="1424968"/>
            <a:ext cx="5433031" cy="5433031"/>
          </a:xfrm>
          <a:prstGeom prst="rect">
            <a:avLst/>
          </a:prstGeom>
        </p:spPr>
      </p:pic>
      <p:pic>
        <p:nvPicPr>
          <p:cNvPr id="6" name="Speech Bubble">
            <a:extLst>
              <a:ext uri="{FF2B5EF4-FFF2-40B4-BE49-F238E27FC236}">
                <a16:creationId xmlns:a16="http://schemas.microsoft.com/office/drawing/2014/main" id="{F777A04C-F335-182D-30E7-1D34E2D5FECB}"/>
              </a:ext>
            </a:extLst>
          </p:cNvPr>
          <p:cNvPicPr>
            <a:picLocks noChangeAspect="1"/>
          </p:cNvPicPr>
          <p:nvPr/>
        </p:nvPicPr>
        <p:blipFill>
          <a:blip r:embed="rId8"/>
          <a:stretch>
            <a:fillRect/>
          </a:stretch>
        </p:blipFill>
        <p:spPr>
          <a:xfrm>
            <a:off x="9138411" y="4268494"/>
            <a:ext cx="2987089" cy="2547707"/>
          </a:xfrm>
          <a:prstGeom prst="rect">
            <a:avLst/>
          </a:prstGeom>
        </p:spPr>
      </p:pic>
    </p:spTree>
    <p:extLst>
      <p:ext uri="{BB962C8B-B14F-4D97-AF65-F5344CB8AC3E}">
        <p14:creationId xmlns:p14="http://schemas.microsoft.com/office/powerpoint/2010/main" val="3948167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 fill="hold"/>
                                        <p:tgtEl>
                                          <p:spTgt spid="4"/>
                                        </p:tgtEl>
                                        <p:attrNameLst>
                                          <p:attrName>ppt_x</p:attrName>
                                        </p:attrNameLst>
                                      </p:cBhvr>
                                      <p:tavLst>
                                        <p:tav tm="0">
                                          <p:val>
                                            <p:strVal val="#ppt_x"/>
                                          </p:val>
                                        </p:tav>
                                        <p:tav tm="100000">
                                          <p:val>
                                            <p:strVal val="#ppt_x"/>
                                          </p:val>
                                        </p:tav>
                                      </p:tavLst>
                                    </p:anim>
                                    <p:anim calcmode="lin" valueType="num">
                                      <p:cBhvr additive="base">
                                        <p:cTn id="18" dur="25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2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7753113-DBAF-2EA2-CFA2-F89C436A2778}"/>
              </a:ext>
            </a:extLst>
          </p:cNvPr>
          <p:cNvSpPr txBox="1"/>
          <p:nvPr/>
        </p:nvSpPr>
        <p:spPr>
          <a:xfrm>
            <a:off x="45391" y="170416"/>
            <a:ext cx="10630859"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EXAMPLE</a:t>
            </a:r>
            <a:r>
              <a:rPr kumimoji="0" lang="en-US" sz="3600" b="1" i="0" u="none" strike="noStrike" kern="1200" cap="none" spc="0" normalizeH="0" baseline="1600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Test</a:t>
            </a:r>
            <a:r>
              <a:rPr kumimoji="0" lang="en-US" sz="3600" b="1" i="0" u="none" strike="noStrike" kern="1200" cap="none" spc="0" normalizeH="0" baseline="1600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a:ln>
                  <a:noFill/>
                </a:ln>
                <a:solidFill>
                  <a:schemeClr val="bg1"/>
                </a:solidFill>
                <a:effectLst>
                  <a:outerShdw blurRad="38100" dist="38100" dir="5400000" algn="t" rotWithShape="0">
                    <a:srgbClr val="0F3E65">
                      <a:alpha val="80000"/>
                    </a:srgbClr>
                  </a:outerShdw>
                </a:effectLst>
                <a:uLnTx/>
                <a:uFillTx/>
                <a:latin typeface="Arial" panose="020B0604020202020204" pitchFamily="34" charset="0"/>
                <a:ea typeface="+mn-ea"/>
                <a:cs typeface="Arial" panose="020B0604020202020204" pitchFamily="34" charset="0"/>
              </a:rPr>
              <a:t>Usability and User Experience</a:t>
            </a:r>
          </a:p>
        </p:txBody>
      </p:sp>
      <p:pic>
        <p:nvPicPr>
          <p:cNvPr id="6" name="Graphic 5" descr="Laptop with phone and calculator">
            <a:extLst>
              <a:ext uri="{FF2B5EF4-FFF2-40B4-BE49-F238E27FC236}">
                <a16:creationId xmlns:a16="http://schemas.microsoft.com/office/drawing/2014/main" id="{3339F46A-536F-1396-4942-F4DB263DA1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007" y="664778"/>
            <a:ext cx="4007069" cy="4007069"/>
          </a:xfrm>
          <a:prstGeom prst="rect">
            <a:avLst/>
          </a:prstGeom>
        </p:spPr>
      </p:pic>
      <p:sp>
        <p:nvSpPr>
          <p:cNvPr id="9" name="TextBox 8">
            <a:extLst>
              <a:ext uri="{FF2B5EF4-FFF2-40B4-BE49-F238E27FC236}">
                <a16:creationId xmlns:a16="http://schemas.microsoft.com/office/drawing/2014/main" id="{8CF02FE4-330E-232B-8684-B98CD64309FE}"/>
              </a:ext>
            </a:extLst>
          </p:cNvPr>
          <p:cNvSpPr txBox="1"/>
          <p:nvPr/>
        </p:nvSpPr>
        <p:spPr>
          <a:xfrm>
            <a:off x="4561489" y="1239330"/>
            <a:ext cx="7304690" cy="310854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Some people think that . . . user tests should be reserved for the rare web design project with a huge budget and a lavish time schedule. Not true. Elaborate usability tests are a waste of resources. The best results come from testing no more than five users and running as many small tests as you can afford. </a:t>
            </a:r>
          </a:p>
        </p:txBody>
      </p:sp>
      <p:sp>
        <p:nvSpPr>
          <p:cNvPr id="10" name="TextBox 9">
            <a:extLst>
              <a:ext uri="{FF2B5EF4-FFF2-40B4-BE49-F238E27FC236}">
                <a16:creationId xmlns:a16="http://schemas.microsoft.com/office/drawing/2014/main" id="{656AEDC1-F906-93BD-A34E-875330AEAE76}"/>
              </a:ext>
            </a:extLst>
          </p:cNvPr>
          <p:cNvSpPr txBox="1"/>
          <p:nvPr/>
        </p:nvSpPr>
        <p:spPr>
          <a:xfrm>
            <a:off x="4561489" y="4671847"/>
            <a:ext cx="7157545" cy="95410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The most striking truth . . . is that zero users give zero insights.</a:t>
            </a:r>
          </a:p>
        </p:txBody>
      </p:sp>
      <p:sp>
        <p:nvSpPr>
          <p:cNvPr id="11" name="Oval 10">
            <a:extLst>
              <a:ext uri="{FF2B5EF4-FFF2-40B4-BE49-F238E27FC236}">
                <a16:creationId xmlns:a16="http://schemas.microsoft.com/office/drawing/2014/main" id="{083E9BCE-B978-CCD9-DD86-667CD3836732}"/>
              </a:ext>
            </a:extLst>
          </p:cNvPr>
          <p:cNvSpPr/>
          <p:nvPr/>
        </p:nvSpPr>
        <p:spPr>
          <a:xfrm>
            <a:off x="6011916" y="3342289"/>
            <a:ext cx="1797269" cy="599090"/>
          </a:xfrm>
          <a:custGeom>
            <a:avLst/>
            <a:gdLst>
              <a:gd name="connsiteX0" fmla="*/ 0 w 1797269"/>
              <a:gd name="connsiteY0" fmla="*/ 299545 h 599090"/>
              <a:gd name="connsiteX1" fmla="*/ 898635 w 1797269"/>
              <a:gd name="connsiteY1" fmla="*/ 0 h 599090"/>
              <a:gd name="connsiteX2" fmla="*/ 1797270 w 1797269"/>
              <a:gd name="connsiteY2" fmla="*/ 299545 h 599090"/>
              <a:gd name="connsiteX3" fmla="*/ 898635 w 1797269"/>
              <a:gd name="connsiteY3" fmla="*/ 599090 h 599090"/>
              <a:gd name="connsiteX4" fmla="*/ 0 w 1797269"/>
              <a:gd name="connsiteY4" fmla="*/ 299545 h 59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269" h="599090" extrusionOk="0">
                <a:moveTo>
                  <a:pt x="0" y="299545"/>
                </a:moveTo>
                <a:cubicBezTo>
                  <a:pt x="-74241" y="137287"/>
                  <a:pt x="429784" y="26989"/>
                  <a:pt x="898635" y="0"/>
                </a:cubicBezTo>
                <a:cubicBezTo>
                  <a:pt x="1396049" y="2281"/>
                  <a:pt x="1798036" y="157502"/>
                  <a:pt x="1797270" y="299545"/>
                </a:cubicBezTo>
                <a:cubicBezTo>
                  <a:pt x="1760306" y="409212"/>
                  <a:pt x="1407360" y="614111"/>
                  <a:pt x="898635" y="599090"/>
                </a:cubicBezTo>
                <a:cubicBezTo>
                  <a:pt x="406342" y="584178"/>
                  <a:pt x="4807" y="473941"/>
                  <a:pt x="0" y="299545"/>
                </a:cubicBezTo>
                <a:close/>
              </a:path>
            </a:pathLst>
          </a:custGeom>
          <a:noFill/>
          <a:ln w="38100">
            <a:solidFill>
              <a:srgbClr val="EB002D"/>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Tahoma"/>
              <a:ea typeface="+mn-ea"/>
              <a:cs typeface="+mn-cs"/>
            </a:endParaRPr>
          </a:p>
        </p:txBody>
      </p:sp>
      <p:pic>
        <p:nvPicPr>
          <p:cNvPr id="2050" name="Picture 2" descr="Increase in proportion of usability problems found by number of test users">
            <a:extLst>
              <a:ext uri="{FF2B5EF4-FFF2-40B4-BE49-F238E27FC236}">
                <a16:creationId xmlns:a16="http://schemas.microsoft.com/office/drawing/2014/main" id="{B9318B5C-F422-A747-BF16-913A0FFB6B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80" t="-7880" r="-7880" b="-7880"/>
          <a:stretch/>
        </p:blipFill>
        <p:spPr bwMode="auto">
          <a:xfrm rot="21195237">
            <a:off x="4278140" y="913407"/>
            <a:ext cx="7541320" cy="4505670"/>
          </a:xfrm>
          <a:prstGeom prst="rect">
            <a:avLst/>
          </a:prstGeom>
          <a:solidFill>
            <a:srgbClr val="FCFEFC"/>
          </a:solidFill>
          <a:ln>
            <a:solidFill>
              <a:srgbClr val="616161"/>
            </a:solidFill>
          </a:ln>
          <a:effectLst>
            <a:outerShdw blurRad="50800" dist="50800" dir="8100000" algn="tr" rotWithShape="0">
              <a:prstClr val="black">
                <a:alpha val="67000"/>
              </a:prstClr>
            </a:outerShdw>
          </a:effectLst>
        </p:spPr>
      </p:pic>
      <p:sp>
        <p:nvSpPr>
          <p:cNvPr id="15" name="Oval 14">
            <a:extLst>
              <a:ext uri="{FF2B5EF4-FFF2-40B4-BE49-F238E27FC236}">
                <a16:creationId xmlns:a16="http://schemas.microsoft.com/office/drawing/2014/main" id="{ADF713D5-651F-E432-6CFA-46E2779B27BA}"/>
              </a:ext>
            </a:extLst>
          </p:cNvPr>
          <p:cNvSpPr/>
          <p:nvPr/>
        </p:nvSpPr>
        <p:spPr>
          <a:xfrm>
            <a:off x="7467599" y="1575170"/>
            <a:ext cx="341585" cy="292068"/>
          </a:xfrm>
          <a:custGeom>
            <a:avLst/>
            <a:gdLst>
              <a:gd name="connsiteX0" fmla="*/ 0 w 341585"/>
              <a:gd name="connsiteY0" fmla="*/ 146034 h 292068"/>
              <a:gd name="connsiteX1" fmla="*/ 170793 w 341585"/>
              <a:gd name="connsiteY1" fmla="*/ 0 h 292068"/>
              <a:gd name="connsiteX2" fmla="*/ 341586 w 341585"/>
              <a:gd name="connsiteY2" fmla="*/ 146034 h 292068"/>
              <a:gd name="connsiteX3" fmla="*/ 170793 w 341585"/>
              <a:gd name="connsiteY3" fmla="*/ 292068 h 292068"/>
              <a:gd name="connsiteX4" fmla="*/ 0 w 341585"/>
              <a:gd name="connsiteY4" fmla="*/ 146034 h 29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5" h="292068" extrusionOk="0">
                <a:moveTo>
                  <a:pt x="0" y="146034"/>
                </a:moveTo>
                <a:cubicBezTo>
                  <a:pt x="-4942" y="65593"/>
                  <a:pt x="88503" y="11833"/>
                  <a:pt x="170793" y="0"/>
                </a:cubicBezTo>
                <a:cubicBezTo>
                  <a:pt x="265863" y="1527"/>
                  <a:pt x="341714" y="69297"/>
                  <a:pt x="341586" y="146034"/>
                </a:cubicBezTo>
                <a:cubicBezTo>
                  <a:pt x="337312" y="220238"/>
                  <a:pt x="269166" y="296962"/>
                  <a:pt x="170793" y="292068"/>
                </a:cubicBezTo>
                <a:cubicBezTo>
                  <a:pt x="79893" y="279326"/>
                  <a:pt x="5369" y="236696"/>
                  <a:pt x="0" y="146034"/>
                </a:cubicBezTo>
                <a:close/>
              </a:path>
            </a:pathLst>
          </a:custGeom>
          <a:noFill/>
          <a:ln w="76200">
            <a:solidFill>
              <a:srgbClr val="EB002D"/>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Tahoma"/>
              <a:ea typeface="+mn-ea"/>
              <a:cs typeface="+mn-cs"/>
            </a:endParaRPr>
          </a:p>
        </p:txBody>
      </p:sp>
      <p:pic>
        <p:nvPicPr>
          <p:cNvPr id="16" name="Picture 15">
            <a:extLst>
              <a:ext uri="{FF2B5EF4-FFF2-40B4-BE49-F238E27FC236}">
                <a16:creationId xmlns:a16="http://schemas.microsoft.com/office/drawing/2014/main" id="{43B666B7-0591-6A5B-656E-0532EF5EAF81}"/>
              </a:ext>
            </a:extLst>
          </p:cNvPr>
          <p:cNvPicPr>
            <a:picLocks noChangeAspect="1"/>
          </p:cNvPicPr>
          <p:nvPr/>
        </p:nvPicPr>
        <p:blipFill>
          <a:blip r:embed="rId6"/>
          <a:stretch>
            <a:fillRect/>
          </a:stretch>
        </p:blipFill>
        <p:spPr>
          <a:xfrm>
            <a:off x="4015731" y="1163999"/>
            <a:ext cx="7804236" cy="4530001"/>
          </a:xfrm>
          <a:prstGeom prst="rect">
            <a:avLst/>
          </a:prstGeom>
          <a:solidFill>
            <a:srgbClr val="FCFEFC"/>
          </a:solidFill>
          <a:ln>
            <a:solidFill>
              <a:srgbClr val="616161"/>
            </a:solidFill>
          </a:ln>
          <a:effectLst>
            <a:outerShdw blurRad="50800" dist="50800" dir="8100000" algn="tr" rotWithShape="0">
              <a:prstClr val="black">
                <a:alpha val="67000"/>
              </a:prstClr>
            </a:outerShdw>
          </a:effectLst>
        </p:spPr>
      </p:pic>
    </p:spTree>
    <p:extLst>
      <p:ext uri="{BB962C8B-B14F-4D97-AF65-F5344CB8AC3E}">
        <p14:creationId xmlns:p14="http://schemas.microsoft.com/office/powerpoint/2010/main" val="2394982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50000">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14:bounceEnd="50000">
                                          <p:cBhvr additive="base">
                                            <p:cTn id="12" dur="500" fill="hold"/>
                                            <p:tgtEl>
                                              <p:spTgt spid="2050"/>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2050"/>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50000">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14:bounceEnd="50000">
                                          <p:cBhvr additive="base">
                                            <p:cTn id="22"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50"/>
                                            </p:tgtEl>
                                          </p:cBhvr>
                                        </p:animEffect>
                                        <p:set>
                                          <p:cBhvr>
                                            <p:cTn id="28" dur="1" fill="hold">
                                              <p:stCondLst>
                                                <p:cond delay="499"/>
                                              </p:stCondLst>
                                            </p:cTn>
                                            <p:tgtEl>
                                              <p:spTgt spid="2050"/>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50"/>
                                            <p:tgtEl>
                                              <p:spTgt spid="11"/>
                                            </p:tgtEl>
                                          </p:cBhvr>
                                        </p:animEffect>
                                        <p:set>
                                          <p:cBhvr>
                                            <p:cTn id="31" dur="1" fill="hold">
                                              <p:stCondLst>
                                                <p:cond delay="24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50"/>
                                            <p:tgtEl>
                                              <p:spTgt spid="15"/>
                                            </p:tgtEl>
                                          </p:cBhvr>
                                        </p:animEffect>
                                        <p:set>
                                          <p:cBhvr>
                                            <p:cTn id="34" dur="1" fill="hold">
                                              <p:stCondLst>
                                                <p:cond delay="249"/>
                                              </p:stCondLst>
                                            </p:cTn>
                                            <p:tgtEl>
                                              <p:spTgt spid="1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50"/>
                                            <p:tgtEl>
                                              <p:spTgt spid="16"/>
                                            </p:tgtEl>
                                          </p:cBhvr>
                                        </p:animEffect>
                                        <p:set>
                                          <p:cBhvr>
                                            <p:cTn id="37" dur="1" fill="hold">
                                              <p:stCondLst>
                                                <p:cond delay="249"/>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15" grpId="0" animBg="1"/>
          <p:bldP spid="15"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1+#ppt_w/2"/>
                                              </p:val>
                                            </p:tav>
                                            <p:tav tm="100000">
                                              <p:val>
                                                <p:strVal val="#ppt_x"/>
                                              </p:val>
                                            </p:tav>
                                          </p:tavLst>
                                        </p:anim>
                                        <p:anim calcmode="lin" valueType="num">
                                          <p:cBhvr additive="base">
                                            <p:cTn id="13" dur="500" fill="hold"/>
                                            <p:tgtEl>
                                              <p:spTgt spid="2050"/>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50"/>
                                            </p:tgtEl>
                                          </p:cBhvr>
                                        </p:animEffect>
                                        <p:set>
                                          <p:cBhvr>
                                            <p:cTn id="28" dur="1" fill="hold">
                                              <p:stCondLst>
                                                <p:cond delay="499"/>
                                              </p:stCondLst>
                                            </p:cTn>
                                            <p:tgtEl>
                                              <p:spTgt spid="2050"/>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50"/>
                                            <p:tgtEl>
                                              <p:spTgt spid="11"/>
                                            </p:tgtEl>
                                          </p:cBhvr>
                                        </p:animEffect>
                                        <p:set>
                                          <p:cBhvr>
                                            <p:cTn id="31" dur="1" fill="hold">
                                              <p:stCondLst>
                                                <p:cond delay="24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50"/>
                                            <p:tgtEl>
                                              <p:spTgt spid="15"/>
                                            </p:tgtEl>
                                          </p:cBhvr>
                                        </p:animEffect>
                                        <p:set>
                                          <p:cBhvr>
                                            <p:cTn id="34" dur="1" fill="hold">
                                              <p:stCondLst>
                                                <p:cond delay="249"/>
                                              </p:stCondLst>
                                            </p:cTn>
                                            <p:tgtEl>
                                              <p:spTgt spid="1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50"/>
                                            <p:tgtEl>
                                              <p:spTgt spid="16"/>
                                            </p:tgtEl>
                                          </p:cBhvr>
                                        </p:animEffect>
                                        <p:set>
                                          <p:cBhvr>
                                            <p:cTn id="37" dur="1" fill="hold">
                                              <p:stCondLst>
                                                <p:cond delay="249"/>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15" grpId="0" animBg="1"/>
          <p:bldP spid="15" grpId="1" animBg="1"/>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2642623-1D66-2388-6225-6AE6BE9A14A5}"/>
              </a:ext>
            </a:extLst>
          </p:cNvPr>
          <p:cNvSpPr txBox="1"/>
          <p:nvPr/>
        </p:nvSpPr>
        <p:spPr>
          <a:xfrm>
            <a:off x="729342" y="1050705"/>
            <a:ext cx="11092542"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Human-Centered Design</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130F6FBE-80B1-1DE7-F35B-D06911EB96A5}"/>
              </a:ext>
            </a:extLst>
          </p:cNvPr>
          <p:cNvSpPr txBox="1"/>
          <p:nvPr/>
        </p:nvSpPr>
        <p:spPr>
          <a:xfrm>
            <a:off x="729342" y="1887140"/>
            <a:ext cx="11092543" cy="3359061"/>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Discover: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Read the literature, observe, and conduct interviews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Ideate: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Brainstorm about the challenge through the lens of that research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Feedback: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Rapidly prototype and get feedback from learners and other stakeholders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Testing: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Conduct user testing with the prototype in realistic contexts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Iterate: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Redesign the concepts and prototype based on feedback and testing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Mature: </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Iteratively advance the prototype into more sophisticated forms and repeat</a:t>
            </a:r>
          </a:p>
        </p:txBody>
      </p:sp>
      <p:sp>
        <p:nvSpPr>
          <p:cNvPr id="7" name="Freeform: Shape 6">
            <a:extLst>
              <a:ext uri="{FF2B5EF4-FFF2-40B4-BE49-F238E27FC236}">
                <a16:creationId xmlns:a16="http://schemas.microsoft.com/office/drawing/2014/main" id="{317F31A9-5D2A-7E65-DB28-461CD6349335}"/>
              </a:ext>
            </a:extLst>
          </p:cNvPr>
          <p:cNvSpPr/>
          <p:nvPr/>
        </p:nvSpPr>
        <p:spPr bwMode="auto">
          <a:xfrm>
            <a:off x="2998620" y="4100070"/>
            <a:ext cx="1534886" cy="45719"/>
          </a:xfrm>
          <a:custGeom>
            <a:avLst/>
            <a:gdLst>
              <a:gd name="connsiteX0" fmla="*/ 0 w 1534886"/>
              <a:gd name="connsiteY0" fmla="*/ 45719 h 45719"/>
              <a:gd name="connsiteX1" fmla="*/ 1534886 w 1534886"/>
              <a:gd name="connsiteY1" fmla="*/ 24836 h 45719"/>
            </a:gdLst>
            <a:ahLst/>
            <a:cxnLst>
              <a:cxn ang="0">
                <a:pos x="connsiteX0" y="connsiteY0"/>
              </a:cxn>
              <a:cxn ang="0">
                <a:pos x="connsiteX1" y="connsiteY1"/>
              </a:cxn>
            </a:cxnLst>
            <a:rect l="l" t="t" r="r" b="b"/>
            <a:pathLst>
              <a:path w="1534886" h="45719" extrusionOk="0">
                <a:moveTo>
                  <a:pt x="0" y="45719"/>
                </a:moveTo>
                <a:cubicBezTo>
                  <a:pt x="562700" y="35994"/>
                  <a:pt x="1195243" y="-19899"/>
                  <a:pt x="1534886" y="24836"/>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
        <p:nvSpPr>
          <p:cNvPr id="6" name="Freeform: Shape 5">
            <a:extLst>
              <a:ext uri="{FF2B5EF4-FFF2-40B4-BE49-F238E27FC236}">
                <a16:creationId xmlns:a16="http://schemas.microsoft.com/office/drawing/2014/main" id="{CB27DC15-55E3-FC2D-20B9-FE202FB2CA7F}"/>
              </a:ext>
            </a:extLst>
          </p:cNvPr>
          <p:cNvSpPr/>
          <p:nvPr/>
        </p:nvSpPr>
        <p:spPr bwMode="auto">
          <a:xfrm>
            <a:off x="1226150" y="5460772"/>
            <a:ext cx="47480" cy="518874"/>
          </a:xfrm>
          <a:custGeom>
            <a:avLst/>
            <a:gdLst>
              <a:gd name="connsiteX0" fmla="*/ 0 w 47480"/>
              <a:gd name="connsiteY0" fmla="*/ 0 h 518874"/>
              <a:gd name="connsiteX1" fmla="*/ 22559 w 47480"/>
              <a:gd name="connsiteY1" fmla="*/ 518874 h 518874"/>
            </a:gdLst>
            <a:ahLst/>
            <a:cxnLst>
              <a:cxn ang="0">
                <a:pos x="connsiteX0" y="connsiteY0"/>
              </a:cxn>
              <a:cxn ang="0">
                <a:pos x="connsiteX1" y="connsiteY1"/>
              </a:cxn>
            </a:cxnLst>
            <a:rect l="l" t="t" r="r" b="b"/>
            <a:pathLst>
              <a:path w="47480" h="518874" extrusionOk="0">
                <a:moveTo>
                  <a:pt x="0" y="0"/>
                </a:moveTo>
                <a:cubicBezTo>
                  <a:pt x="23745" y="193036"/>
                  <a:pt x="70983" y="389354"/>
                  <a:pt x="22559" y="518874"/>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9" name="Freeform: Shape 8">
            <a:extLst>
              <a:ext uri="{FF2B5EF4-FFF2-40B4-BE49-F238E27FC236}">
                <a16:creationId xmlns:a16="http://schemas.microsoft.com/office/drawing/2014/main" id="{413EEB78-8BEB-D055-E745-4A25255A93F3}"/>
              </a:ext>
            </a:extLst>
          </p:cNvPr>
          <p:cNvSpPr/>
          <p:nvPr/>
        </p:nvSpPr>
        <p:spPr bwMode="auto">
          <a:xfrm rot="15975428" flipH="1">
            <a:off x="1256087" y="5506488"/>
            <a:ext cx="45719" cy="423638"/>
          </a:xfrm>
          <a:custGeom>
            <a:avLst/>
            <a:gdLst>
              <a:gd name="connsiteX0" fmla="*/ 0 w 45719"/>
              <a:gd name="connsiteY0" fmla="*/ 0 h 423638"/>
              <a:gd name="connsiteX1" fmla="*/ 21723 w 45719"/>
              <a:gd name="connsiteY1" fmla="*/ 423638 h 423638"/>
            </a:gdLst>
            <a:ahLst/>
            <a:cxnLst>
              <a:cxn ang="0">
                <a:pos x="connsiteX0" y="connsiteY0"/>
              </a:cxn>
              <a:cxn ang="0">
                <a:pos x="connsiteX1" y="connsiteY1"/>
              </a:cxn>
            </a:cxnLst>
            <a:rect l="l" t="t" r="r" b="b"/>
            <a:pathLst>
              <a:path w="45719" h="423638" extrusionOk="0">
                <a:moveTo>
                  <a:pt x="0" y="0"/>
                </a:moveTo>
                <a:cubicBezTo>
                  <a:pt x="13372" y="170334"/>
                  <a:pt x="69838" y="302126"/>
                  <a:pt x="21723" y="423638"/>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0" name="TextBox 9">
            <a:extLst>
              <a:ext uri="{FF2B5EF4-FFF2-40B4-BE49-F238E27FC236}">
                <a16:creationId xmlns:a16="http://schemas.microsoft.com/office/drawing/2014/main" id="{831D8B38-A8BE-D18C-2F7A-A5E3C34F86C5}"/>
              </a:ext>
            </a:extLst>
          </p:cNvPr>
          <p:cNvSpPr txBox="1"/>
          <p:nvPr/>
        </p:nvSpPr>
        <p:spPr>
          <a:xfrm>
            <a:off x="1741944" y="5224952"/>
            <a:ext cx="10189029" cy="754694"/>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B002D"/>
                </a:solidFill>
                <a:effectLst/>
                <a:uLnTx/>
                <a:uFillTx/>
                <a:latin typeface="Calibri" panose="020F0502020204030204" pitchFamily="34" charset="0"/>
                <a:ea typeface="+mn-ea"/>
                <a:cs typeface="Calibri" panose="020F0502020204030204" pitchFamily="34" charset="0"/>
              </a:rPr>
              <a:t>Stay focused on the actual challenge to be solved</a:t>
            </a:r>
            <a:endParaRPr kumimoji="0" lang="en-US" sz="3200" b="0" i="0" u="none" strike="noStrike" kern="1200" cap="none" spc="0" normalizeH="0" baseline="0" noProof="0" dirty="0">
              <a:ln>
                <a:noFill/>
              </a:ln>
              <a:solidFill>
                <a:srgbClr val="EB002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3826040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50"/>
                                        <p:tgtEl>
                                          <p:spTgt spid="9"/>
                                        </p:tgtEl>
                                      </p:cBhvr>
                                    </p:animEffect>
                                  </p:childTnLst>
                                </p:cTn>
                              </p:par>
                            </p:childTnLst>
                          </p:cTn>
                        </p:par>
                        <p:par>
                          <p:cTn id="12" fill="hold">
                            <p:stCondLst>
                              <p:cond delay="65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50"/>
                                        <p:tgtEl>
                                          <p:spTgt spid="6"/>
                                        </p:tgtEl>
                                      </p:cBhvr>
                                    </p:animEffect>
                                  </p:childTnLst>
                                </p:cTn>
                              </p:par>
                            </p:childTnLst>
                          </p:cTn>
                        </p:par>
                        <p:par>
                          <p:cTn id="16" fill="hold">
                            <p:stCondLst>
                              <p:cond delay="8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animBg="1"/>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 name="Developmental" descr="A picture containing silhouette&#10;&#10;Description automatically generated">
            <a:extLst>
              <a:ext uri="{FF2B5EF4-FFF2-40B4-BE49-F238E27FC236}">
                <a16:creationId xmlns:a16="http://schemas.microsoft.com/office/drawing/2014/main" id="{0E7A682B-D98F-1268-2B96-C8927D6BF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48" y="1978111"/>
            <a:ext cx="11536703" cy="4309881"/>
          </a:xfrm>
          <a:prstGeom prst="rect">
            <a:avLst/>
          </a:prstGeom>
          <a:effectLst>
            <a:softEdge rad="63500"/>
          </a:effectLst>
        </p:spPr>
      </p:pic>
      <p:sp>
        <p:nvSpPr>
          <p:cNvPr id="21" name="TextBox 20">
            <a:extLst>
              <a:ext uri="{FF2B5EF4-FFF2-40B4-BE49-F238E27FC236}">
                <a16:creationId xmlns:a16="http://schemas.microsoft.com/office/drawing/2014/main" id="{42CAB433-22B6-C6DD-DD32-DA71CABA521F}"/>
              </a:ext>
            </a:extLst>
          </p:cNvPr>
          <p:cNvSpPr txBox="1"/>
          <p:nvPr/>
        </p:nvSpPr>
        <p:spPr>
          <a:xfrm>
            <a:off x="1317663" y="1690737"/>
            <a:ext cx="9876757" cy="3913059"/>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Human development stages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Cognitive information processing (e.g., attention, encoding, retrieval)</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Perception and sensemaking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Transfer of learning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Forgetting and retention (e.g., forgetting curve)</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System 1 and System 2 brain processes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Expertise and mastery</a:t>
            </a:r>
          </a:p>
        </p:txBody>
      </p:sp>
      <p:sp>
        <p:nvSpPr>
          <p:cNvPr id="23" name="SemiTransparent Mask">
            <a:extLst>
              <a:ext uri="{FF2B5EF4-FFF2-40B4-BE49-F238E27FC236}">
                <a16:creationId xmlns:a16="http://schemas.microsoft.com/office/drawing/2014/main" id="{58B35D02-4EB8-0A38-AF2C-8E712DE7A99E}"/>
              </a:ext>
            </a:extLst>
          </p:cNvPr>
          <p:cNvSpPr/>
          <p:nvPr/>
        </p:nvSpPr>
        <p:spPr bwMode="auto">
          <a:xfrm>
            <a:off x="87086" y="1050705"/>
            <a:ext cx="11843657" cy="5219466"/>
          </a:xfrm>
          <a:prstGeom prst="rect">
            <a:avLst/>
          </a:prstGeom>
          <a:solidFill>
            <a:srgbClr val="FFFFFF">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grpSp>
        <p:nvGrpSpPr>
          <p:cNvPr id="18" name="Learning Science Group">
            <a:extLst>
              <a:ext uri="{FF2B5EF4-FFF2-40B4-BE49-F238E27FC236}">
                <a16:creationId xmlns:a16="http://schemas.microsoft.com/office/drawing/2014/main" id="{640155CC-292D-F235-8F0F-8DDE9ADBF145}"/>
              </a:ext>
            </a:extLst>
          </p:cNvPr>
          <p:cNvGrpSpPr/>
          <p:nvPr/>
        </p:nvGrpSpPr>
        <p:grpSpPr>
          <a:xfrm>
            <a:off x="1242779" y="5680964"/>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4" name="Rounded Rectangle 323">
              <a:extLst>
                <a:ext uri="{FF2B5EF4-FFF2-40B4-BE49-F238E27FC236}">
                  <a16:creationId xmlns:a16="http://schemas.microsoft.com/office/drawing/2014/main" id="{B7A716A9-DFEB-EF0E-39A6-1D5D788FDE4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7" name="Rounded Rectangle 324">
              <a:extLst>
                <a:ext uri="{FF2B5EF4-FFF2-40B4-BE49-F238E27FC236}">
                  <a16:creationId xmlns:a16="http://schemas.microsoft.com/office/drawing/2014/main" id="{CA5F30B8-22CB-CEC1-31A1-AE6B1EF5A9E7}"/>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0" name="Rounded Rectangle 325">
              <a:extLst>
                <a:ext uri="{FF2B5EF4-FFF2-40B4-BE49-F238E27FC236}">
                  <a16:creationId xmlns:a16="http://schemas.microsoft.com/office/drawing/2014/main" id="{BDCAE5A0-459D-4542-7BDF-06DD1084B74D}"/>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3" name="Rounded Rectangle 326">
              <a:extLst>
                <a:ext uri="{FF2B5EF4-FFF2-40B4-BE49-F238E27FC236}">
                  <a16:creationId xmlns:a16="http://schemas.microsoft.com/office/drawing/2014/main" id="{DDF33233-AC4A-452B-9595-F60D41A394DF}"/>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6" name="Rounded Rectangle 327">
              <a:extLst>
                <a:ext uri="{FF2B5EF4-FFF2-40B4-BE49-F238E27FC236}">
                  <a16:creationId xmlns:a16="http://schemas.microsoft.com/office/drawing/2014/main" id="{59FA2977-A97D-2E5D-A89E-6267D71ECFF6}"/>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sp>
        <p:nvSpPr>
          <p:cNvPr id="19" name="Oval 18">
            <a:extLst>
              <a:ext uri="{FF2B5EF4-FFF2-40B4-BE49-F238E27FC236}">
                <a16:creationId xmlns:a16="http://schemas.microsoft.com/office/drawing/2014/main" id="{E8FB8011-1DB3-6292-3A6C-38A8B314D98E}"/>
              </a:ext>
            </a:extLst>
          </p:cNvPr>
          <p:cNvSpPr/>
          <p:nvPr/>
        </p:nvSpPr>
        <p:spPr bwMode="auto">
          <a:xfrm>
            <a:off x="2134621" y="84084"/>
            <a:ext cx="1781230" cy="1334814"/>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sp>
        <p:nvSpPr>
          <p:cNvPr id="20" name="Oval 19">
            <a:extLst>
              <a:ext uri="{FF2B5EF4-FFF2-40B4-BE49-F238E27FC236}">
                <a16:creationId xmlns:a16="http://schemas.microsoft.com/office/drawing/2014/main" id="{385FE4BF-F7C4-B62E-8E2B-12F26AFD21A1}"/>
              </a:ext>
            </a:extLst>
          </p:cNvPr>
          <p:cNvSpPr/>
          <p:nvPr/>
        </p:nvSpPr>
        <p:spPr bwMode="auto">
          <a:xfrm>
            <a:off x="2028497" y="84085"/>
            <a:ext cx="1887353" cy="122970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pic>
        <p:nvPicPr>
          <p:cNvPr id="2050" name="Forgetting Curve">
            <a:extLst>
              <a:ext uri="{FF2B5EF4-FFF2-40B4-BE49-F238E27FC236}">
                <a16:creationId xmlns:a16="http://schemas.microsoft.com/office/drawing/2014/main" id="{4A789685-D56F-F45A-440A-808A34868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11443">
            <a:off x="3842657" y="719138"/>
            <a:ext cx="7620000" cy="5419725"/>
          </a:xfrm>
          <a:prstGeom prst="rect">
            <a:avLst/>
          </a:prstGeom>
          <a:noFill/>
          <a:ln>
            <a:solidFill>
              <a:srgbClr val="616161"/>
            </a:solidFill>
          </a:ln>
          <a:effectLst>
            <a:outerShdw blurRad="50800" dist="50800" dir="8100000" algn="tr" rotWithShape="0">
              <a:prstClr val="black">
                <a:alpha val="67000"/>
              </a:prstClr>
            </a:outerShdw>
          </a:effectLst>
          <a:extLst>
            <a:ext uri="{909E8E84-426E-40DD-AFC4-6F175D3DCCD1}">
              <a14:hiddenFill xmlns:a14="http://schemas.microsoft.com/office/drawing/2010/main">
                <a:solidFill>
                  <a:srgbClr val="FFFFFF"/>
                </a:solidFill>
              </a14:hiddenFill>
            </a:ext>
          </a:extLst>
        </p:spPr>
      </p:pic>
      <p:pic>
        <p:nvPicPr>
          <p:cNvPr id="2056" name="CIP Model">
            <a:extLst>
              <a:ext uri="{FF2B5EF4-FFF2-40B4-BE49-F238E27FC236}">
                <a16:creationId xmlns:a16="http://schemas.microsoft.com/office/drawing/2014/main" id="{6EE2798E-5ABA-4A3D-D0AD-2ACDDC9AE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0267">
            <a:off x="745523" y="1503663"/>
            <a:ext cx="6076950" cy="4562475"/>
          </a:xfrm>
          <a:prstGeom prst="rect">
            <a:avLst/>
          </a:prstGeom>
          <a:noFill/>
          <a:ln>
            <a:solidFill>
              <a:srgbClr val="616161"/>
            </a:solidFill>
          </a:ln>
          <a:effectLst>
            <a:outerShdw blurRad="50800" dist="50800" dir="8100000" algn="tr" rotWithShape="0">
              <a:prstClr val="black">
                <a:alpha val="67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0894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nodeType="afterEffect" p14:presetBounceEnd="33333">
                                      <p:stCondLst>
                                        <p:cond delay="0"/>
                                      </p:stCondLst>
                                      <p:childTnLst>
                                        <p:animMotion origin="layout" path="M -1.875E-6 -3.33333E-6 L 0.09258 -0.77453 " pathEditMode="relative" rAng="0" ptsTypes="AA" p14:bounceEnd="33333">
                                          <p:cBhvr>
                                            <p:cTn id="6" dur="750" fill="hold"/>
                                            <p:tgtEl>
                                              <p:spTgt spid="18"/>
                                            </p:tgtEl>
                                            <p:attrNameLst>
                                              <p:attrName>ppt_x</p:attrName>
                                              <p:attrName>ppt_y</p:attrName>
                                            </p:attrNameLst>
                                          </p:cBhvr>
                                          <p:rCtr x="4622" y="-38727"/>
                                        </p:animMotion>
                                      </p:childTnLst>
                                    </p:cTn>
                                  </p:par>
                                </p:childTnLst>
                              </p:cTn>
                            </p:par>
                            <p:par>
                              <p:cTn id="7" fill="hold">
                                <p:stCondLst>
                                  <p:cond delay="750"/>
                                </p:stCondLst>
                                <p:childTnLst>
                                  <p:par>
                                    <p:cTn id="8" presetID="21" presetClass="entr" presetSubtype="1"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50"/>
                                            <p:tgtEl>
                                              <p:spTgt spid="19"/>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250"/>
                                            <p:tgtEl>
                                              <p:spTgt spid="20"/>
                                            </p:tgtEl>
                                          </p:cBhvr>
                                        </p:animEffect>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wipe(left)">
                                          <p:cBhvr>
                                            <p:cTn id="18" dur="5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20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nodeType="clickEffect">
                                      <p:stCondLst>
                                        <p:cond delay="0"/>
                                      </p:stCondLst>
                                      <p:childTnLst>
                                        <p:animEffect transition="out" filter="wipe(left)">
                                          <p:cBhvr>
                                            <p:cTn id="27" dur="1000"/>
                                            <p:tgtEl>
                                              <p:spTgt spid="26"/>
                                            </p:tgtEl>
                                          </p:cBhvr>
                                        </p:animEffect>
                                        <p:set>
                                          <p:cBhvr>
                                            <p:cTn id="28" dur="1" fill="hold">
                                              <p:stCondLst>
                                                <p:cond delay="999"/>
                                              </p:stCondLst>
                                            </p:cTn>
                                            <p:tgtEl>
                                              <p:spTgt spid="26"/>
                                            </p:tgtEl>
                                            <p:attrNameLst>
                                              <p:attrName>style.visibility</p:attrName>
                                            </p:attrNameLst>
                                          </p:cBhvr>
                                          <p:to>
                                            <p:strVal val="hidden"/>
                                          </p:to>
                                        </p:se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21">
                                                <p:txEl>
                                                  <p:pRg st="1" end="1"/>
                                                </p:txEl>
                                              </p:spTgt>
                                            </p:tgtEl>
                                            <p:attrNameLst>
                                              <p:attrName>style.visibility</p:attrName>
                                            </p:attrNameLst>
                                          </p:cBhvr>
                                          <p:to>
                                            <p:strVal val="visible"/>
                                          </p:to>
                                        </p:set>
                                        <p:animEffect transition="in" filter="wipe(left)">
                                          <p:cBhvr>
                                            <p:cTn id="32" dur="500"/>
                                            <p:tgtEl>
                                              <p:spTgt spid="2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14:presetBounceEnd="50000">
                                      <p:stCondLst>
                                        <p:cond delay="0"/>
                                      </p:stCondLst>
                                      <p:childTnLst>
                                        <p:set>
                                          <p:cBhvr>
                                            <p:cTn id="36" dur="1" fill="hold">
                                              <p:stCondLst>
                                                <p:cond delay="0"/>
                                              </p:stCondLst>
                                            </p:cTn>
                                            <p:tgtEl>
                                              <p:spTgt spid="2056"/>
                                            </p:tgtEl>
                                            <p:attrNameLst>
                                              <p:attrName>style.visibility</p:attrName>
                                            </p:attrNameLst>
                                          </p:cBhvr>
                                          <p:to>
                                            <p:strVal val="visible"/>
                                          </p:to>
                                        </p:set>
                                        <p:anim calcmode="lin" valueType="num" p14:bounceEnd="50000">
                                          <p:cBhvr additive="base">
                                            <p:cTn id="37" dur="500" fill="hold"/>
                                            <p:tgtEl>
                                              <p:spTgt spid="2056"/>
                                            </p:tgtEl>
                                            <p:attrNameLst>
                                              <p:attrName>ppt_x</p:attrName>
                                            </p:attrNameLst>
                                          </p:cBhvr>
                                          <p:tavLst>
                                            <p:tav tm="0">
                                              <p:val>
                                                <p:strVal val="0-#ppt_w/2"/>
                                              </p:val>
                                            </p:tav>
                                            <p:tav tm="100000">
                                              <p:val>
                                                <p:strVal val="#ppt_x"/>
                                              </p:val>
                                            </p:tav>
                                          </p:tavLst>
                                        </p:anim>
                                        <p:anim calcmode="lin" valueType="num" p14:bounceEnd="50000">
                                          <p:cBhvr additive="base">
                                            <p:cTn id="38" dur="500" fill="hold"/>
                                            <p:tgtEl>
                                              <p:spTgt spid="2056"/>
                                            </p:tgtEl>
                                            <p:attrNameLst>
                                              <p:attrName>ppt_y</p:attrName>
                                            </p:attrNameLst>
                                          </p:cBhvr>
                                          <p:tavLst>
                                            <p:tav tm="0">
                                              <p:val>
                                                <p:strVal val="1+#ppt_h/2"/>
                                              </p:val>
                                            </p:tav>
                                            <p:tav tm="100000">
                                              <p:val>
                                                <p:strVal val="#ppt_y"/>
                                              </p:val>
                                            </p:tav>
                                          </p:tavLst>
                                        </p:anim>
                                      </p:childTnLst>
                                    </p:cTn>
                                  </p:par>
                                  <p:par>
                                    <p:cTn id="39" presetID="10" presetClass="entr" presetSubtype="0" fill="hold" grpId="2"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xEl>
                                                  <p:pRg st="2" end="2"/>
                                                </p:txEl>
                                              </p:spTgt>
                                            </p:tgtEl>
                                            <p:attrNameLst>
                                              <p:attrName>style.visibility</p:attrName>
                                            </p:attrNameLst>
                                          </p:cBhvr>
                                          <p:to>
                                            <p:strVal val="visible"/>
                                          </p:to>
                                        </p:set>
                                        <p:animEffect transition="in" filter="wipe(left)">
                                          <p:cBhvr>
                                            <p:cTn id="46" dur="500"/>
                                            <p:tgtEl>
                                              <p:spTgt spid="21">
                                                <p:txEl>
                                                  <p:pRg st="2" end="2"/>
                                                </p:txEl>
                                              </p:spTgt>
                                            </p:tgtEl>
                                          </p:cBhvr>
                                        </p:animEffect>
                                      </p:childTnLst>
                                    </p:cTn>
                                  </p:par>
                                  <p:par>
                                    <p:cTn id="47" presetID="10" presetClass="exit" presetSubtype="0" fill="hold" nodeType="withEffect">
                                      <p:stCondLst>
                                        <p:cond delay="0"/>
                                      </p:stCondLst>
                                      <p:childTnLst>
                                        <p:animEffect transition="out" filter="fade">
                                          <p:cBhvr>
                                            <p:cTn id="48" dur="250"/>
                                            <p:tgtEl>
                                              <p:spTgt spid="2056"/>
                                            </p:tgtEl>
                                          </p:cBhvr>
                                        </p:animEffect>
                                        <p:set>
                                          <p:cBhvr>
                                            <p:cTn id="49" dur="1" fill="hold">
                                              <p:stCondLst>
                                                <p:cond delay="249"/>
                                              </p:stCondLst>
                                            </p:cTn>
                                            <p:tgtEl>
                                              <p:spTgt spid="2056"/>
                                            </p:tgtEl>
                                            <p:attrNameLst>
                                              <p:attrName>style.visibility</p:attrName>
                                            </p:attrNameLst>
                                          </p:cBhvr>
                                          <p:to>
                                            <p:strVal val="hidden"/>
                                          </p:to>
                                        </p:set>
                                      </p:childTnLst>
                                    </p:cTn>
                                  </p:par>
                                  <p:par>
                                    <p:cTn id="50" presetID="10" presetClass="exit" presetSubtype="0" fill="hold" grpId="3" nodeType="withEffect">
                                      <p:stCondLst>
                                        <p:cond delay="0"/>
                                      </p:stCondLst>
                                      <p:childTnLst>
                                        <p:animEffect transition="out" filter="fade">
                                          <p:cBhvr>
                                            <p:cTn id="51" dur="250"/>
                                            <p:tgtEl>
                                              <p:spTgt spid="23"/>
                                            </p:tgtEl>
                                          </p:cBhvr>
                                        </p:animEffect>
                                        <p:set>
                                          <p:cBhvr>
                                            <p:cTn id="52" dur="1" fill="hold">
                                              <p:stCondLst>
                                                <p:cond delay="249"/>
                                              </p:stCondLst>
                                            </p:cTn>
                                            <p:tgtEl>
                                              <p:spTgt spid="2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
                                                <p:txEl>
                                                  <p:pRg st="3" end="3"/>
                                                </p:txEl>
                                              </p:spTgt>
                                            </p:tgtEl>
                                            <p:attrNameLst>
                                              <p:attrName>style.visibility</p:attrName>
                                            </p:attrNameLst>
                                          </p:cBhvr>
                                          <p:to>
                                            <p:strVal val="visible"/>
                                          </p:to>
                                        </p:set>
                                        <p:animEffect transition="in" filter="wipe(left)">
                                          <p:cBhvr>
                                            <p:cTn id="57" dur="500"/>
                                            <p:tgtEl>
                                              <p:spTgt spid="2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
                                                <p:txEl>
                                                  <p:pRg st="4" end="4"/>
                                                </p:txEl>
                                              </p:spTgt>
                                            </p:tgtEl>
                                            <p:attrNameLst>
                                              <p:attrName>style.visibility</p:attrName>
                                            </p:attrNameLst>
                                          </p:cBhvr>
                                          <p:to>
                                            <p:strVal val="visible"/>
                                          </p:to>
                                        </p:set>
                                        <p:animEffect transition="in" filter="wipe(left)">
                                          <p:cBhvr>
                                            <p:cTn id="62" dur="500"/>
                                            <p:tgtEl>
                                              <p:spTgt spid="21">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50"/>
                                            <p:tgtEl>
                                              <p:spTgt spid="23"/>
                                            </p:tgtEl>
                                          </p:cBhvr>
                                        </p:animEffect>
                                      </p:childTnLst>
                                    </p:cTn>
                                  </p:par>
                                  <p:par>
                                    <p:cTn id="68" presetID="2" presetClass="entr" presetSubtype="2" fill="hold" nodeType="withEffect" p14:presetBounceEnd="50000">
                                      <p:stCondLst>
                                        <p:cond delay="0"/>
                                      </p:stCondLst>
                                      <p:childTnLst>
                                        <p:set>
                                          <p:cBhvr>
                                            <p:cTn id="69" dur="1" fill="hold">
                                              <p:stCondLst>
                                                <p:cond delay="0"/>
                                              </p:stCondLst>
                                            </p:cTn>
                                            <p:tgtEl>
                                              <p:spTgt spid="2050"/>
                                            </p:tgtEl>
                                            <p:attrNameLst>
                                              <p:attrName>style.visibility</p:attrName>
                                            </p:attrNameLst>
                                          </p:cBhvr>
                                          <p:to>
                                            <p:strVal val="visible"/>
                                          </p:to>
                                        </p:set>
                                        <p:anim calcmode="lin" valueType="num" p14:bounceEnd="50000">
                                          <p:cBhvr additive="base">
                                            <p:cTn id="70" dur="500" fill="hold"/>
                                            <p:tgtEl>
                                              <p:spTgt spid="2050"/>
                                            </p:tgtEl>
                                            <p:attrNameLst>
                                              <p:attrName>ppt_x</p:attrName>
                                            </p:attrNameLst>
                                          </p:cBhvr>
                                          <p:tavLst>
                                            <p:tav tm="0">
                                              <p:val>
                                                <p:strVal val="1+#ppt_w/2"/>
                                              </p:val>
                                            </p:tav>
                                            <p:tav tm="100000">
                                              <p:val>
                                                <p:strVal val="#ppt_x"/>
                                              </p:val>
                                            </p:tav>
                                          </p:tavLst>
                                        </p:anim>
                                        <p:anim calcmode="lin" valueType="num" p14:bounceEnd="50000">
                                          <p:cBhvr additive="base">
                                            <p:cTn id="71"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1">
                                                <p:txEl>
                                                  <p:pRg st="5" end="5"/>
                                                </p:txEl>
                                              </p:spTgt>
                                            </p:tgtEl>
                                            <p:attrNameLst>
                                              <p:attrName>style.visibility</p:attrName>
                                            </p:attrNameLst>
                                          </p:cBhvr>
                                          <p:to>
                                            <p:strVal val="visible"/>
                                          </p:to>
                                        </p:set>
                                        <p:animEffect transition="in" filter="wipe(left)">
                                          <p:cBhvr>
                                            <p:cTn id="76" dur="500"/>
                                            <p:tgtEl>
                                              <p:spTgt spid="21">
                                                <p:txEl>
                                                  <p:pRg st="5" end="5"/>
                                                </p:txEl>
                                              </p:spTgt>
                                            </p:tgtEl>
                                          </p:cBhvr>
                                        </p:animEffect>
                                      </p:childTnLst>
                                    </p:cTn>
                                  </p:par>
                                  <p:par>
                                    <p:cTn id="77" presetID="10" presetClass="exit" presetSubtype="0" fill="hold" grpId="1" nodeType="withEffect">
                                      <p:stCondLst>
                                        <p:cond delay="0"/>
                                      </p:stCondLst>
                                      <p:childTnLst>
                                        <p:animEffect transition="out" filter="fade">
                                          <p:cBhvr>
                                            <p:cTn id="78" dur="250"/>
                                            <p:tgtEl>
                                              <p:spTgt spid="23"/>
                                            </p:tgtEl>
                                          </p:cBhvr>
                                        </p:animEffect>
                                        <p:set>
                                          <p:cBhvr>
                                            <p:cTn id="79" dur="1" fill="hold">
                                              <p:stCondLst>
                                                <p:cond delay="249"/>
                                              </p:stCondLst>
                                            </p:cTn>
                                            <p:tgtEl>
                                              <p:spTgt spid="23"/>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2050"/>
                                            </p:tgtEl>
                                          </p:cBhvr>
                                        </p:animEffect>
                                        <p:set>
                                          <p:cBhvr>
                                            <p:cTn id="82" dur="1" fill="hold">
                                              <p:stCondLst>
                                                <p:cond delay="249"/>
                                              </p:stCondLst>
                                            </p:cTn>
                                            <p:tgtEl>
                                              <p:spTgt spid="205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1">
                                                <p:txEl>
                                                  <p:pRg st="6" end="6"/>
                                                </p:txEl>
                                              </p:spTgt>
                                            </p:tgtEl>
                                            <p:attrNameLst>
                                              <p:attrName>style.visibility</p:attrName>
                                            </p:attrNameLst>
                                          </p:cBhvr>
                                          <p:to>
                                            <p:strVal val="visible"/>
                                          </p:to>
                                        </p:set>
                                        <p:animEffect transition="in" filter="wipe(left)">
                                          <p:cBhvr>
                                            <p:cTn id="87" dur="5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23" grpId="3" animBg="1"/>
          <p:bldP spid="19" grpId="0"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nodeType="afterEffect">
                                      <p:stCondLst>
                                        <p:cond delay="0"/>
                                      </p:stCondLst>
                                      <p:childTnLst>
                                        <p:animMotion origin="layout" path="M -1.875E-6 -3.33333E-6 L 0.09258 -0.77453 " pathEditMode="relative" rAng="0" ptsTypes="AA">
                                          <p:cBhvr>
                                            <p:cTn id="6" dur="750" fill="hold"/>
                                            <p:tgtEl>
                                              <p:spTgt spid="18"/>
                                            </p:tgtEl>
                                            <p:attrNameLst>
                                              <p:attrName>ppt_x</p:attrName>
                                              <p:attrName>ppt_y</p:attrName>
                                            </p:attrNameLst>
                                          </p:cBhvr>
                                          <p:rCtr x="4622" y="-38727"/>
                                        </p:animMotion>
                                      </p:childTnLst>
                                    </p:cTn>
                                  </p:par>
                                </p:childTnLst>
                              </p:cTn>
                            </p:par>
                            <p:par>
                              <p:cTn id="7" fill="hold">
                                <p:stCondLst>
                                  <p:cond delay="750"/>
                                </p:stCondLst>
                                <p:childTnLst>
                                  <p:par>
                                    <p:cTn id="8" presetID="21" presetClass="entr" presetSubtype="1"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50"/>
                                            <p:tgtEl>
                                              <p:spTgt spid="19"/>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250"/>
                                            <p:tgtEl>
                                              <p:spTgt spid="20"/>
                                            </p:tgtEl>
                                          </p:cBhvr>
                                        </p:animEffect>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wipe(left)">
                                          <p:cBhvr>
                                            <p:cTn id="18" dur="5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20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nodeType="clickEffect">
                                      <p:stCondLst>
                                        <p:cond delay="0"/>
                                      </p:stCondLst>
                                      <p:childTnLst>
                                        <p:animEffect transition="out" filter="wipe(left)">
                                          <p:cBhvr>
                                            <p:cTn id="27" dur="1000"/>
                                            <p:tgtEl>
                                              <p:spTgt spid="26"/>
                                            </p:tgtEl>
                                          </p:cBhvr>
                                        </p:animEffect>
                                        <p:set>
                                          <p:cBhvr>
                                            <p:cTn id="28" dur="1" fill="hold">
                                              <p:stCondLst>
                                                <p:cond delay="999"/>
                                              </p:stCondLst>
                                            </p:cTn>
                                            <p:tgtEl>
                                              <p:spTgt spid="26"/>
                                            </p:tgtEl>
                                            <p:attrNameLst>
                                              <p:attrName>style.visibility</p:attrName>
                                            </p:attrNameLst>
                                          </p:cBhvr>
                                          <p:to>
                                            <p:strVal val="hidden"/>
                                          </p:to>
                                        </p:se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21">
                                                <p:txEl>
                                                  <p:pRg st="1" end="1"/>
                                                </p:txEl>
                                              </p:spTgt>
                                            </p:tgtEl>
                                            <p:attrNameLst>
                                              <p:attrName>style.visibility</p:attrName>
                                            </p:attrNameLst>
                                          </p:cBhvr>
                                          <p:to>
                                            <p:strVal val="visible"/>
                                          </p:to>
                                        </p:set>
                                        <p:animEffect transition="in" filter="wipe(left)">
                                          <p:cBhvr>
                                            <p:cTn id="32" dur="500"/>
                                            <p:tgtEl>
                                              <p:spTgt spid="2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 calcmode="lin" valueType="num">
                                          <p:cBhvr additive="base">
                                            <p:cTn id="37" dur="500" fill="hold"/>
                                            <p:tgtEl>
                                              <p:spTgt spid="2056"/>
                                            </p:tgtEl>
                                            <p:attrNameLst>
                                              <p:attrName>ppt_x</p:attrName>
                                            </p:attrNameLst>
                                          </p:cBhvr>
                                          <p:tavLst>
                                            <p:tav tm="0">
                                              <p:val>
                                                <p:strVal val="0-#ppt_w/2"/>
                                              </p:val>
                                            </p:tav>
                                            <p:tav tm="100000">
                                              <p:val>
                                                <p:strVal val="#ppt_x"/>
                                              </p:val>
                                            </p:tav>
                                          </p:tavLst>
                                        </p:anim>
                                        <p:anim calcmode="lin" valueType="num">
                                          <p:cBhvr additive="base">
                                            <p:cTn id="38" dur="500" fill="hold"/>
                                            <p:tgtEl>
                                              <p:spTgt spid="2056"/>
                                            </p:tgtEl>
                                            <p:attrNameLst>
                                              <p:attrName>ppt_y</p:attrName>
                                            </p:attrNameLst>
                                          </p:cBhvr>
                                          <p:tavLst>
                                            <p:tav tm="0">
                                              <p:val>
                                                <p:strVal val="1+#ppt_h/2"/>
                                              </p:val>
                                            </p:tav>
                                            <p:tav tm="100000">
                                              <p:val>
                                                <p:strVal val="#ppt_y"/>
                                              </p:val>
                                            </p:tav>
                                          </p:tavLst>
                                        </p:anim>
                                      </p:childTnLst>
                                    </p:cTn>
                                  </p:par>
                                  <p:par>
                                    <p:cTn id="39" presetID="10" presetClass="entr" presetSubtype="0" fill="hold" grpId="2"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xEl>
                                                  <p:pRg st="2" end="2"/>
                                                </p:txEl>
                                              </p:spTgt>
                                            </p:tgtEl>
                                            <p:attrNameLst>
                                              <p:attrName>style.visibility</p:attrName>
                                            </p:attrNameLst>
                                          </p:cBhvr>
                                          <p:to>
                                            <p:strVal val="visible"/>
                                          </p:to>
                                        </p:set>
                                        <p:animEffect transition="in" filter="wipe(left)">
                                          <p:cBhvr>
                                            <p:cTn id="46" dur="500"/>
                                            <p:tgtEl>
                                              <p:spTgt spid="21">
                                                <p:txEl>
                                                  <p:pRg st="2" end="2"/>
                                                </p:txEl>
                                              </p:spTgt>
                                            </p:tgtEl>
                                          </p:cBhvr>
                                        </p:animEffect>
                                      </p:childTnLst>
                                    </p:cTn>
                                  </p:par>
                                  <p:par>
                                    <p:cTn id="47" presetID="10" presetClass="exit" presetSubtype="0" fill="hold" nodeType="withEffect">
                                      <p:stCondLst>
                                        <p:cond delay="0"/>
                                      </p:stCondLst>
                                      <p:childTnLst>
                                        <p:animEffect transition="out" filter="fade">
                                          <p:cBhvr>
                                            <p:cTn id="48" dur="250"/>
                                            <p:tgtEl>
                                              <p:spTgt spid="2056"/>
                                            </p:tgtEl>
                                          </p:cBhvr>
                                        </p:animEffect>
                                        <p:set>
                                          <p:cBhvr>
                                            <p:cTn id="49" dur="1" fill="hold">
                                              <p:stCondLst>
                                                <p:cond delay="249"/>
                                              </p:stCondLst>
                                            </p:cTn>
                                            <p:tgtEl>
                                              <p:spTgt spid="2056"/>
                                            </p:tgtEl>
                                            <p:attrNameLst>
                                              <p:attrName>style.visibility</p:attrName>
                                            </p:attrNameLst>
                                          </p:cBhvr>
                                          <p:to>
                                            <p:strVal val="hidden"/>
                                          </p:to>
                                        </p:set>
                                      </p:childTnLst>
                                    </p:cTn>
                                  </p:par>
                                  <p:par>
                                    <p:cTn id="50" presetID="10" presetClass="exit" presetSubtype="0" fill="hold" grpId="3" nodeType="withEffect">
                                      <p:stCondLst>
                                        <p:cond delay="0"/>
                                      </p:stCondLst>
                                      <p:childTnLst>
                                        <p:animEffect transition="out" filter="fade">
                                          <p:cBhvr>
                                            <p:cTn id="51" dur="250"/>
                                            <p:tgtEl>
                                              <p:spTgt spid="23"/>
                                            </p:tgtEl>
                                          </p:cBhvr>
                                        </p:animEffect>
                                        <p:set>
                                          <p:cBhvr>
                                            <p:cTn id="52" dur="1" fill="hold">
                                              <p:stCondLst>
                                                <p:cond delay="249"/>
                                              </p:stCondLst>
                                            </p:cTn>
                                            <p:tgtEl>
                                              <p:spTgt spid="2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
                                                <p:txEl>
                                                  <p:pRg st="3" end="3"/>
                                                </p:txEl>
                                              </p:spTgt>
                                            </p:tgtEl>
                                            <p:attrNameLst>
                                              <p:attrName>style.visibility</p:attrName>
                                            </p:attrNameLst>
                                          </p:cBhvr>
                                          <p:to>
                                            <p:strVal val="visible"/>
                                          </p:to>
                                        </p:set>
                                        <p:animEffect transition="in" filter="wipe(left)">
                                          <p:cBhvr>
                                            <p:cTn id="57" dur="500"/>
                                            <p:tgtEl>
                                              <p:spTgt spid="2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
                                                <p:txEl>
                                                  <p:pRg st="4" end="4"/>
                                                </p:txEl>
                                              </p:spTgt>
                                            </p:tgtEl>
                                            <p:attrNameLst>
                                              <p:attrName>style.visibility</p:attrName>
                                            </p:attrNameLst>
                                          </p:cBhvr>
                                          <p:to>
                                            <p:strVal val="visible"/>
                                          </p:to>
                                        </p:set>
                                        <p:animEffect transition="in" filter="wipe(left)">
                                          <p:cBhvr>
                                            <p:cTn id="62" dur="500"/>
                                            <p:tgtEl>
                                              <p:spTgt spid="21">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50"/>
                                            <p:tgtEl>
                                              <p:spTgt spid="23"/>
                                            </p:tgtEl>
                                          </p:cBhvr>
                                        </p:animEffect>
                                      </p:childTnLst>
                                    </p:cTn>
                                  </p:par>
                                  <p:par>
                                    <p:cTn id="68" presetID="2" presetClass="entr" presetSubtype="2" fill="hold" nodeType="withEffect">
                                      <p:stCondLst>
                                        <p:cond delay="0"/>
                                      </p:stCondLst>
                                      <p:childTnLst>
                                        <p:set>
                                          <p:cBhvr>
                                            <p:cTn id="69" dur="1" fill="hold">
                                              <p:stCondLst>
                                                <p:cond delay="0"/>
                                              </p:stCondLst>
                                            </p:cTn>
                                            <p:tgtEl>
                                              <p:spTgt spid="2050"/>
                                            </p:tgtEl>
                                            <p:attrNameLst>
                                              <p:attrName>style.visibility</p:attrName>
                                            </p:attrNameLst>
                                          </p:cBhvr>
                                          <p:to>
                                            <p:strVal val="visible"/>
                                          </p:to>
                                        </p:set>
                                        <p:anim calcmode="lin" valueType="num">
                                          <p:cBhvr additive="base">
                                            <p:cTn id="70" dur="500" fill="hold"/>
                                            <p:tgtEl>
                                              <p:spTgt spid="2050"/>
                                            </p:tgtEl>
                                            <p:attrNameLst>
                                              <p:attrName>ppt_x</p:attrName>
                                            </p:attrNameLst>
                                          </p:cBhvr>
                                          <p:tavLst>
                                            <p:tav tm="0">
                                              <p:val>
                                                <p:strVal val="1+#ppt_w/2"/>
                                              </p:val>
                                            </p:tav>
                                            <p:tav tm="100000">
                                              <p:val>
                                                <p:strVal val="#ppt_x"/>
                                              </p:val>
                                            </p:tav>
                                          </p:tavLst>
                                        </p:anim>
                                        <p:anim calcmode="lin" valueType="num">
                                          <p:cBhvr additive="base">
                                            <p:cTn id="71"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1">
                                                <p:txEl>
                                                  <p:pRg st="5" end="5"/>
                                                </p:txEl>
                                              </p:spTgt>
                                            </p:tgtEl>
                                            <p:attrNameLst>
                                              <p:attrName>style.visibility</p:attrName>
                                            </p:attrNameLst>
                                          </p:cBhvr>
                                          <p:to>
                                            <p:strVal val="visible"/>
                                          </p:to>
                                        </p:set>
                                        <p:animEffect transition="in" filter="wipe(left)">
                                          <p:cBhvr>
                                            <p:cTn id="76" dur="500"/>
                                            <p:tgtEl>
                                              <p:spTgt spid="21">
                                                <p:txEl>
                                                  <p:pRg st="5" end="5"/>
                                                </p:txEl>
                                              </p:spTgt>
                                            </p:tgtEl>
                                          </p:cBhvr>
                                        </p:animEffect>
                                      </p:childTnLst>
                                    </p:cTn>
                                  </p:par>
                                  <p:par>
                                    <p:cTn id="77" presetID="10" presetClass="exit" presetSubtype="0" fill="hold" grpId="1" nodeType="withEffect">
                                      <p:stCondLst>
                                        <p:cond delay="0"/>
                                      </p:stCondLst>
                                      <p:childTnLst>
                                        <p:animEffect transition="out" filter="fade">
                                          <p:cBhvr>
                                            <p:cTn id="78" dur="250"/>
                                            <p:tgtEl>
                                              <p:spTgt spid="23"/>
                                            </p:tgtEl>
                                          </p:cBhvr>
                                        </p:animEffect>
                                        <p:set>
                                          <p:cBhvr>
                                            <p:cTn id="79" dur="1" fill="hold">
                                              <p:stCondLst>
                                                <p:cond delay="249"/>
                                              </p:stCondLst>
                                            </p:cTn>
                                            <p:tgtEl>
                                              <p:spTgt spid="23"/>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2050"/>
                                            </p:tgtEl>
                                          </p:cBhvr>
                                        </p:animEffect>
                                        <p:set>
                                          <p:cBhvr>
                                            <p:cTn id="82" dur="1" fill="hold">
                                              <p:stCondLst>
                                                <p:cond delay="249"/>
                                              </p:stCondLst>
                                            </p:cTn>
                                            <p:tgtEl>
                                              <p:spTgt spid="205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1">
                                                <p:txEl>
                                                  <p:pRg st="6" end="6"/>
                                                </p:txEl>
                                              </p:spTgt>
                                            </p:tgtEl>
                                            <p:attrNameLst>
                                              <p:attrName>style.visibility</p:attrName>
                                            </p:attrNameLst>
                                          </p:cBhvr>
                                          <p:to>
                                            <p:strVal val="visible"/>
                                          </p:to>
                                        </p:set>
                                        <p:animEffect transition="in" filter="wipe(left)">
                                          <p:cBhvr>
                                            <p:cTn id="87" dur="5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23" grpId="3" animBg="1"/>
          <p:bldP spid="19" grpId="0" animBg="1"/>
          <p:bldP spid="20" grpId="0" animBg="1"/>
        </p:bld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grpSp>
        <p:nvGrpSpPr>
          <p:cNvPr id="2" name="Group 1">
            <a:extLst>
              <a:ext uri="{FF2B5EF4-FFF2-40B4-BE49-F238E27FC236}">
                <a16:creationId xmlns:a16="http://schemas.microsoft.com/office/drawing/2014/main" id="{31433AAC-2606-E0F5-A597-D9EE37DE6BEC}"/>
              </a:ext>
            </a:extLst>
          </p:cNvPr>
          <p:cNvGrpSpPr/>
          <p:nvPr/>
        </p:nvGrpSpPr>
        <p:grpSpPr>
          <a:xfrm>
            <a:off x="2028497" y="84084"/>
            <a:ext cx="1887354" cy="1334814"/>
            <a:chOff x="2028497" y="84084"/>
            <a:chExt cx="1887354" cy="1334814"/>
          </a:xfrm>
        </p:grpSpPr>
        <p:sp>
          <p:nvSpPr>
            <p:cNvPr id="26" name="Oval 25">
              <a:extLst>
                <a:ext uri="{FF2B5EF4-FFF2-40B4-BE49-F238E27FC236}">
                  <a16:creationId xmlns:a16="http://schemas.microsoft.com/office/drawing/2014/main" id="{324EDF83-9FDE-9162-14FF-D8F8CBD00B93}"/>
                </a:ext>
              </a:extLst>
            </p:cNvPr>
            <p:cNvSpPr/>
            <p:nvPr/>
          </p:nvSpPr>
          <p:spPr bwMode="auto">
            <a:xfrm>
              <a:off x="2134621" y="84084"/>
              <a:ext cx="1781230" cy="1334814"/>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sp>
          <p:nvSpPr>
            <p:cNvPr id="27" name="Oval 26">
              <a:extLst>
                <a:ext uri="{FF2B5EF4-FFF2-40B4-BE49-F238E27FC236}">
                  <a16:creationId xmlns:a16="http://schemas.microsoft.com/office/drawing/2014/main" id="{9FA04A61-2742-4976-EEEE-52209C49A491}"/>
                </a:ext>
              </a:extLst>
            </p:cNvPr>
            <p:cNvSpPr/>
            <p:nvPr/>
          </p:nvSpPr>
          <p:spPr bwMode="auto">
            <a:xfrm>
              <a:off x="2028497" y="84085"/>
              <a:ext cx="1887353" cy="122970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grpSp>
      <p:sp>
        <p:nvSpPr>
          <p:cNvPr id="16" name="Arc 15">
            <a:extLst>
              <a:ext uri="{FF2B5EF4-FFF2-40B4-BE49-F238E27FC236}">
                <a16:creationId xmlns:a16="http://schemas.microsoft.com/office/drawing/2014/main" id="{957F798B-8949-3484-A073-265B466DFC50}"/>
              </a:ext>
            </a:extLst>
          </p:cNvPr>
          <p:cNvSpPr/>
          <p:nvPr/>
        </p:nvSpPr>
        <p:spPr bwMode="auto">
          <a:xfrm>
            <a:off x="3275863" y="152906"/>
            <a:ext cx="1781229" cy="1334814"/>
          </a:xfrm>
          <a:prstGeom prst="arc">
            <a:avLst>
              <a:gd name="adj1" fmla="val 18504895"/>
              <a:gd name="adj2" fmla="val 6568866"/>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sp>
        <p:nvSpPr>
          <p:cNvPr id="18" name="Oval 17">
            <a:extLst>
              <a:ext uri="{FF2B5EF4-FFF2-40B4-BE49-F238E27FC236}">
                <a16:creationId xmlns:a16="http://schemas.microsoft.com/office/drawing/2014/main" id="{086728B6-5592-1DD7-9A0C-804A9ED3D90F}"/>
              </a:ext>
            </a:extLst>
          </p:cNvPr>
          <p:cNvSpPr/>
          <p:nvPr/>
        </p:nvSpPr>
        <p:spPr bwMode="auto">
          <a:xfrm>
            <a:off x="3426756" y="189191"/>
            <a:ext cx="1617588"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sp>
        <p:nvSpPr>
          <p:cNvPr id="19" name="TextBox 18">
            <a:extLst>
              <a:ext uri="{FF2B5EF4-FFF2-40B4-BE49-F238E27FC236}">
                <a16:creationId xmlns:a16="http://schemas.microsoft.com/office/drawing/2014/main" id="{5AC28B15-F65D-32A3-BB95-A4BFD715CF03}"/>
              </a:ext>
            </a:extLst>
          </p:cNvPr>
          <p:cNvSpPr txBox="1"/>
          <p:nvPr/>
        </p:nvSpPr>
        <p:spPr>
          <a:xfrm>
            <a:off x="1317663" y="1690737"/>
            <a:ext cx="9876757" cy="3913059"/>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Prior experiences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Mental models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Cognitive biases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Motivation</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Locus of control</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Intrinsic, extraneous, and germane cognitive load</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Metacognitive processes </a:t>
            </a:r>
          </a:p>
        </p:txBody>
      </p:sp>
    </p:spTree>
    <p:extLst>
      <p:ext uri="{BB962C8B-B14F-4D97-AF65-F5344CB8AC3E}">
        <p14:creationId xmlns:p14="http://schemas.microsoft.com/office/powerpoint/2010/main" val="548029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2"/>
                                        </p:tgtEl>
                                      </p:cBhvr>
                                    </p:animEffect>
                                    <p:set>
                                      <p:cBhvr>
                                        <p:cTn id="7" dur="1" fill="hold">
                                          <p:stCondLst>
                                            <p:cond delay="249"/>
                                          </p:stCondLst>
                                        </p:cTn>
                                        <p:tgtEl>
                                          <p:spTgt spid="2"/>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50"/>
                                        <p:tgtEl>
                                          <p:spTgt spid="18"/>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150"/>
                                        <p:tgtEl>
                                          <p:spTgt spid="16"/>
                                        </p:tgtEl>
                                      </p:cBhvr>
                                    </p:animEffect>
                                  </p:childTnLst>
                                </p:cTn>
                              </p:par>
                            </p:childTnLst>
                          </p:cTn>
                        </p:par>
                        <p:par>
                          <p:cTn id="15" fill="hold">
                            <p:stCondLst>
                              <p:cond delay="400"/>
                            </p:stCondLst>
                            <p:childTnLst>
                              <p:par>
                                <p:cTn id="16" presetID="22" presetClass="entr" presetSubtype="8" fill="hold" nodeType="after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50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wipe(left)">
                                      <p:cBhvr>
                                        <p:cTn id="23" dur="500"/>
                                        <p:tgtEl>
                                          <p:spTgt spid="1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wipe(left)">
                                      <p:cBhvr>
                                        <p:cTn id="28" dur="500"/>
                                        <p:tgtEl>
                                          <p:spTgt spid="1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wipe(left)">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xEl>
                                              <p:pRg st="4" end="4"/>
                                            </p:txEl>
                                          </p:spTgt>
                                        </p:tgtEl>
                                        <p:attrNameLst>
                                          <p:attrName>style.visibility</p:attrName>
                                        </p:attrNameLst>
                                      </p:cBhvr>
                                      <p:to>
                                        <p:strVal val="visible"/>
                                      </p:to>
                                    </p:set>
                                    <p:animEffect transition="in" filter="wipe(left)">
                                      <p:cBhvr>
                                        <p:cTn id="38" dur="500"/>
                                        <p:tgtEl>
                                          <p:spTgt spid="1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9">
                                            <p:txEl>
                                              <p:pRg st="5" end="5"/>
                                            </p:txEl>
                                          </p:spTgt>
                                        </p:tgtEl>
                                        <p:attrNameLst>
                                          <p:attrName>style.visibility</p:attrName>
                                        </p:attrNameLst>
                                      </p:cBhvr>
                                      <p:to>
                                        <p:strVal val="visible"/>
                                      </p:to>
                                    </p:set>
                                    <p:animEffect transition="in" filter="wipe(left)">
                                      <p:cBhvr>
                                        <p:cTn id="43" dur="500"/>
                                        <p:tgtEl>
                                          <p:spTgt spid="1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9">
                                            <p:txEl>
                                              <p:pRg st="6" end="6"/>
                                            </p:txEl>
                                          </p:spTgt>
                                        </p:tgtEl>
                                        <p:attrNameLst>
                                          <p:attrName>style.visibility</p:attrName>
                                        </p:attrNameLst>
                                      </p:cBhvr>
                                      <p:to>
                                        <p:strVal val="visible"/>
                                      </p:to>
                                    </p:set>
                                    <p:animEffect transition="in" filter="wipe(left)">
                                      <p:cBhvr>
                                        <p:cTn id="48"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AC28B15-F65D-32A3-BB95-A4BFD715CF03}"/>
              </a:ext>
            </a:extLst>
          </p:cNvPr>
          <p:cNvSpPr txBox="1"/>
          <p:nvPr/>
        </p:nvSpPr>
        <p:spPr>
          <a:xfrm>
            <a:off x="1317663" y="1690737"/>
            <a:ext cx="9876757" cy="3913059"/>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Pedagogy, andragogy, and heutagogy techniques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Instructional strategies and tactics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Reflection and practice</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Zone of proximal development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Scaffolding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Instructional design processes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Learning taxonomies (e.g., Bloom’s Taxonomy)</a:t>
            </a:r>
          </a:p>
        </p:txBody>
      </p:sp>
      <p:sp>
        <p:nvSpPr>
          <p:cNvPr id="22" name="SemiTransparent Mask">
            <a:extLst>
              <a:ext uri="{FF2B5EF4-FFF2-40B4-BE49-F238E27FC236}">
                <a16:creationId xmlns:a16="http://schemas.microsoft.com/office/drawing/2014/main" id="{9E001B8F-6E10-577E-0657-715732AB029F}"/>
              </a:ext>
            </a:extLst>
          </p:cNvPr>
          <p:cNvSpPr/>
          <p:nvPr/>
        </p:nvSpPr>
        <p:spPr bwMode="auto">
          <a:xfrm>
            <a:off x="87086" y="1501611"/>
            <a:ext cx="11843657" cy="4768560"/>
          </a:xfrm>
          <a:prstGeom prst="rect">
            <a:avLst/>
          </a:prstGeom>
          <a:solidFill>
            <a:srgbClr val="000000">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grpSp>
        <p:nvGrpSpPr>
          <p:cNvPr id="3" name="Group 2">
            <a:extLst>
              <a:ext uri="{FF2B5EF4-FFF2-40B4-BE49-F238E27FC236}">
                <a16:creationId xmlns:a16="http://schemas.microsoft.com/office/drawing/2014/main" id="{D9EF0C18-CE6A-F689-D37D-4C0ACE61C9C5}"/>
              </a:ext>
            </a:extLst>
          </p:cNvPr>
          <p:cNvGrpSpPr/>
          <p:nvPr/>
        </p:nvGrpSpPr>
        <p:grpSpPr>
          <a:xfrm>
            <a:off x="3263115" y="189190"/>
            <a:ext cx="1781229" cy="1334814"/>
            <a:chOff x="3263115" y="189190"/>
            <a:chExt cx="1781229" cy="1334814"/>
          </a:xfrm>
        </p:grpSpPr>
        <p:sp>
          <p:nvSpPr>
            <p:cNvPr id="16" name="Arc 15">
              <a:extLst>
                <a:ext uri="{FF2B5EF4-FFF2-40B4-BE49-F238E27FC236}">
                  <a16:creationId xmlns:a16="http://schemas.microsoft.com/office/drawing/2014/main" id="{957F798B-8949-3484-A073-265B466DFC50}"/>
                </a:ext>
              </a:extLst>
            </p:cNvPr>
            <p:cNvSpPr/>
            <p:nvPr/>
          </p:nvSpPr>
          <p:spPr bwMode="auto">
            <a:xfrm>
              <a:off x="3263115" y="189190"/>
              <a:ext cx="1781229" cy="1334814"/>
            </a:xfrm>
            <a:prstGeom prst="arc">
              <a:avLst>
                <a:gd name="adj1" fmla="val 16200000"/>
                <a:gd name="adj2" fmla="val 6568866"/>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sp>
          <p:nvSpPr>
            <p:cNvPr id="18" name="Oval 17">
              <a:extLst>
                <a:ext uri="{FF2B5EF4-FFF2-40B4-BE49-F238E27FC236}">
                  <a16:creationId xmlns:a16="http://schemas.microsoft.com/office/drawing/2014/main" id="{086728B6-5592-1DD7-9A0C-804A9ED3D90F}"/>
                </a:ext>
              </a:extLst>
            </p:cNvPr>
            <p:cNvSpPr/>
            <p:nvPr/>
          </p:nvSpPr>
          <p:spPr bwMode="auto">
            <a:xfrm>
              <a:off x="3426756" y="189191"/>
              <a:ext cx="1617588"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grpSp>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sp>
        <p:nvSpPr>
          <p:cNvPr id="20" name="Arc 19">
            <a:extLst>
              <a:ext uri="{FF2B5EF4-FFF2-40B4-BE49-F238E27FC236}">
                <a16:creationId xmlns:a16="http://schemas.microsoft.com/office/drawing/2014/main" id="{D3C7326C-4158-C6FD-E539-9C6273E24697}"/>
              </a:ext>
            </a:extLst>
          </p:cNvPr>
          <p:cNvSpPr/>
          <p:nvPr/>
        </p:nvSpPr>
        <p:spPr bwMode="auto">
          <a:xfrm>
            <a:off x="4928922" y="189190"/>
            <a:ext cx="1617589" cy="1019376"/>
          </a:xfrm>
          <a:prstGeom prst="arc">
            <a:avLst>
              <a:gd name="adj1" fmla="val 16200000"/>
              <a:gd name="adj2" fmla="val 11295872"/>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sp>
        <p:nvSpPr>
          <p:cNvPr id="21" name="Oval 20">
            <a:extLst>
              <a:ext uri="{FF2B5EF4-FFF2-40B4-BE49-F238E27FC236}">
                <a16:creationId xmlns:a16="http://schemas.microsoft.com/office/drawing/2014/main" id="{C6459A6C-1AB6-B244-4D60-FE97CA2DF9A1}"/>
              </a:ext>
            </a:extLst>
          </p:cNvPr>
          <p:cNvSpPr/>
          <p:nvPr/>
        </p:nvSpPr>
        <p:spPr bwMode="auto">
          <a:xfrm>
            <a:off x="4928923" y="189191"/>
            <a:ext cx="1755034"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pic>
        <p:nvPicPr>
          <p:cNvPr id="4" name="ZPD" descr="Timeline&#10;&#10;Description automatically generated">
            <a:extLst>
              <a:ext uri="{FF2B5EF4-FFF2-40B4-BE49-F238E27FC236}">
                <a16:creationId xmlns:a16="http://schemas.microsoft.com/office/drawing/2014/main" id="{6411F698-926E-2011-2432-00F9ECCDDBB0}"/>
              </a:ext>
            </a:extLst>
          </p:cNvPr>
          <p:cNvPicPr>
            <a:picLocks noChangeAspect="1"/>
          </p:cNvPicPr>
          <p:nvPr/>
        </p:nvPicPr>
        <p:blipFill rotWithShape="1">
          <a:blip r:embed="rId3">
            <a:extLst>
              <a:ext uri="{28A0092B-C50C-407E-A947-70E740481C1C}">
                <a14:useLocalDpi xmlns:a14="http://schemas.microsoft.com/office/drawing/2010/main" val="0"/>
              </a:ext>
            </a:extLst>
          </a:blip>
          <a:srcRect l="8710"/>
          <a:stretch/>
        </p:blipFill>
        <p:spPr>
          <a:xfrm rot="21295840">
            <a:off x="419319" y="2064479"/>
            <a:ext cx="10503624" cy="4042587"/>
          </a:xfrm>
          <a:prstGeom prst="rect">
            <a:avLst/>
          </a:prstGeom>
          <a:noFill/>
          <a:ln>
            <a:solidFill>
              <a:srgbClr val="616161"/>
            </a:solidFill>
          </a:ln>
          <a:effectLst>
            <a:outerShdw blurRad="50800" dist="50800" dir="8100000" algn="tr" rotWithShape="0">
              <a:prstClr val="black">
                <a:alpha val="67000"/>
              </a:prstClr>
            </a:outerShdw>
          </a:effectLst>
        </p:spPr>
      </p:pic>
      <p:pic>
        <p:nvPicPr>
          <p:cNvPr id="1026" name="Bloom" descr="Bloom's Taxonomy (revised) | NCpedia">
            <a:extLst>
              <a:ext uri="{FF2B5EF4-FFF2-40B4-BE49-F238E27FC236}">
                <a16:creationId xmlns:a16="http://schemas.microsoft.com/office/drawing/2014/main" id="{CD59F79D-EC35-F3E0-3DE5-3C76E7F2A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9593">
            <a:off x="5177727" y="1067735"/>
            <a:ext cx="5835055" cy="5007175"/>
          </a:xfrm>
          <a:prstGeom prst="rect">
            <a:avLst/>
          </a:prstGeom>
          <a:solidFill>
            <a:schemeClr val="bg1"/>
          </a:solidFill>
          <a:ln>
            <a:solidFill>
              <a:srgbClr val="616161"/>
            </a:solidFill>
          </a:ln>
          <a:effectLst>
            <a:outerShdw blurRad="50800" dist="50800" dir="8100000" algn="tr" rotWithShape="0">
              <a:prstClr val="black">
                <a:alpha val="67000"/>
              </a:prstClr>
            </a:outerShdw>
          </a:effectLst>
        </p:spPr>
      </p:pic>
      <p:graphicFrame>
        <p:nvGraphicFramePr>
          <p:cNvPr id="7" name="Diagram 6">
            <a:extLst>
              <a:ext uri="{FF2B5EF4-FFF2-40B4-BE49-F238E27FC236}">
                <a16:creationId xmlns:a16="http://schemas.microsoft.com/office/drawing/2014/main" id="{67A513A1-EEDD-524A-B3B1-420B2CE5AD02}"/>
              </a:ext>
            </a:extLst>
          </p:cNvPr>
          <p:cNvGraphicFramePr/>
          <p:nvPr/>
        </p:nvGraphicFramePr>
        <p:xfrm>
          <a:off x="997580" y="1738510"/>
          <a:ext cx="5651004" cy="36526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5" name="Diagram 24">
            <a:extLst>
              <a:ext uri="{FF2B5EF4-FFF2-40B4-BE49-F238E27FC236}">
                <a16:creationId xmlns:a16="http://schemas.microsoft.com/office/drawing/2014/main" id="{4B8CEE37-129B-BB3D-98CA-2FD7331AB11A}"/>
              </a:ext>
            </a:extLst>
          </p:cNvPr>
          <p:cNvGraphicFramePr/>
          <p:nvPr/>
        </p:nvGraphicFramePr>
        <p:xfrm>
          <a:off x="4456073" y="2851058"/>
          <a:ext cx="5651004" cy="36526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504695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3"/>
                                            </p:tgtEl>
                                          </p:cBhvr>
                                        </p:animEffect>
                                        <p:set>
                                          <p:cBhvr>
                                            <p:cTn id="7" dur="1" fill="hold">
                                              <p:stCondLst>
                                                <p:cond delay="249"/>
                                              </p:stCondLst>
                                            </p:cTn>
                                            <p:tgtEl>
                                              <p:spTgt spid="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50"/>
                                            <p:tgtEl>
                                              <p:spTgt spid="21"/>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50"/>
                                            <p:tgtEl>
                                              <p:spTgt spid="20"/>
                                            </p:tgtEl>
                                          </p:cBhvr>
                                        </p:animEffect>
                                      </p:childTnLst>
                                    </p:cTn>
                                  </p:par>
                                </p:childTnLst>
                              </p:cTn>
                            </p:par>
                            <p:par>
                              <p:cTn id="15" fill="hold">
                                <p:stCondLst>
                                  <p:cond delay="400"/>
                                </p:stCondLst>
                                <p:childTnLst>
                                  <p:par>
                                    <p:cTn id="16" presetID="22" presetClass="entr" presetSubtype="8" fill="hold" nodeType="after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50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wipe(left)">
                                          <p:cBhvr>
                                            <p:cTn id="23" dur="500"/>
                                            <p:tgtEl>
                                              <p:spTgt spid="1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wipe(left)">
                                          <p:cBhvr>
                                            <p:cTn id="28" dur="500"/>
                                            <p:tgtEl>
                                              <p:spTgt spid="1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wipe(left)">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250"/>
                                            <p:tgtEl>
                                              <p:spTgt spid="22"/>
                                            </p:tgtEl>
                                          </p:cBhvr>
                                        </p:animEffect>
                                      </p:childTnLst>
                                    </p:cTn>
                                  </p:par>
                                  <p:par>
                                    <p:cTn id="39" presetID="2" presetClass="entr" presetSubtype="8" fill="hold" nodeType="withEffect" p14:presetBounceEnd="50000">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14:bounceEnd="50000">
                                          <p:cBhvr additive="base">
                                            <p:cTn id="41" dur="75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42"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9">
                                                <p:txEl>
                                                  <p:pRg st="4" end="4"/>
                                                </p:txEl>
                                              </p:spTgt>
                                            </p:tgtEl>
                                            <p:attrNameLst>
                                              <p:attrName>style.visibility</p:attrName>
                                            </p:attrNameLst>
                                          </p:cBhvr>
                                          <p:to>
                                            <p:strVal val="visible"/>
                                          </p:to>
                                        </p:set>
                                        <p:animEffect transition="in" filter="wipe(left)">
                                          <p:cBhvr>
                                            <p:cTn id="47" dur="500"/>
                                            <p:tgtEl>
                                              <p:spTgt spid="19">
                                                <p:txEl>
                                                  <p:pRg st="4" end="4"/>
                                                </p:txEl>
                                              </p:spTgt>
                                            </p:tgtEl>
                                          </p:cBhvr>
                                        </p:animEffect>
                                      </p:childTnLst>
                                    </p:cTn>
                                  </p:par>
                                  <p:par>
                                    <p:cTn id="48" presetID="10" presetClass="exit" presetSubtype="0" fill="hold" grpId="1" nodeType="withEffect">
                                      <p:stCondLst>
                                        <p:cond delay="0"/>
                                      </p:stCondLst>
                                      <p:childTnLst>
                                        <p:animEffect transition="out" filter="fade">
                                          <p:cBhvr>
                                            <p:cTn id="49" dur="250"/>
                                            <p:tgtEl>
                                              <p:spTgt spid="22"/>
                                            </p:tgtEl>
                                          </p:cBhvr>
                                        </p:animEffect>
                                        <p:set>
                                          <p:cBhvr>
                                            <p:cTn id="50" dur="1" fill="hold">
                                              <p:stCondLst>
                                                <p:cond delay="249"/>
                                              </p:stCondLst>
                                            </p:cTn>
                                            <p:tgtEl>
                                              <p:spTgt spid="2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50"/>
                                            <p:tgtEl>
                                              <p:spTgt spid="4"/>
                                            </p:tgtEl>
                                          </p:cBhvr>
                                        </p:animEffect>
                                        <p:set>
                                          <p:cBhvr>
                                            <p:cTn id="53" dur="1" fill="hold">
                                              <p:stCondLst>
                                                <p:cond delay="249"/>
                                              </p:stCondLst>
                                            </p:cTn>
                                            <p:tgtEl>
                                              <p:spTgt spid="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9">
                                                <p:txEl>
                                                  <p:pRg st="5" end="5"/>
                                                </p:txEl>
                                              </p:spTgt>
                                            </p:tgtEl>
                                            <p:attrNameLst>
                                              <p:attrName>style.visibility</p:attrName>
                                            </p:attrNameLst>
                                          </p:cBhvr>
                                          <p:to>
                                            <p:strVal val="visible"/>
                                          </p:to>
                                        </p:set>
                                        <p:animEffect transition="in" filter="wipe(left)">
                                          <p:cBhvr>
                                            <p:cTn id="58" dur="500"/>
                                            <p:tgtEl>
                                              <p:spTgt spid="19">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9">
                                                <p:txEl>
                                                  <p:pRg st="6" end="6"/>
                                                </p:txEl>
                                              </p:spTgt>
                                            </p:tgtEl>
                                            <p:attrNameLst>
                                              <p:attrName>style.visibility</p:attrName>
                                            </p:attrNameLst>
                                          </p:cBhvr>
                                          <p:to>
                                            <p:strVal val="visible"/>
                                          </p:to>
                                        </p:set>
                                        <p:animEffect transition="in" filter="wipe(left)">
                                          <p:cBhvr>
                                            <p:cTn id="63" dur="500"/>
                                            <p:tgtEl>
                                              <p:spTgt spid="19">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nodeType="clickEffect" p14:presetBounceEnd="50000">
                                      <p:stCondLst>
                                        <p:cond delay="0"/>
                                      </p:stCondLst>
                                      <p:childTnLst>
                                        <p:set>
                                          <p:cBhvr>
                                            <p:cTn id="67" dur="1" fill="hold">
                                              <p:stCondLst>
                                                <p:cond delay="0"/>
                                              </p:stCondLst>
                                            </p:cTn>
                                            <p:tgtEl>
                                              <p:spTgt spid="1026"/>
                                            </p:tgtEl>
                                            <p:attrNameLst>
                                              <p:attrName>style.visibility</p:attrName>
                                            </p:attrNameLst>
                                          </p:cBhvr>
                                          <p:to>
                                            <p:strVal val="visible"/>
                                          </p:to>
                                        </p:set>
                                        <p:anim calcmode="lin" valueType="num" p14:bounceEnd="50000">
                                          <p:cBhvr additive="base">
                                            <p:cTn id="68" dur="500" fill="hold"/>
                                            <p:tgtEl>
                                              <p:spTgt spid="1026"/>
                                            </p:tgtEl>
                                            <p:attrNameLst>
                                              <p:attrName>ppt_x</p:attrName>
                                            </p:attrNameLst>
                                          </p:cBhvr>
                                          <p:tavLst>
                                            <p:tav tm="0">
                                              <p:val>
                                                <p:strVal val="0-#ppt_w/2"/>
                                              </p:val>
                                            </p:tav>
                                            <p:tav tm="100000">
                                              <p:val>
                                                <p:strVal val="#ppt_x"/>
                                              </p:val>
                                            </p:tav>
                                          </p:tavLst>
                                        </p:anim>
                                        <p:anim calcmode="lin" valueType="num" p14:bounceEnd="50000">
                                          <p:cBhvr additive="base">
                                            <p:cTn id="69" dur="500" fill="hold"/>
                                            <p:tgtEl>
                                              <p:spTgt spid="1026"/>
                                            </p:tgtEl>
                                            <p:attrNameLst>
                                              <p:attrName>ppt_y</p:attrName>
                                            </p:attrNameLst>
                                          </p:cBhvr>
                                          <p:tavLst>
                                            <p:tav tm="0">
                                              <p:val>
                                                <p:strVal val="#ppt_y"/>
                                              </p:val>
                                            </p:tav>
                                            <p:tav tm="100000">
                                              <p:val>
                                                <p:strVal val="#ppt_y"/>
                                              </p:val>
                                            </p:tav>
                                          </p:tavLst>
                                        </p:anim>
                                      </p:childTnLst>
                                    </p:cTn>
                                  </p:par>
                                  <p:par>
                                    <p:cTn id="70" presetID="10" presetClass="entr" presetSubtype="0" fill="hold" grpId="2"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5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14:presetBounceEnd="50000">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14:bounceEnd="50000">
                                          <p:cBhvr additive="base">
                                            <p:cTn id="7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78" dur="500" fill="hold"/>
                                            <p:tgtEl>
                                              <p:spTgt spid="7"/>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2" presetClass="entr" presetSubtype="8" fill="hold" grpId="0" nodeType="afterEffect" p14:presetBounceEnd="50000">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14:bounceEnd="50000">
                                          <p:cBhvr additive="base">
                                            <p:cTn id="82" dur="500" fill="hold"/>
                                            <p:tgtEl>
                                              <p:spTgt spid="25"/>
                                            </p:tgtEl>
                                            <p:attrNameLst>
                                              <p:attrName>ppt_x</p:attrName>
                                            </p:attrNameLst>
                                          </p:cBhvr>
                                          <p:tavLst>
                                            <p:tav tm="0">
                                              <p:val>
                                                <p:strVal val="0-#ppt_w/2"/>
                                              </p:val>
                                            </p:tav>
                                            <p:tav tm="100000">
                                              <p:val>
                                                <p:strVal val="#ppt_x"/>
                                              </p:val>
                                            </p:tav>
                                          </p:tavLst>
                                        </p:anim>
                                        <p:anim calcmode="lin" valueType="num" p14:bounceEnd="50000">
                                          <p:cBhvr additive="base">
                                            <p:cTn id="8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0" grpId="0" animBg="1"/>
          <p:bldP spid="21" grpId="0" animBg="1"/>
          <p:bldGraphic spid="7" grpId="0">
            <p:bldAsOne/>
          </p:bldGraphic>
          <p:bldGraphic spid="25" grpId="0">
            <p:bldAsOne/>
          </p:bldGraphic>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3"/>
                                            </p:tgtEl>
                                          </p:cBhvr>
                                        </p:animEffect>
                                        <p:set>
                                          <p:cBhvr>
                                            <p:cTn id="7" dur="1" fill="hold">
                                              <p:stCondLst>
                                                <p:cond delay="249"/>
                                              </p:stCondLst>
                                            </p:cTn>
                                            <p:tgtEl>
                                              <p:spTgt spid="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50"/>
                                            <p:tgtEl>
                                              <p:spTgt spid="21"/>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50"/>
                                            <p:tgtEl>
                                              <p:spTgt spid="20"/>
                                            </p:tgtEl>
                                          </p:cBhvr>
                                        </p:animEffect>
                                      </p:childTnLst>
                                    </p:cTn>
                                  </p:par>
                                </p:childTnLst>
                              </p:cTn>
                            </p:par>
                            <p:par>
                              <p:cTn id="15" fill="hold">
                                <p:stCondLst>
                                  <p:cond delay="400"/>
                                </p:stCondLst>
                                <p:childTnLst>
                                  <p:par>
                                    <p:cTn id="16" presetID="22" presetClass="entr" presetSubtype="8" fill="hold" nodeType="after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50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wipe(left)">
                                          <p:cBhvr>
                                            <p:cTn id="23" dur="500"/>
                                            <p:tgtEl>
                                              <p:spTgt spid="1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wipe(left)">
                                          <p:cBhvr>
                                            <p:cTn id="28" dur="500"/>
                                            <p:tgtEl>
                                              <p:spTgt spid="1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wipe(left)">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250"/>
                                            <p:tgtEl>
                                              <p:spTgt spid="22"/>
                                            </p:tgtEl>
                                          </p:cBhvr>
                                        </p:animEffect>
                                      </p:childTnLst>
                                    </p:cTn>
                                  </p:par>
                                  <p:par>
                                    <p:cTn id="39" presetID="2" presetClass="entr" presetSubtype="8"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750" fill="hold"/>
                                            <p:tgtEl>
                                              <p:spTgt spid="4"/>
                                            </p:tgtEl>
                                            <p:attrNameLst>
                                              <p:attrName>ppt_x</p:attrName>
                                            </p:attrNameLst>
                                          </p:cBhvr>
                                          <p:tavLst>
                                            <p:tav tm="0">
                                              <p:val>
                                                <p:strVal val="0-#ppt_w/2"/>
                                              </p:val>
                                            </p:tav>
                                            <p:tav tm="100000">
                                              <p:val>
                                                <p:strVal val="#ppt_x"/>
                                              </p:val>
                                            </p:tav>
                                          </p:tavLst>
                                        </p:anim>
                                        <p:anim calcmode="lin" valueType="num">
                                          <p:cBhvr additive="base">
                                            <p:cTn id="42"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9">
                                                <p:txEl>
                                                  <p:pRg st="4" end="4"/>
                                                </p:txEl>
                                              </p:spTgt>
                                            </p:tgtEl>
                                            <p:attrNameLst>
                                              <p:attrName>style.visibility</p:attrName>
                                            </p:attrNameLst>
                                          </p:cBhvr>
                                          <p:to>
                                            <p:strVal val="visible"/>
                                          </p:to>
                                        </p:set>
                                        <p:animEffect transition="in" filter="wipe(left)">
                                          <p:cBhvr>
                                            <p:cTn id="47" dur="500"/>
                                            <p:tgtEl>
                                              <p:spTgt spid="19">
                                                <p:txEl>
                                                  <p:pRg st="4" end="4"/>
                                                </p:txEl>
                                              </p:spTgt>
                                            </p:tgtEl>
                                          </p:cBhvr>
                                        </p:animEffect>
                                      </p:childTnLst>
                                    </p:cTn>
                                  </p:par>
                                  <p:par>
                                    <p:cTn id="48" presetID="10" presetClass="exit" presetSubtype="0" fill="hold" grpId="1" nodeType="withEffect">
                                      <p:stCondLst>
                                        <p:cond delay="0"/>
                                      </p:stCondLst>
                                      <p:childTnLst>
                                        <p:animEffect transition="out" filter="fade">
                                          <p:cBhvr>
                                            <p:cTn id="49" dur="250"/>
                                            <p:tgtEl>
                                              <p:spTgt spid="22"/>
                                            </p:tgtEl>
                                          </p:cBhvr>
                                        </p:animEffect>
                                        <p:set>
                                          <p:cBhvr>
                                            <p:cTn id="50" dur="1" fill="hold">
                                              <p:stCondLst>
                                                <p:cond delay="249"/>
                                              </p:stCondLst>
                                            </p:cTn>
                                            <p:tgtEl>
                                              <p:spTgt spid="2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50"/>
                                            <p:tgtEl>
                                              <p:spTgt spid="4"/>
                                            </p:tgtEl>
                                          </p:cBhvr>
                                        </p:animEffect>
                                        <p:set>
                                          <p:cBhvr>
                                            <p:cTn id="53" dur="1" fill="hold">
                                              <p:stCondLst>
                                                <p:cond delay="249"/>
                                              </p:stCondLst>
                                            </p:cTn>
                                            <p:tgtEl>
                                              <p:spTgt spid="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9">
                                                <p:txEl>
                                                  <p:pRg st="5" end="5"/>
                                                </p:txEl>
                                              </p:spTgt>
                                            </p:tgtEl>
                                            <p:attrNameLst>
                                              <p:attrName>style.visibility</p:attrName>
                                            </p:attrNameLst>
                                          </p:cBhvr>
                                          <p:to>
                                            <p:strVal val="visible"/>
                                          </p:to>
                                        </p:set>
                                        <p:animEffect transition="in" filter="wipe(left)">
                                          <p:cBhvr>
                                            <p:cTn id="58" dur="500"/>
                                            <p:tgtEl>
                                              <p:spTgt spid="19">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9">
                                                <p:txEl>
                                                  <p:pRg st="6" end="6"/>
                                                </p:txEl>
                                              </p:spTgt>
                                            </p:tgtEl>
                                            <p:attrNameLst>
                                              <p:attrName>style.visibility</p:attrName>
                                            </p:attrNameLst>
                                          </p:cBhvr>
                                          <p:to>
                                            <p:strVal val="visible"/>
                                          </p:to>
                                        </p:set>
                                        <p:animEffect transition="in" filter="wipe(left)">
                                          <p:cBhvr>
                                            <p:cTn id="63" dur="500"/>
                                            <p:tgtEl>
                                              <p:spTgt spid="19">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nodeType="clickEffect">
                                      <p:stCondLst>
                                        <p:cond delay="0"/>
                                      </p:stCondLst>
                                      <p:childTnLst>
                                        <p:set>
                                          <p:cBhvr>
                                            <p:cTn id="67" dur="1" fill="hold">
                                              <p:stCondLst>
                                                <p:cond delay="0"/>
                                              </p:stCondLst>
                                            </p:cTn>
                                            <p:tgtEl>
                                              <p:spTgt spid="1026"/>
                                            </p:tgtEl>
                                            <p:attrNameLst>
                                              <p:attrName>style.visibility</p:attrName>
                                            </p:attrNameLst>
                                          </p:cBhvr>
                                          <p:to>
                                            <p:strVal val="visible"/>
                                          </p:to>
                                        </p:set>
                                        <p:anim calcmode="lin" valueType="num">
                                          <p:cBhvr additive="base">
                                            <p:cTn id="68" dur="500" fill="hold"/>
                                            <p:tgtEl>
                                              <p:spTgt spid="1026"/>
                                            </p:tgtEl>
                                            <p:attrNameLst>
                                              <p:attrName>ppt_x</p:attrName>
                                            </p:attrNameLst>
                                          </p:cBhvr>
                                          <p:tavLst>
                                            <p:tav tm="0">
                                              <p:val>
                                                <p:strVal val="0-#ppt_w/2"/>
                                              </p:val>
                                            </p:tav>
                                            <p:tav tm="100000">
                                              <p:val>
                                                <p:strVal val="#ppt_x"/>
                                              </p:val>
                                            </p:tav>
                                          </p:tavLst>
                                        </p:anim>
                                        <p:anim calcmode="lin" valueType="num">
                                          <p:cBhvr additive="base">
                                            <p:cTn id="69" dur="500" fill="hold"/>
                                            <p:tgtEl>
                                              <p:spTgt spid="1026"/>
                                            </p:tgtEl>
                                            <p:attrNameLst>
                                              <p:attrName>ppt_y</p:attrName>
                                            </p:attrNameLst>
                                          </p:cBhvr>
                                          <p:tavLst>
                                            <p:tav tm="0">
                                              <p:val>
                                                <p:strVal val="#ppt_y"/>
                                              </p:val>
                                            </p:tav>
                                            <p:tav tm="100000">
                                              <p:val>
                                                <p:strVal val="#ppt_y"/>
                                              </p:val>
                                            </p:tav>
                                          </p:tavLst>
                                        </p:anim>
                                      </p:childTnLst>
                                    </p:cTn>
                                  </p:par>
                                  <p:par>
                                    <p:cTn id="70" presetID="10" presetClass="entr" presetSubtype="0" fill="hold" grpId="2"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5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0-#ppt_w/2"/>
                                              </p:val>
                                            </p:tav>
                                            <p:tav tm="100000">
                                              <p:val>
                                                <p:strVal val="#ppt_x"/>
                                              </p:val>
                                            </p:tav>
                                          </p:tavLst>
                                        </p:anim>
                                        <p:anim calcmode="lin" valueType="num">
                                          <p:cBhvr additive="base">
                                            <p:cTn id="78" dur="500" fill="hold"/>
                                            <p:tgtEl>
                                              <p:spTgt spid="7"/>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2" presetClass="entr" presetSubtype="8"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0-#ppt_w/2"/>
                                              </p:val>
                                            </p:tav>
                                            <p:tav tm="100000">
                                              <p:val>
                                                <p:strVal val="#ppt_x"/>
                                              </p:val>
                                            </p:tav>
                                          </p:tavLst>
                                        </p:anim>
                                        <p:anim calcmode="lin" valueType="num">
                                          <p:cBhvr additive="base">
                                            <p:cTn id="8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0" grpId="0" animBg="1"/>
          <p:bldP spid="21" grpId="0" animBg="1"/>
          <p:bldGraphic spid="7" grpId="0">
            <p:bldAsOne/>
          </p:bldGraphic>
          <p:bldGraphic spid="25" grpId="0">
            <p:bldAsOne/>
          </p:bldGraphic>
        </p:bldLst>
      </p:timing>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AC28B15-F65D-32A3-BB95-A4BFD715CF03}"/>
              </a:ext>
            </a:extLst>
          </p:cNvPr>
          <p:cNvSpPr txBox="1"/>
          <p:nvPr/>
        </p:nvSpPr>
        <p:spPr>
          <a:xfrm>
            <a:off x="1317663" y="1690737"/>
            <a:ext cx="9876757" cy="3913059"/>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Traditional “technologies” like paper, books, and chalkboards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Distributed and blended learning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Adaptive learning and intelligent tutors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Games for learning (e.g., gamification, wargames, serious games)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Microlearning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Simulations and scenario-based learning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Live, virtual, and constructive training</a:t>
            </a:r>
          </a:p>
        </p:txBody>
      </p:sp>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grpSp>
        <p:nvGrpSpPr>
          <p:cNvPr id="2" name="Group 1">
            <a:extLst>
              <a:ext uri="{FF2B5EF4-FFF2-40B4-BE49-F238E27FC236}">
                <a16:creationId xmlns:a16="http://schemas.microsoft.com/office/drawing/2014/main" id="{7BD6538A-8F45-C0AA-5FBC-C704BD84919F}"/>
              </a:ext>
            </a:extLst>
          </p:cNvPr>
          <p:cNvGrpSpPr/>
          <p:nvPr/>
        </p:nvGrpSpPr>
        <p:grpSpPr>
          <a:xfrm>
            <a:off x="4928922" y="189190"/>
            <a:ext cx="1755035" cy="1132879"/>
            <a:chOff x="4928922" y="189190"/>
            <a:chExt cx="1755035" cy="1132879"/>
          </a:xfrm>
        </p:grpSpPr>
        <p:sp>
          <p:nvSpPr>
            <p:cNvPr id="20" name="Arc 19">
              <a:extLst>
                <a:ext uri="{FF2B5EF4-FFF2-40B4-BE49-F238E27FC236}">
                  <a16:creationId xmlns:a16="http://schemas.microsoft.com/office/drawing/2014/main" id="{D3C7326C-4158-C6FD-E539-9C6273E24697}"/>
                </a:ext>
              </a:extLst>
            </p:cNvPr>
            <p:cNvSpPr/>
            <p:nvPr/>
          </p:nvSpPr>
          <p:spPr bwMode="auto">
            <a:xfrm>
              <a:off x="4928922" y="189190"/>
              <a:ext cx="1617589" cy="1019376"/>
            </a:xfrm>
            <a:prstGeom prst="arc">
              <a:avLst>
                <a:gd name="adj1" fmla="val 16200000"/>
                <a:gd name="adj2" fmla="val 11295872"/>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sp>
          <p:nvSpPr>
            <p:cNvPr id="21" name="Oval 20">
              <a:extLst>
                <a:ext uri="{FF2B5EF4-FFF2-40B4-BE49-F238E27FC236}">
                  <a16:creationId xmlns:a16="http://schemas.microsoft.com/office/drawing/2014/main" id="{C6459A6C-1AB6-B244-4D60-FE97CA2DF9A1}"/>
                </a:ext>
              </a:extLst>
            </p:cNvPr>
            <p:cNvSpPr/>
            <p:nvPr/>
          </p:nvSpPr>
          <p:spPr bwMode="auto">
            <a:xfrm>
              <a:off x="4928923" y="189191"/>
              <a:ext cx="1755034"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grpSp>
      <p:sp>
        <p:nvSpPr>
          <p:cNvPr id="23" name="Arc 22">
            <a:extLst>
              <a:ext uri="{FF2B5EF4-FFF2-40B4-BE49-F238E27FC236}">
                <a16:creationId xmlns:a16="http://schemas.microsoft.com/office/drawing/2014/main" id="{DCF36841-5EF0-E388-2492-A48104B7C3A3}"/>
              </a:ext>
            </a:extLst>
          </p:cNvPr>
          <p:cNvSpPr/>
          <p:nvPr/>
        </p:nvSpPr>
        <p:spPr bwMode="auto">
          <a:xfrm>
            <a:off x="6546512" y="407085"/>
            <a:ext cx="1560628" cy="847119"/>
          </a:xfrm>
          <a:prstGeom prst="arc">
            <a:avLst>
              <a:gd name="adj1" fmla="val 16200000"/>
              <a:gd name="adj2" fmla="val 13315063"/>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ahoma" charset="0"/>
              <a:ea typeface="+mn-ea"/>
              <a:cs typeface="+mn-cs"/>
            </a:endParaRPr>
          </a:p>
        </p:txBody>
      </p:sp>
    </p:spTree>
    <p:extLst>
      <p:ext uri="{BB962C8B-B14F-4D97-AF65-F5344CB8AC3E}">
        <p14:creationId xmlns:p14="http://schemas.microsoft.com/office/powerpoint/2010/main" val="577118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2"/>
                                        </p:tgtEl>
                                      </p:cBhvr>
                                    </p:animEffect>
                                    <p:set>
                                      <p:cBhvr>
                                        <p:cTn id="7" dur="1" fill="hold">
                                          <p:stCondLst>
                                            <p:cond delay="249"/>
                                          </p:stCondLst>
                                        </p:cTn>
                                        <p:tgtEl>
                                          <p:spTgt spid="2"/>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heel(1)">
                                      <p:cBhvr>
                                        <p:cTn id="10" dur="250"/>
                                        <p:tgtEl>
                                          <p:spTgt spid="23"/>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left)">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left)">
                                      <p:cBhvr>
                                        <p:cTn id="19" dur="500"/>
                                        <p:tgtEl>
                                          <p:spTgt spid="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animEffect transition="in" filter="wipe(left)">
                                      <p:cBhvr>
                                        <p:cTn id="24" dur="500"/>
                                        <p:tgtEl>
                                          <p:spTgt spid="1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animEffect transition="in" filter="wipe(left)">
                                      <p:cBhvr>
                                        <p:cTn id="29" dur="500"/>
                                        <p:tgtEl>
                                          <p:spTgt spid="1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xEl>
                                              <p:pRg st="4" end="4"/>
                                            </p:txEl>
                                          </p:spTgt>
                                        </p:tgtEl>
                                        <p:attrNameLst>
                                          <p:attrName>style.visibility</p:attrName>
                                        </p:attrNameLst>
                                      </p:cBhvr>
                                      <p:to>
                                        <p:strVal val="visible"/>
                                      </p:to>
                                    </p:set>
                                    <p:animEffect transition="in" filter="wipe(left)">
                                      <p:cBhvr>
                                        <p:cTn id="34" dur="500"/>
                                        <p:tgtEl>
                                          <p:spTgt spid="1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xEl>
                                              <p:pRg st="5" end="5"/>
                                            </p:txEl>
                                          </p:spTgt>
                                        </p:tgtEl>
                                        <p:attrNameLst>
                                          <p:attrName>style.visibility</p:attrName>
                                        </p:attrNameLst>
                                      </p:cBhvr>
                                      <p:to>
                                        <p:strVal val="visible"/>
                                      </p:to>
                                    </p:set>
                                    <p:animEffect transition="in" filter="wipe(left)">
                                      <p:cBhvr>
                                        <p:cTn id="39" dur="500"/>
                                        <p:tgtEl>
                                          <p:spTgt spid="19">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9">
                                            <p:txEl>
                                              <p:pRg st="6" end="6"/>
                                            </p:txEl>
                                          </p:spTgt>
                                        </p:tgtEl>
                                        <p:attrNameLst>
                                          <p:attrName>style.visibility</p:attrName>
                                        </p:attrNameLst>
                                      </p:cBhvr>
                                      <p:to>
                                        <p:strVal val="visible"/>
                                      </p:to>
                                    </p:set>
                                    <p:animEffect transition="in" filter="wipe(left)">
                                      <p:cBhvr>
                                        <p:cTn id="44"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AC28B15-F65D-32A3-BB95-A4BFD715CF03}"/>
              </a:ext>
            </a:extLst>
          </p:cNvPr>
          <p:cNvSpPr txBox="1"/>
          <p:nvPr/>
        </p:nvSpPr>
        <p:spPr>
          <a:xfrm>
            <a:off x="1317663" y="1690737"/>
            <a:ext cx="9876757" cy="3913059"/>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Summative and formative assessments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Adaptive assessments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Stealth assessments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Physical and behavioral sensors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Neurophysiological measures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Credentials and micro-credentials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Competency-based and mastery learning </a:t>
            </a:r>
          </a:p>
        </p:txBody>
      </p:sp>
      <p:sp>
        <p:nvSpPr>
          <p:cNvPr id="20" name="SemiTransparent Mask">
            <a:extLst>
              <a:ext uri="{FF2B5EF4-FFF2-40B4-BE49-F238E27FC236}">
                <a16:creationId xmlns:a16="http://schemas.microsoft.com/office/drawing/2014/main" id="{64316286-6A1A-2D7E-81F5-6EEEFD6B7235}"/>
              </a:ext>
            </a:extLst>
          </p:cNvPr>
          <p:cNvSpPr/>
          <p:nvPr/>
        </p:nvSpPr>
        <p:spPr bwMode="auto">
          <a:xfrm>
            <a:off x="87086" y="1050705"/>
            <a:ext cx="11843657" cy="5219466"/>
          </a:xfrm>
          <a:prstGeom prst="rect">
            <a:avLst/>
          </a:prstGeom>
          <a:solidFill>
            <a:srgbClr val="000000">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sp>
        <p:nvSpPr>
          <p:cNvPr id="23" name="Arc 22">
            <a:extLst>
              <a:ext uri="{FF2B5EF4-FFF2-40B4-BE49-F238E27FC236}">
                <a16:creationId xmlns:a16="http://schemas.microsoft.com/office/drawing/2014/main" id="{DCF36841-5EF0-E388-2492-A48104B7C3A3}"/>
              </a:ext>
            </a:extLst>
          </p:cNvPr>
          <p:cNvSpPr/>
          <p:nvPr/>
        </p:nvSpPr>
        <p:spPr bwMode="auto">
          <a:xfrm>
            <a:off x="6546512" y="407085"/>
            <a:ext cx="1560628" cy="847119"/>
          </a:xfrm>
          <a:prstGeom prst="arc">
            <a:avLst>
              <a:gd name="adj1" fmla="val 16200000"/>
              <a:gd name="adj2" fmla="val 13315063"/>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3" name="Oval 12">
            <a:extLst>
              <a:ext uri="{FF2B5EF4-FFF2-40B4-BE49-F238E27FC236}">
                <a16:creationId xmlns:a16="http://schemas.microsoft.com/office/drawing/2014/main" id="{21823C50-B6A3-7E57-3C77-493C013D191D}"/>
              </a:ext>
            </a:extLst>
          </p:cNvPr>
          <p:cNvSpPr/>
          <p:nvPr/>
        </p:nvSpPr>
        <p:spPr bwMode="auto">
          <a:xfrm>
            <a:off x="8126382" y="273989"/>
            <a:ext cx="1781230" cy="1063995"/>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6" name="Oval 15">
            <a:extLst>
              <a:ext uri="{FF2B5EF4-FFF2-40B4-BE49-F238E27FC236}">
                <a16:creationId xmlns:a16="http://schemas.microsoft.com/office/drawing/2014/main" id="{679FE55E-1EBD-7CE8-003B-24688BA3F1B3}"/>
              </a:ext>
            </a:extLst>
          </p:cNvPr>
          <p:cNvSpPr/>
          <p:nvPr/>
        </p:nvSpPr>
        <p:spPr bwMode="auto">
          <a:xfrm>
            <a:off x="8020258" y="273990"/>
            <a:ext cx="1887353" cy="980214"/>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8" name="Arc 17">
            <a:extLst>
              <a:ext uri="{FF2B5EF4-FFF2-40B4-BE49-F238E27FC236}">
                <a16:creationId xmlns:a16="http://schemas.microsoft.com/office/drawing/2014/main" id="{24DDAD67-061B-DB6B-A1E0-4EA50B8A46DD}"/>
              </a:ext>
            </a:extLst>
          </p:cNvPr>
          <p:cNvSpPr/>
          <p:nvPr/>
        </p:nvSpPr>
        <p:spPr bwMode="auto">
          <a:xfrm>
            <a:off x="8245284" y="273988"/>
            <a:ext cx="1626708" cy="1206469"/>
          </a:xfrm>
          <a:prstGeom prst="arc">
            <a:avLst>
              <a:gd name="adj1" fmla="val 17805589"/>
              <a:gd name="adj2" fmla="val 6108278"/>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charset="0"/>
              <a:ea typeface="+mn-ea"/>
              <a:cs typeface="+mn-cs"/>
            </a:endParaRPr>
          </a:p>
        </p:txBody>
      </p:sp>
      <p:grpSp>
        <p:nvGrpSpPr>
          <p:cNvPr id="5" name="NeuroPhys">
            <a:extLst>
              <a:ext uri="{FF2B5EF4-FFF2-40B4-BE49-F238E27FC236}">
                <a16:creationId xmlns:a16="http://schemas.microsoft.com/office/drawing/2014/main" id="{18F489A0-F579-3D35-BBF3-C28C45DCD05F}"/>
              </a:ext>
            </a:extLst>
          </p:cNvPr>
          <p:cNvGrpSpPr/>
          <p:nvPr/>
        </p:nvGrpSpPr>
        <p:grpSpPr>
          <a:xfrm rot="21387315">
            <a:off x="6814628" y="1142758"/>
            <a:ext cx="4152438" cy="5317970"/>
            <a:chOff x="6800075" y="1828433"/>
            <a:chExt cx="3550927" cy="4547625"/>
          </a:xfrm>
        </p:grpSpPr>
        <p:pic>
          <p:nvPicPr>
            <p:cNvPr id="3" name="Picture 2" descr="A person wearing a headset and sitting at a desk&#10;&#10;Description automatically generated with medium confidence">
              <a:extLst>
                <a:ext uri="{FF2B5EF4-FFF2-40B4-BE49-F238E27FC236}">
                  <a16:creationId xmlns:a16="http://schemas.microsoft.com/office/drawing/2014/main" id="{E58D7202-C7FA-D7CB-49D7-D3C67A982B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075" y="1828433"/>
              <a:ext cx="3550927" cy="4547625"/>
            </a:xfrm>
            <a:prstGeom prst="rect">
              <a:avLst/>
            </a:prstGeom>
            <a:ln>
              <a:solidFill>
                <a:srgbClr val="616161"/>
              </a:solidFill>
            </a:ln>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3A151650-8E94-C82A-D913-EA1B7E65AB2C}"/>
                </a:ext>
              </a:extLst>
            </p:cNvPr>
            <p:cNvSpPr txBox="1"/>
            <p:nvPr/>
          </p:nvSpPr>
          <p:spPr>
            <a:xfrm>
              <a:off x="7891691" y="5967059"/>
              <a:ext cx="2427781" cy="369332"/>
            </a:xfrm>
            <a:prstGeom prst="rect">
              <a:avLst/>
            </a:prstGeom>
            <a:solidFill>
              <a:srgbClr val="000000">
                <a:alpha val="80000"/>
              </a:srgb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Credit: Robert Sottilare</a:t>
              </a:r>
              <a:endPar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pic>
        <p:nvPicPr>
          <p:cNvPr id="7" name="Mil Sensors" descr="A picture containing sky, transport, green, colorful&#10;&#10;Description automatically generated">
            <a:extLst>
              <a:ext uri="{FF2B5EF4-FFF2-40B4-BE49-F238E27FC236}">
                <a16:creationId xmlns:a16="http://schemas.microsoft.com/office/drawing/2014/main" id="{D57DE739-FE41-16DD-FD88-16E1303B1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7732">
            <a:off x="800983" y="695541"/>
            <a:ext cx="6430266" cy="5457621"/>
          </a:xfrm>
          <a:prstGeom prst="rect">
            <a:avLst/>
          </a:prstGeom>
        </p:spPr>
      </p:pic>
      <p:cxnSp>
        <p:nvCxnSpPr>
          <p:cNvPr id="10" name="Connector: Curved 9">
            <a:extLst>
              <a:ext uri="{FF2B5EF4-FFF2-40B4-BE49-F238E27FC236}">
                <a16:creationId xmlns:a16="http://schemas.microsoft.com/office/drawing/2014/main" id="{E4432877-910A-0C1D-57BD-97B17DA9AAD4}"/>
              </a:ext>
            </a:extLst>
          </p:cNvPr>
          <p:cNvCxnSpPr>
            <a:cxnSpLocks/>
          </p:cNvCxnSpPr>
          <p:nvPr/>
        </p:nvCxnSpPr>
        <p:spPr bwMode="auto">
          <a:xfrm flipV="1">
            <a:off x="1671145" y="2194604"/>
            <a:ext cx="377288" cy="583462"/>
          </a:xfrm>
          <a:prstGeom prst="straightConnector1">
            <a:avLst/>
          </a:prstGeom>
          <a:solidFill>
            <a:schemeClr val="accent1"/>
          </a:solidFill>
          <a:ln w="38100" cap="flat" cmpd="sng" algn="ctr">
            <a:solidFill>
              <a:srgbClr val="EB002D"/>
            </a:solidFill>
            <a:prstDash val="solid"/>
            <a:miter lim="800000"/>
            <a:headEnd type="none" w="med" len="med"/>
            <a:tailEnd type="triangle"/>
          </a:ln>
          <a:effectLst/>
        </p:spPr>
      </p:cxnSp>
      <p:cxnSp>
        <p:nvCxnSpPr>
          <p:cNvPr id="49" name="Connector: Curved 9">
            <a:extLst>
              <a:ext uri="{FF2B5EF4-FFF2-40B4-BE49-F238E27FC236}">
                <a16:creationId xmlns:a16="http://schemas.microsoft.com/office/drawing/2014/main" id="{FA709A4C-9487-BDF3-05A3-400DF2F3B355}"/>
              </a:ext>
            </a:extLst>
          </p:cNvPr>
          <p:cNvCxnSpPr>
            <a:cxnSpLocks/>
          </p:cNvCxnSpPr>
          <p:nvPr/>
        </p:nvCxnSpPr>
        <p:spPr bwMode="auto">
          <a:xfrm flipH="1" flipV="1">
            <a:off x="4687614" y="2252415"/>
            <a:ext cx="224877" cy="525651"/>
          </a:xfrm>
          <a:prstGeom prst="straightConnector1">
            <a:avLst/>
          </a:prstGeom>
          <a:solidFill>
            <a:schemeClr val="accent1"/>
          </a:solidFill>
          <a:ln w="38100" cap="flat" cmpd="sng" algn="ctr">
            <a:solidFill>
              <a:srgbClr val="EB002D"/>
            </a:solidFill>
            <a:prstDash val="solid"/>
            <a:miter lim="800000"/>
            <a:headEnd type="none" w="med" len="med"/>
            <a:tailEnd type="triangle"/>
          </a:ln>
          <a:effectLst/>
        </p:spPr>
      </p:cxnSp>
      <p:sp>
        <p:nvSpPr>
          <p:cNvPr id="54" name="TextBox 53">
            <a:extLst>
              <a:ext uri="{FF2B5EF4-FFF2-40B4-BE49-F238E27FC236}">
                <a16:creationId xmlns:a16="http://schemas.microsoft.com/office/drawing/2014/main" id="{F65EEEA9-7CEE-BD63-DAA5-F53ADCDFCFF9}"/>
              </a:ext>
            </a:extLst>
          </p:cNvPr>
          <p:cNvSpPr txBox="1"/>
          <p:nvPr/>
        </p:nvSpPr>
        <p:spPr>
          <a:xfrm>
            <a:off x="5578720" y="6443115"/>
            <a:ext cx="5135252" cy="30777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Ainsworth, L., &amp; </a:t>
            </a:r>
            <a:r>
              <a:rPr kumimoji="1"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Viegut</a:t>
            </a:r>
            <a:r>
              <a:rPr kumimoji="1"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 (2006) </a:t>
            </a:r>
            <a:r>
              <a:rPr kumimoji="1"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Common formative assessments.</a:t>
            </a:r>
            <a:endParaRPr kumimoji="1"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55" name="Picture 54">
            <a:extLst>
              <a:ext uri="{FF2B5EF4-FFF2-40B4-BE49-F238E27FC236}">
                <a16:creationId xmlns:a16="http://schemas.microsoft.com/office/drawing/2014/main" id="{4CCD7EA8-B028-8659-FEE6-BD19AFCA69D0}"/>
              </a:ext>
            </a:extLst>
          </p:cNvPr>
          <p:cNvPicPr>
            <a:picLocks noChangeAspect="1"/>
          </p:cNvPicPr>
          <p:nvPr/>
        </p:nvPicPr>
        <p:blipFill>
          <a:blip r:embed="rId4">
            <a:grayscl/>
          </a:blip>
          <a:stretch>
            <a:fillRect/>
          </a:stretch>
        </p:blipFill>
        <p:spPr>
          <a:xfrm rot="21396828">
            <a:off x="6788326" y="2124623"/>
            <a:ext cx="3079972" cy="1220182"/>
          </a:xfrm>
          <a:prstGeom prst="rect">
            <a:avLst/>
          </a:prstGeom>
        </p:spPr>
      </p:pic>
      <p:pic>
        <p:nvPicPr>
          <p:cNvPr id="56" name="Picture 55">
            <a:extLst>
              <a:ext uri="{FF2B5EF4-FFF2-40B4-BE49-F238E27FC236}">
                <a16:creationId xmlns:a16="http://schemas.microsoft.com/office/drawing/2014/main" id="{04696055-3076-99C8-FFCF-50032B513CA1}"/>
              </a:ext>
            </a:extLst>
          </p:cNvPr>
          <p:cNvPicPr>
            <a:picLocks noChangeAspect="1"/>
          </p:cNvPicPr>
          <p:nvPr/>
        </p:nvPicPr>
        <p:blipFill>
          <a:blip r:embed="rId5">
            <a:grayscl/>
          </a:blip>
          <a:stretch>
            <a:fillRect/>
          </a:stretch>
        </p:blipFill>
        <p:spPr>
          <a:xfrm rot="21420446">
            <a:off x="6753244" y="2887709"/>
            <a:ext cx="4221437" cy="806894"/>
          </a:xfrm>
          <a:prstGeom prst="rect">
            <a:avLst/>
          </a:prstGeom>
        </p:spPr>
      </p:pic>
      <p:pic>
        <p:nvPicPr>
          <p:cNvPr id="57" name="Picture 56">
            <a:extLst>
              <a:ext uri="{FF2B5EF4-FFF2-40B4-BE49-F238E27FC236}">
                <a16:creationId xmlns:a16="http://schemas.microsoft.com/office/drawing/2014/main" id="{76BB4E3B-3001-18D0-FAE5-C4833EAFB1D8}"/>
              </a:ext>
            </a:extLst>
          </p:cNvPr>
          <p:cNvPicPr>
            <a:picLocks noChangeAspect="1"/>
          </p:cNvPicPr>
          <p:nvPr/>
        </p:nvPicPr>
        <p:blipFill>
          <a:blip r:embed="rId6">
            <a:grayscl/>
          </a:blip>
          <a:stretch>
            <a:fillRect/>
          </a:stretch>
        </p:blipFill>
        <p:spPr>
          <a:xfrm rot="21585359">
            <a:off x="7294383" y="3323418"/>
            <a:ext cx="2922532" cy="806894"/>
          </a:xfrm>
          <a:prstGeom prst="rect">
            <a:avLst/>
          </a:prstGeom>
        </p:spPr>
      </p:pic>
      <p:pic>
        <p:nvPicPr>
          <p:cNvPr id="58" name="Picture 57">
            <a:extLst>
              <a:ext uri="{FF2B5EF4-FFF2-40B4-BE49-F238E27FC236}">
                <a16:creationId xmlns:a16="http://schemas.microsoft.com/office/drawing/2014/main" id="{A53428E5-1E5B-AE0B-CAF0-3C1D4E5E9364}"/>
              </a:ext>
            </a:extLst>
          </p:cNvPr>
          <p:cNvPicPr>
            <a:picLocks noChangeAspect="1"/>
          </p:cNvPicPr>
          <p:nvPr/>
        </p:nvPicPr>
        <p:blipFill>
          <a:blip r:embed="rId7">
            <a:grayscl/>
          </a:blip>
          <a:stretch>
            <a:fillRect/>
          </a:stretch>
        </p:blipFill>
        <p:spPr>
          <a:xfrm rot="541071">
            <a:off x="7037027" y="3574141"/>
            <a:ext cx="4241116" cy="1141460"/>
          </a:xfrm>
          <a:prstGeom prst="rect">
            <a:avLst/>
          </a:prstGeom>
        </p:spPr>
      </p:pic>
      <p:pic>
        <p:nvPicPr>
          <p:cNvPr id="6" name="Tests OF learning">
            <a:extLst>
              <a:ext uri="{FF2B5EF4-FFF2-40B4-BE49-F238E27FC236}">
                <a16:creationId xmlns:a16="http://schemas.microsoft.com/office/drawing/2014/main" id="{53896B4B-03B4-FBA8-6CB8-BB2A88BC9F28}"/>
              </a:ext>
            </a:extLst>
          </p:cNvPr>
          <p:cNvPicPr>
            <a:picLocks noChangeAspect="1"/>
          </p:cNvPicPr>
          <p:nvPr/>
        </p:nvPicPr>
        <p:blipFill rotWithShape="1">
          <a:blip r:embed="rId8"/>
          <a:srcRect l="17718" t="13072" r="13722" b="19796"/>
          <a:stretch/>
        </p:blipFill>
        <p:spPr>
          <a:xfrm>
            <a:off x="472966" y="2852147"/>
            <a:ext cx="2165131" cy="1068211"/>
          </a:xfrm>
          <a:prstGeom prst="rect">
            <a:avLst/>
          </a:prstGeom>
        </p:spPr>
      </p:pic>
      <p:pic>
        <p:nvPicPr>
          <p:cNvPr id="42" name="Tests FOR learning">
            <a:extLst>
              <a:ext uri="{FF2B5EF4-FFF2-40B4-BE49-F238E27FC236}">
                <a16:creationId xmlns:a16="http://schemas.microsoft.com/office/drawing/2014/main" id="{651212C7-D7E5-5A0A-6BD7-FF0F8A26F3D3}"/>
              </a:ext>
            </a:extLst>
          </p:cNvPr>
          <p:cNvPicPr>
            <a:picLocks noChangeAspect="1"/>
          </p:cNvPicPr>
          <p:nvPr/>
        </p:nvPicPr>
        <p:blipFill rotWithShape="1">
          <a:blip r:embed="rId9"/>
          <a:srcRect l="8031" t="6138" r="8031" b="6138"/>
          <a:stretch/>
        </p:blipFill>
        <p:spPr>
          <a:xfrm>
            <a:off x="4124287" y="2778066"/>
            <a:ext cx="2021419" cy="1231302"/>
          </a:xfrm>
          <a:prstGeom prst="rect">
            <a:avLst/>
          </a:prstGeom>
        </p:spPr>
      </p:pic>
    </p:spTree>
    <p:extLst>
      <p:ext uri="{BB962C8B-B14F-4D97-AF65-F5344CB8AC3E}">
        <p14:creationId xmlns:p14="http://schemas.microsoft.com/office/powerpoint/2010/main" val="1126863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23"/>
                                            </p:tgtEl>
                                          </p:cBhvr>
                                        </p:animEffect>
                                        <p:set>
                                          <p:cBhvr>
                                            <p:cTn id="7" dur="1" fill="hold">
                                              <p:stCondLst>
                                                <p:cond delay="249"/>
                                              </p:stCondLst>
                                            </p:cTn>
                                            <p:tgtEl>
                                              <p:spTgt spid="2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50"/>
                                            <p:tgtEl>
                                              <p:spTgt spid="13"/>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250"/>
                                            <p:tgtEl>
                                              <p:spTgt spid="16"/>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50"/>
                                            <p:tgtEl>
                                              <p:spTgt spid="18"/>
                                            </p:tgtEl>
                                          </p:cBhvr>
                                        </p:animEffect>
                                      </p:childTnLst>
                                    </p:cTn>
                                  </p:par>
                                </p:childTnLst>
                              </p:cTn>
                            </p:par>
                            <p:par>
                              <p:cTn id="19" fill="hold">
                                <p:stCondLst>
                                  <p:cond delay="750"/>
                                </p:stCondLst>
                                <p:childTnLst>
                                  <p:par>
                                    <p:cTn id="20" presetID="22" presetClass="entr" presetSubtype="8" fill="hold" nodeType="after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left)">
                                          <p:cBhvr>
                                            <p:cTn id="22" dur="500"/>
                                            <p:tgtEl>
                                              <p:spTgt spid="19">
                                                <p:txEl>
                                                  <p:pRg st="0" end="0"/>
                                                </p:txEl>
                                              </p:spTgt>
                                            </p:tgtEl>
                                          </p:cBhvr>
                                        </p:animEffect>
                                      </p:childTnLst>
                                    </p:cTn>
                                  </p:par>
                                </p:childTnLst>
                              </p:cTn>
                            </p:par>
                            <p:par>
                              <p:cTn id="23" fill="hold">
                                <p:stCondLst>
                                  <p:cond delay="125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250"/>
                                            <p:tgtEl>
                                              <p:spTgt spid="6"/>
                                            </p:tgtEl>
                                          </p:cBhvr>
                                        </p:animEffect>
                                      </p:childTnLst>
                                    </p:cTn>
                                  </p:par>
                                </p:childTnLst>
                              </p:cTn>
                            </p:par>
                            <p:par>
                              <p:cTn id="27" fill="hold">
                                <p:stCondLst>
                                  <p:cond delay="15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1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250"/>
                                            <p:tgtEl>
                                              <p:spTgt spid="42"/>
                                            </p:tgtEl>
                                          </p:cBhvr>
                                        </p:animEffect>
                                      </p:childTnLst>
                                    </p:cTn>
                                  </p:par>
                                </p:childTnLst>
                              </p:cTn>
                            </p:par>
                            <p:par>
                              <p:cTn id="36" fill="hold">
                                <p:stCondLst>
                                  <p:cond delay="250"/>
                                </p:stCondLst>
                                <p:childTnLst>
                                  <p:par>
                                    <p:cTn id="37" presetID="22" presetClass="entr" presetSubtype="4"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down)">
                                          <p:cBhvr>
                                            <p:cTn id="39" dur="150"/>
                                            <p:tgtEl>
                                              <p:spTgt spid="49"/>
                                            </p:tgtEl>
                                          </p:cBhvr>
                                        </p:animEffect>
                                      </p:childTnLst>
                                    </p:cTn>
                                  </p:par>
                                </p:childTnLst>
                              </p:cTn>
                            </p:par>
                            <p:par>
                              <p:cTn id="40" fill="hold">
                                <p:stCondLst>
                                  <p:cond delay="400"/>
                                </p:stCondLst>
                                <p:childTnLst>
                                  <p:par>
                                    <p:cTn id="41" presetID="22" presetClass="entr" presetSubtype="8"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left)">
                                          <p:cBhvr>
                                            <p:cTn id="43" dur="150"/>
                                            <p:tgtEl>
                                              <p:spTgt spid="55"/>
                                            </p:tgtEl>
                                          </p:cBhvr>
                                        </p:animEffect>
                                      </p:childTnLst>
                                    </p:cTn>
                                  </p:par>
                                </p:childTnLst>
                              </p:cTn>
                            </p:par>
                            <p:par>
                              <p:cTn id="44" fill="hold">
                                <p:stCondLst>
                                  <p:cond delay="550"/>
                                </p:stCondLst>
                                <p:childTnLst>
                                  <p:par>
                                    <p:cTn id="45" presetID="22" presetClass="entr" presetSubtype="8" fill="hold"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left)">
                                          <p:cBhvr>
                                            <p:cTn id="47" dur="150"/>
                                            <p:tgtEl>
                                              <p:spTgt spid="56"/>
                                            </p:tgtEl>
                                          </p:cBhvr>
                                        </p:animEffect>
                                      </p:childTnLst>
                                    </p:cTn>
                                  </p:par>
                                </p:childTnLst>
                              </p:cTn>
                            </p:par>
                            <p:par>
                              <p:cTn id="48" fill="hold">
                                <p:stCondLst>
                                  <p:cond delay="700"/>
                                </p:stCondLst>
                                <p:childTnLst>
                                  <p:par>
                                    <p:cTn id="49" presetID="22" presetClass="entr" presetSubtype="8"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150"/>
                                            <p:tgtEl>
                                              <p:spTgt spid="57"/>
                                            </p:tgtEl>
                                          </p:cBhvr>
                                        </p:animEffect>
                                      </p:childTnLst>
                                    </p:cTn>
                                  </p:par>
                                </p:childTnLst>
                              </p:cTn>
                            </p:par>
                            <p:par>
                              <p:cTn id="52" fill="hold">
                                <p:stCondLst>
                                  <p:cond delay="850"/>
                                </p:stCondLst>
                                <p:childTnLst>
                                  <p:par>
                                    <p:cTn id="53" presetID="22" presetClass="entr" presetSubtype="8"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wipe(left)">
                                          <p:cBhvr>
                                            <p:cTn id="55" dur="150"/>
                                            <p:tgtEl>
                                              <p:spTgt spid="5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200"/>
                                            <p:tgtEl>
                                              <p:spTgt spid="6"/>
                                            </p:tgtEl>
                                          </p:cBhvr>
                                        </p:animEffect>
                                        <p:set>
                                          <p:cBhvr>
                                            <p:cTn id="63" dur="1" fill="hold">
                                              <p:stCondLst>
                                                <p:cond delay="199"/>
                                              </p:stCondLst>
                                            </p:cTn>
                                            <p:tgtEl>
                                              <p:spTgt spid="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200"/>
                                            <p:tgtEl>
                                              <p:spTgt spid="42"/>
                                            </p:tgtEl>
                                          </p:cBhvr>
                                        </p:animEffect>
                                        <p:set>
                                          <p:cBhvr>
                                            <p:cTn id="66" dur="1" fill="hold">
                                              <p:stCondLst>
                                                <p:cond delay="199"/>
                                              </p:stCondLst>
                                            </p:cTn>
                                            <p:tgtEl>
                                              <p:spTgt spid="4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
                                            <p:tgtEl>
                                              <p:spTgt spid="10"/>
                                            </p:tgtEl>
                                          </p:cBhvr>
                                        </p:animEffect>
                                        <p:set>
                                          <p:cBhvr>
                                            <p:cTn id="69" dur="1" fill="hold">
                                              <p:stCondLst>
                                                <p:cond delay="199"/>
                                              </p:stCondLst>
                                            </p:cTn>
                                            <p:tgtEl>
                                              <p:spTgt spid="10"/>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
                                            <p:tgtEl>
                                              <p:spTgt spid="49"/>
                                            </p:tgtEl>
                                          </p:cBhvr>
                                        </p:animEffect>
                                        <p:set>
                                          <p:cBhvr>
                                            <p:cTn id="72" dur="1" fill="hold">
                                              <p:stCondLst>
                                                <p:cond delay="199"/>
                                              </p:stCondLst>
                                            </p:cTn>
                                            <p:tgtEl>
                                              <p:spTgt spid="49"/>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200"/>
                                            <p:tgtEl>
                                              <p:spTgt spid="55"/>
                                            </p:tgtEl>
                                          </p:cBhvr>
                                        </p:animEffect>
                                        <p:set>
                                          <p:cBhvr>
                                            <p:cTn id="75" dur="1" fill="hold">
                                              <p:stCondLst>
                                                <p:cond delay="199"/>
                                              </p:stCondLst>
                                            </p:cTn>
                                            <p:tgtEl>
                                              <p:spTgt spid="55"/>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00"/>
                                            <p:tgtEl>
                                              <p:spTgt spid="56"/>
                                            </p:tgtEl>
                                          </p:cBhvr>
                                        </p:animEffect>
                                        <p:set>
                                          <p:cBhvr>
                                            <p:cTn id="78" dur="1" fill="hold">
                                              <p:stCondLst>
                                                <p:cond delay="199"/>
                                              </p:stCondLst>
                                            </p:cTn>
                                            <p:tgtEl>
                                              <p:spTgt spid="5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00"/>
                                            <p:tgtEl>
                                              <p:spTgt spid="57"/>
                                            </p:tgtEl>
                                          </p:cBhvr>
                                        </p:animEffect>
                                        <p:set>
                                          <p:cBhvr>
                                            <p:cTn id="81" dur="1" fill="hold">
                                              <p:stCondLst>
                                                <p:cond delay="199"/>
                                              </p:stCondLst>
                                            </p:cTn>
                                            <p:tgtEl>
                                              <p:spTgt spid="5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00"/>
                                            <p:tgtEl>
                                              <p:spTgt spid="58"/>
                                            </p:tgtEl>
                                          </p:cBhvr>
                                        </p:animEffect>
                                        <p:set>
                                          <p:cBhvr>
                                            <p:cTn id="84" dur="1" fill="hold">
                                              <p:stCondLst>
                                                <p:cond delay="199"/>
                                              </p:stCondLst>
                                            </p:cTn>
                                            <p:tgtEl>
                                              <p:spTgt spid="5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00"/>
                                            <p:tgtEl>
                                              <p:spTgt spid="54"/>
                                            </p:tgtEl>
                                          </p:cBhvr>
                                        </p:animEffect>
                                        <p:set>
                                          <p:cBhvr>
                                            <p:cTn id="87" dur="1" fill="hold">
                                              <p:stCondLst>
                                                <p:cond delay="199"/>
                                              </p:stCondLst>
                                            </p:cTn>
                                            <p:tgtEl>
                                              <p:spTgt spid="54"/>
                                            </p:tgtEl>
                                            <p:attrNameLst>
                                              <p:attrName>style.visibility</p:attrName>
                                            </p:attrNameLst>
                                          </p:cBhvr>
                                          <p:to>
                                            <p:strVal val="hidden"/>
                                          </p:to>
                                        </p:set>
                                      </p:childTnLst>
                                    </p:cTn>
                                  </p:par>
                                  <p:par>
                                    <p:cTn id="88" presetID="22" presetClass="entr" presetSubtype="8"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wipe(left)">
                                          <p:cBhvr>
                                            <p:cTn id="90" dur="500"/>
                                            <p:tgtEl>
                                              <p:spTgt spid="19">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9">
                                                <p:txEl>
                                                  <p:pRg st="2" end="2"/>
                                                </p:txEl>
                                              </p:spTgt>
                                            </p:tgtEl>
                                            <p:attrNameLst>
                                              <p:attrName>style.visibility</p:attrName>
                                            </p:attrNameLst>
                                          </p:cBhvr>
                                          <p:to>
                                            <p:strVal val="visible"/>
                                          </p:to>
                                        </p:set>
                                        <p:animEffect transition="in" filter="wipe(left)">
                                          <p:cBhvr>
                                            <p:cTn id="95" dur="500"/>
                                            <p:tgtEl>
                                              <p:spTgt spid="19">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19">
                                                <p:txEl>
                                                  <p:pRg st="3" end="3"/>
                                                </p:txEl>
                                              </p:spTgt>
                                            </p:tgtEl>
                                            <p:attrNameLst>
                                              <p:attrName>style.visibility</p:attrName>
                                            </p:attrNameLst>
                                          </p:cBhvr>
                                          <p:to>
                                            <p:strVal val="visible"/>
                                          </p:to>
                                        </p:set>
                                        <p:animEffect transition="in" filter="wipe(left)">
                                          <p:cBhvr>
                                            <p:cTn id="100" dur="500"/>
                                            <p:tgtEl>
                                              <p:spTgt spid="19">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14:presetBounceEnd="50000">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14:bounceEnd="50000">
                                          <p:cBhvr additive="base">
                                            <p:cTn id="10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06" dur="500" fill="hold"/>
                                            <p:tgtEl>
                                              <p:spTgt spid="7"/>
                                            </p:tgtEl>
                                            <p:attrNameLst>
                                              <p:attrName>ppt_y</p:attrName>
                                            </p:attrNameLst>
                                          </p:cBhvr>
                                          <p:tavLst>
                                            <p:tav tm="0">
                                              <p:val>
                                                <p:strVal val="#ppt_y"/>
                                              </p:val>
                                            </p:tav>
                                            <p:tav tm="100000">
                                              <p:val>
                                                <p:strVal val="#ppt_y"/>
                                              </p:val>
                                            </p:tav>
                                          </p:tavLst>
                                        </p:anim>
                                      </p:childTnLst>
                                    </p:cTn>
                                  </p:par>
                                  <p:par>
                                    <p:cTn id="107" presetID="10"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25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19">
                                                <p:txEl>
                                                  <p:pRg st="4" end="4"/>
                                                </p:txEl>
                                              </p:spTgt>
                                            </p:tgtEl>
                                            <p:attrNameLst>
                                              <p:attrName>style.visibility</p:attrName>
                                            </p:attrNameLst>
                                          </p:cBhvr>
                                          <p:to>
                                            <p:strVal val="visible"/>
                                          </p:to>
                                        </p:set>
                                        <p:animEffect transition="in" filter="wipe(left)">
                                          <p:cBhvr>
                                            <p:cTn id="114" dur="500"/>
                                            <p:tgtEl>
                                              <p:spTgt spid="19">
                                                <p:txEl>
                                                  <p:pRg st="4" end="4"/>
                                                </p:txEl>
                                              </p:spTgt>
                                            </p:tgtEl>
                                          </p:cBhvr>
                                        </p:animEffect>
                                      </p:childTnLst>
                                    </p:cTn>
                                  </p:par>
                                  <p:par>
                                    <p:cTn id="115" presetID="10" presetClass="exit" presetSubtype="0" fill="hold" grpId="2" nodeType="withEffect">
                                      <p:stCondLst>
                                        <p:cond delay="0"/>
                                      </p:stCondLst>
                                      <p:childTnLst>
                                        <p:animEffect transition="out" filter="fade">
                                          <p:cBhvr>
                                            <p:cTn id="116" dur="250"/>
                                            <p:tgtEl>
                                              <p:spTgt spid="20"/>
                                            </p:tgtEl>
                                          </p:cBhvr>
                                        </p:animEffect>
                                        <p:set>
                                          <p:cBhvr>
                                            <p:cTn id="117" dur="1" fill="hold">
                                              <p:stCondLst>
                                                <p:cond delay="249"/>
                                              </p:stCondLst>
                                            </p:cTn>
                                            <p:tgtEl>
                                              <p:spTgt spid="20"/>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250"/>
                                            <p:tgtEl>
                                              <p:spTgt spid="7"/>
                                            </p:tgtEl>
                                          </p:cBhvr>
                                        </p:animEffect>
                                        <p:set>
                                          <p:cBhvr>
                                            <p:cTn id="120" dur="1" fill="hold">
                                              <p:stCondLst>
                                                <p:cond delay="249"/>
                                              </p:stCondLst>
                                            </p:cTn>
                                            <p:tgtEl>
                                              <p:spTgt spid="7"/>
                                            </p:tgtEl>
                                            <p:attrNameLst>
                                              <p:attrName>style.visibility</p:attrName>
                                            </p:attrNameLst>
                                          </p:cBhvr>
                                          <p:to>
                                            <p:strVal val="hidden"/>
                                          </p:to>
                                        </p:set>
                                      </p:childTnLst>
                                    </p:cTn>
                                  </p:par>
                                </p:childTnLst>
                              </p:cTn>
                            </p:par>
                            <p:par>
                              <p:cTn id="121" fill="hold">
                                <p:stCondLst>
                                  <p:cond delay="500"/>
                                </p:stCondLst>
                                <p:childTnLst>
                                  <p:par>
                                    <p:cTn id="122" presetID="2" presetClass="entr" presetSubtype="2" fill="hold" nodeType="afterEffect" p14:presetBounceEnd="50000">
                                      <p:stCondLst>
                                        <p:cond delay="0"/>
                                      </p:stCondLst>
                                      <p:childTnLst>
                                        <p:set>
                                          <p:cBhvr>
                                            <p:cTn id="123" dur="1" fill="hold">
                                              <p:stCondLst>
                                                <p:cond delay="0"/>
                                              </p:stCondLst>
                                            </p:cTn>
                                            <p:tgtEl>
                                              <p:spTgt spid="5"/>
                                            </p:tgtEl>
                                            <p:attrNameLst>
                                              <p:attrName>style.visibility</p:attrName>
                                            </p:attrNameLst>
                                          </p:cBhvr>
                                          <p:to>
                                            <p:strVal val="visible"/>
                                          </p:to>
                                        </p:set>
                                        <p:anim calcmode="lin" valueType="num" p14:bounceEnd="50000">
                                          <p:cBhvr additive="base">
                                            <p:cTn id="124"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19">
                                                <p:txEl>
                                                  <p:pRg st="5" end="5"/>
                                                </p:txEl>
                                              </p:spTgt>
                                            </p:tgtEl>
                                            <p:attrNameLst>
                                              <p:attrName>style.visibility</p:attrName>
                                            </p:attrNameLst>
                                          </p:cBhvr>
                                          <p:to>
                                            <p:strVal val="visible"/>
                                          </p:to>
                                        </p:set>
                                        <p:animEffect transition="in" filter="wipe(left)">
                                          <p:cBhvr>
                                            <p:cTn id="130" dur="500"/>
                                            <p:tgtEl>
                                              <p:spTgt spid="19">
                                                <p:txEl>
                                                  <p:pRg st="5" end="5"/>
                                                </p:txEl>
                                              </p:spTgt>
                                            </p:tgtEl>
                                          </p:cBhvr>
                                        </p:animEffect>
                                      </p:childTnLst>
                                    </p:cTn>
                                  </p:par>
                                  <p:par>
                                    <p:cTn id="131" presetID="10" presetClass="exit" presetSubtype="0" fill="hold" grpId="1" nodeType="withEffect">
                                      <p:stCondLst>
                                        <p:cond delay="0"/>
                                      </p:stCondLst>
                                      <p:childTnLst>
                                        <p:animEffect transition="out" filter="fade">
                                          <p:cBhvr>
                                            <p:cTn id="132" dur="250"/>
                                            <p:tgtEl>
                                              <p:spTgt spid="20"/>
                                            </p:tgtEl>
                                          </p:cBhvr>
                                        </p:animEffect>
                                        <p:set>
                                          <p:cBhvr>
                                            <p:cTn id="133" dur="1" fill="hold">
                                              <p:stCondLst>
                                                <p:cond delay="249"/>
                                              </p:stCondLst>
                                            </p:cTn>
                                            <p:tgtEl>
                                              <p:spTgt spid="20"/>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19">
                                                <p:txEl>
                                                  <p:pRg st="6" end="6"/>
                                                </p:txEl>
                                              </p:spTgt>
                                            </p:tgtEl>
                                            <p:attrNameLst>
                                              <p:attrName>style.visibility</p:attrName>
                                            </p:attrNameLst>
                                          </p:cBhvr>
                                          <p:to>
                                            <p:strVal val="visible"/>
                                          </p:to>
                                        </p:set>
                                        <p:animEffect transition="in" filter="wipe(left)">
                                          <p:cBhvr>
                                            <p:cTn id="141"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23" grpId="0" animBg="1"/>
          <p:bldP spid="13" grpId="0" animBg="1"/>
          <p:bldP spid="16" grpId="0" animBg="1"/>
          <p:bldP spid="18" grpId="0" animBg="1"/>
          <p:bldP spid="54" grpId="0"/>
          <p:bldP spid="5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23"/>
                                            </p:tgtEl>
                                          </p:cBhvr>
                                        </p:animEffect>
                                        <p:set>
                                          <p:cBhvr>
                                            <p:cTn id="7" dur="1" fill="hold">
                                              <p:stCondLst>
                                                <p:cond delay="249"/>
                                              </p:stCondLst>
                                            </p:cTn>
                                            <p:tgtEl>
                                              <p:spTgt spid="2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50"/>
                                            <p:tgtEl>
                                              <p:spTgt spid="13"/>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250"/>
                                            <p:tgtEl>
                                              <p:spTgt spid="16"/>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50"/>
                                            <p:tgtEl>
                                              <p:spTgt spid="18"/>
                                            </p:tgtEl>
                                          </p:cBhvr>
                                        </p:animEffect>
                                      </p:childTnLst>
                                    </p:cTn>
                                  </p:par>
                                </p:childTnLst>
                              </p:cTn>
                            </p:par>
                            <p:par>
                              <p:cTn id="19" fill="hold">
                                <p:stCondLst>
                                  <p:cond delay="750"/>
                                </p:stCondLst>
                                <p:childTnLst>
                                  <p:par>
                                    <p:cTn id="20" presetID="22" presetClass="entr" presetSubtype="8" fill="hold" nodeType="after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left)">
                                          <p:cBhvr>
                                            <p:cTn id="22" dur="500"/>
                                            <p:tgtEl>
                                              <p:spTgt spid="19">
                                                <p:txEl>
                                                  <p:pRg st="0" end="0"/>
                                                </p:txEl>
                                              </p:spTgt>
                                            </p:tgtEl>
                                          </p:cBhvr>
                                        </p:animEffect>
                                      </p:childTnLst>
                                    </p:cTn>
                                  </p:par>
                                </p:childTnLst>
                              </p:cTn>
                            </p:par>
                            <p:par>
                              <p:cTn id="23" fill="hold">
                                <p:stCondLst>
                                  <p:cond delay="125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250"/>
                                            <p:tgtEl>
                                              <p:spTgt spid="6"/>
                                            </p:tgtEl>
                                          </p:cBhvr>
                                        </p:animEffect>
                                      </p:childTnLst>
                                    </p:cTn>
                                  </p:par>
                                </p:childTnLst>
                              </p:cTn>
                            </p:par>
                            <p:par>
                              <p:cTn id="27" fill="hold">
                                <p:stCondLst>
                                  <p:cond delay="15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1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250"/>
                                            <p:tgtEl>
                                              <p:spTgt spid="42"/>
                                            </p:tgtEl>
                                          </p:cBhvr>
                                        </p:animEffect>
                                      </p:childTnLst>
                                    </p:cTn>
                                  </p:par>
                                </p:childTnLst>
                              </p:cTn>
                            </p:par>
                            <p:par>
                              <p:cTn id="36" fill="hold">
                                <p:stCondLst>
                                  <p:cond delay="250"/>
                                </p:stCondLst>
                                <p:childTnLst>
                                  <p:par>
                                    <p:cTn id="37" presetID="22" presetClass="entr" presetSubtype="4"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down)">
                                          <p:cBhvr>
                                            <p:cTn id="39" dur="150"/>
                                            <p:tgtEl>
                                              <p:spTgt spid="49"/>
                                            </p:tgtEl>
                                          </p:cBhvr>
                                        </p:animEffect>
                                      </p:childTnLst>
                                    </p:cTn>
                                  </p:par>
                                </p:childTnLst>
                              </p:cTn>
                            </p:par>
                            <p:par>
                              <p:cTn id="40" fill="hold">
                                <p:stCondLst>
                                  <p:cond delay="400"/>
                                </p:stCondLst>
                                <p:childTnLst>
                                  <p:par>
                                    <p:cTn id="41" presetID="22" presetClass="entr" presetSubtype="8"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left)">
                                          <p:cBhvr>
                                            <p:cTn id="43" dur="150"/>
                                            <p:tgtEl>
                                              <p:spTgt spid="55"/>
                                            </p:tgtEl>
                                          </p:cBhvr>
                                        </p:animEffect>
                                      </p:childTnLst>
                                    </p:cTn>
                                  </p:par>
                                </p:childTnLst>
                              </p:cTn>
                            </p:par>
                            <p:par>
                              <p:cTn id="44" fill="hold">
                                <p:stCondLst>
                                  <p:cond delay="550"/>
                                </p:stCondLst>
                                <p:childTnLst>
                                  <p:par>
                                    <p:cTn id="45" presetID="22" presetClass="entr" presetSubtype="8" fill="hold"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left)">
                                          <p:cBhvr>
                                            <p:cTn id="47" dur="150"/>
                                            <p:tgtEl>
                                              <p:spTgt spid="56"/>
                                            </p:tgtEl>
                                          </p:cBhvr>
                                        </p:animEffect>
                                      </p:childTnLst>
                                    </p:cTn>
                                  </p:par>
                                </p:childTnLst>
                              </p:cTn>
                            </p:par>
                            <p:par>
                              <p:cTn id="48" fill="hold">
                                <p:stCondLst>
                                  <p:cond delay="700"/>
                                </p:stCondLst>
                                <p:childTnLst>
                                  <p:par>
                                    <p:cTn id="49" presetID="22" presetClass="entr" presetSubtype="8"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150"/>
                                            <p:tgtEl>
                                              <p:spTgt spid="57"/>
                                            </p:tgtEl>
                                          </p:cBhvr>
                                        </p:animEffect>
                                      </p:childTnLst>
                                    </p:cTn>
                                  </p:par>
                                </p:childTnLst>
                              </p:cTn>
                            </p:par>
                            <p:par>
                              <p:cTn id="52" fill="hold">
                                <p:stCondLst>
                                  <p:cond delay="850"/>
                                </p:stCondLst>
                                <p:childTnLst>
                                  <p:par>
                                    <p:cTn id="53" presetID="22" presetClass="entr" presetSubtype="8"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wipe(left)">
                                          <p:cBhvr>
                                            <p:cTn id="55" dur="150"/>
                                            <p:tgtEl>
                                              <p:spTgt spid="5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200"/>
                                            <p:tgtEl>
                                              <p:spTgt spid="6"/>
                                            </p:tgtEl>
                                          </p:cBhvr>
                                        </p:animEffect>
                                        <p:set>
                                          <p:cBhvr>
                                            <p:cTn id="63" dur="1" fill="hold">
                                              <p:stCondLst>
                                                <p:cond delay="199"/>
                                              </p:stCondLst>
                                            </p:cTn>
                                            <p:tgtEl>
                                              <p:spTgt spid="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200"/>
                                            <p:tgtEl>
                                              <p:spTgt spid="42"/>
                                            </p:tgtEl>
                                          </p:cBhvr>
                                        </p:animEffect>
                                        <p:set>
                                          <p:cBhvr>
                                            <p:cTn id="66" dur="1" fill="hold">
                                              <p:stCondLst>
                                                <p:cond delay="199"/>
                                              </p:stCondLst>
                                            </p:cTn>
                                            <p:tgtEl>
                                              <p:spTgt spid="4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
                                            <p:tgtEl>
                                              <p:spTgt spid="10"/>
                                            </p:tgtEl>
                                          </p:cBhvr>
                                        </p:animEffect>
                                        <p:set>
                                          <p:cBhvr>
                                            <p:cTn id="69" dur="1" fill="hold">
                                              <p:stCondLst>
                                                <p:cond delay="199"/>
                                              </p:stCondLst>
                                            </p:cTn>
                                            <p:tgtEl>
                                              <p:spTgt spid="10"/>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
                                            <p:tgtEl>
                                              <p:spTgt spid="49"/>
                                            </p:tgtEl>
                                          </p:cBhvr>
                                        </p:animEffect>
                                        <p:set>
                                          <p:cBhvr>
                                            <p:cTn id="72" dur="1" fill="hold">
                                              <p:stCondLst>
                                                <p:cond delay="199"/>
                                              </p:stCondLst>
                                            </p:cTn>
                                            <p:tgtEl>
                                              <p:spTgt spid="49"/>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200"/>
                                            <p:tgtEl>
                                              <p:spTgt spid="55"/>
                                            </p:tgtEl>
                                          </p:cBhvr>
                                        </p:animEffect>
                                        <p:set>
                                          <p:cBhvr>
                                            <p:cTn id="75" dur="1" fill="hold">
                                              <p:stCondLst>
                                                <p:cond delay="199"/>
                                              </p:stCondLst>
                                            </p:cTn>
                                            <p:tgtEl>
                                              <p:spTgt spid="55"/>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00"/>
                                            <p:tgtEl>
                                              <p:spTgt spid="56"/>
                                            </p:tgtEl>
                                          </p:cBhvr>
                                        </p:animEffect>
                                        <p:set>
                                          <p:cBhvr>
                                            <p:cTn id="78" dur="1" fill="hold">
                                              <p:stCondLst>
                                                <p:cond delay="199"/>
                                              </p:stCondLst>
                                            </p:cTn>
                                            <p:tgtEl>
                                              <p:spTgt spid="5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00"/>
                                            <p:tgtEl>
                                              <p:spTgt spid="57"/>
                                            </p:tgtEl>
                                          </p:cBhvr>
                                        </p:animEffect>
                                        <p:set>
                                          <p:cBhvr>
                                            <p:cTn id="81" dur="1" fill="hold">
                                              <p:stCondLst>
                                                <p:cond delay="199"/>
                                              </p:stCondLst>
                                            </p:cTn>
                                            <p:tgtEl>
                                              <p:spTgt spid="5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00"/>
                                            <p:tgtEl>
                                              <p:spTgt spid="58"/>
                                            </p:tgtEl>
                                          </p:cBhvr>
                                        </p:animEffect>
                                        <p:set>
                                          <p:cBhvr>
                                            <p:cTn id="84" dur="1" fill="hold">
                                              <p:stCondLst>
                                                <p:cond delay="199"/>
                                              </p:stCondLst>
                                            </p:cTn>
                                            <p:tgtEl>
                                              <p:spTgt spid="5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00"/>
                                            <p:tgtEl>
                                              <p:spTgt spid="54"/>
                                            </p:tgtEl>
                                          </p:cBhvr>
                                        </p:animEffect>
                                        <p:set>
                                          <p:cBhvr>
                                            <p:cTn id="87" dur="1" fill="hold">
                                              <p:stCondLst>
                                                <p:cond delay="199"/>
                                              </p:stCondLst>
                                            </p:cTn>
                                            <p:tgtEl>
                                              <p:spTgt spid="54"/>
                                            </p:tgtEl>
                                            <p:attrNameLst>
                                              <p:attrName>style.visibility</p:attrName>
                                            </p:attrNameLst>
                                          </p:cBhvr>
                                          <p:to>
                                            <p:strVal val="hidden"/>
                                          </p:to>
                                        </p:set>
                                      </p:childTnLst>
                                    </p:cTn>
                                  </p:par>
                                  <p:par>
                                    <p:cTn id="88" presetID="22" presetClass="entr" presetSubtype="8"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wipe(left)">
                                          <p:cBhvr>
                                            <p:cTn id="90" dur="500"/>
                                            <p:tgtEl>
                                              <p:spTgt spid="19">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9">
                                                <p:txEl>
                                                  <p:pRg st="2" end="2"/>
                                                </p:txEl>
                                              </p:spTgt>
                                            </p:tgtEl>
                                            <p:attrNameLst>
                                              <p:attrName>style.visibility</p:attrName>
                                            </p:attrNameLst>
                                          </p:cBhvr>
                                          <p:to>
                                            <p:strVal val="visible"/>
                                          </p:to>
                                        </p:set>
                                        <p:animEffect transition="in" filter="wipe(left)">
                                          <p:cBhvr>
                                            <p:cTn id="95" dur="500"/>
                                            <p:tgtEl>
                                              <p:spTgt spid="19">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19">
                                                <p:txEl>
                                                  <p:pRg st="3" end="3"/>
                                                </p:txEl>
                                              </p:spTgt>
                                            </p:tgtEl>
                                            <p:attrNameLst>
                                              <p:attrName>style.visibility</p:attrName>
                                            </p:attrNameLst>
                                          </p:cBhvr>
                                          <p:to>
                                            <p:strVal val="visible"/>
                                          </p:to>
                                        </p:set>
                                        <p:animEffect transition="in" filter="wipe(left)">
                                          <p:cBhvr>
                                            <p:cTn id="100" dur="500"/>
                                            <p:tgtEl>
                                              <p:spTgt spid="19">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additive="base">
                                            <p:cTn id="105" dur="500" fill="hold"/>
                                            <p:tgtEl>
                                              <p:spTgt spid="7"/>
                                            </p:tgtEl>
                                            <p:attrNameLst>
                                              <p:attrName>ppt_x</p:attrName>
                                            </p:attrNameLst>
                                          </p:cBhvr>
                                          <p:tavLst>
                                            <p:tav tm="0">
                                              <p:val>
                                                <p:strVal val="0-#ppt_w/2"/>
                                              </p:val>
                                            </p:tav>
                                            <p:tav tm="100000">
                                              <p:val>
                                                <p:strVal val="#ppt_x"/>
                                              </p:val>
                                            </p:tav>
                                          </p:tavLst>
                                        </p:anim>
                                        <p:anim calcmode="lin" valueType="num">
                                          <p:cBhvr additive="base">
                                            <p:cTn id="106" dur="500" fill="hold"/>
                                            <p:tgtEl>
                                              <p:spTgt spid="7"/>
                                            </p:tgtEl>
                                            <p:attrNameLst>
                                              <p:attrName>ppt_y</p:attrName>
                                            </p:attrNameLst>
                                          </p:cBhvr>
                                          <p:tavLst>
                                            <p:tav tm="0">
                                              <p:val>
                                                <p:strVal val="#ppt_y"/>
                                              </p:val>
                                            </p:tav>
                                            <p:tav tm="100000">
                                              <p:val>
                                                <p:strVal val="#ppt_y"/>
                                              </p:val>
                                            </p:tav>
                                          </p:tavLst>
                                        </p:anim>
                                      </p:childTnLst>
                                    </p:cTn>
                                  </p:par>
                                  <p:par>
                                    <p:cTn id="107" presetID="10"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25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19">
                                                <p:txEl>
                                                  <p:pRg st="4" end="4"/>
                                                </p:txEl>
                                              </p:spTgt>
                                            </p:tgtEl>
                                            <p:attrNameLst>
                                              <p:attrName>style.visibility</p:attrName>
                                            </p:attrNameLst>
                                          </p:cBhvr>
                                          <p:to>
                                            <p:strVal val="visible"/>
                                          </p:to>
                                        </p:set>
                                        <p:animEffect transition="in" filter="wipe(left)">
                                          <p:cBhvr>
                                            <p:cTn id="114" dur="500"/>
                                            <p:tgtEl>
                                              <p:spTgt spid="19">
                                                <p:txEl>
                                                  <p:pRg st="4" end="4"/>
                                                </p:txEl>
                                              </p:spTgt>
                                            </p:tgtEl>
                                          </p:cBhvr>
                                        </p:animEffect>
                                      </p:childTnLst>
                                    </p:cTn>
                                  </p:par>
                                  <p:par>
                                    <p:cTn id="115" presetID="10" presetClass="exit" presetSubtype="0" fill="hold" grpId="3" nodeType="withEffect">
                                      <p:stCondLst>
                                        <p:cond delay="0"/>
                                      </p:stCondLst>
                                      <p:childTnLst>
                                        <p:animEffect transition="out" filter="fade">
                                          <p:cBhvr>
                                            <p:cTn id="116" dur="250"/>
                                            <p:tgtEl>
                                              <p:spTgt spid="20"/>
                                            </p:tgtEl>
                                          </p:cBhvr>
                                        </p:animEffect>
                                        <p:set>
                                          <p:cBhvr>
                                            <p:cTn id="117" dur="1" fill="hold">
                                              <p:stCondLst>
                                                <p:cond delay="249"/>
                                              </p:stCondLst>
                                            </p:cTn>
                                            <p:tgtEl>
                                              <p:spTgt spid="20"/>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250"/>
                                            <p:tgtEl>
                                              <p:spTgt spid="7"/>
                                            </p:tgtEl>
                                          </p:cBhvr>
                                        </p:animEffect>
                                        <p:set>
                                          <p:cBhvr>
                                            <p:cTn id="120" dur="1" fill="hold">
                                              <p:stCondLst>
                                                <p:cond delay="249"/>
                                              </p:stCondLst>
                                            </p:cTn>
                                            <p:tgtEl>
                                              <p:spTgt spid="7"/>
                                            </p:tgtEl>
                                            <p:attrNameLst>
                                              <p:attrName>style.visibility</p:attrName>
                                            </p:attrNameLst>
                                          </p:cBhvr>
                                          <p:to>
                                            <p:strVal val="hidden"/>
                                          </p:to>
                                        </p:set>
                                      </p:childTnLst>
                                    </p:cTn>
                                  </p:par>
                                </p:childTnLst>
                              </p:cTn>
                            </p:par>
                            <p:par>
                              <p:cTn id="121" fill="hold">
                                <p:stCondLst>
                                  <p:cond delay="500"/>
                                </p:stCondLst>
                                <p:childTnLst>
                                  <p:par>
                                    <p:cTn id="122" presetID="2" presetClass="entr" presetSubtype="2" fill="hold" nodeType="afterEffect">
                                      <p:stCondLst>
                                        <p:cond delay="0"/>
                                      </p:stCondLst>
                                      <p:childTnLst>
                                        <p:set>
                                          <p:cBhvr>
                                            <p:cTn id="123" dur="1" fill="hold">
                                              <p:stCondLst>
                                                <p:cond delay="0"/>
                                              </p:stCondLst>
                                            </p:cTn>
                                            <p:tgtEl>
                                              <p:spTgt spid="5"/>
                                            </p:tgtEl>
                                            <p:attrNameLst>
                                              <p:attrName>style.visibility</p:attrName>
                                            </p:attrNameLst>
                                          </p:cBhvr>
                                          <p:to>
                                            <p:strVal val="visible"/>
                                          </p:to>
                                        </p:set>
                                        <p:anim calcmode="lin" valueType="num">
                                          <p:cBhvr additive="base">
                                            <p:cTn id="124" dur="500" fill="hold"/>
                                            <p:tgtEl>
                                              <p:spTgt spid="5"/>
                                            </p:tgtEl>
                                            <p:attrNameLst>
                                              <p:attrName>ppt_x</p:attrName>
                                            </p:attrNameLst>
                                          </p:cBhvr>
                                          <p:tavLst>
                                            <p:tav tm="0">
                                              <p:val>
                                                <p:strVal val="1+#ppt_w/2"/>
                                              </p:val>
                                            </p:tav>
                                            <p:tav tm="100000">
                                              <p:val>
                                                <p:strVal val="#ppt_x"/>
                                              </p:val>
                                            </p:tav>
                                          </p:tavLst>
                                        </p:anim>
                                        <p:anim calcmode="lin" valueType="num">
                                          <p:cBhvr additive="base">
                                            <p:cTn id="1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19">
                                                <p:txEl>
                                                  <p:pRg st="5" end="5"/>
                                                </p:txEl>
                                              </p:spTgt>
                                            </p:tgtEl>
                                            <p:attrNameLst>
                                              <p:attrName>style.visibility</p:attrName>
                                            </p:attrNameLst>
                                          </p:cBhvr>
                                          <p:to>
                                            <p:strVal val="visible"/>
                                          </p:to>
                                        </p:set>
                                        <p:animEffect transition="in" filter="wipe(left)">
                                          <p:cBhvr>
                                            <p:cTn id="130" dur="500"/>
                                            <p:tgtEl>
                                              <p:spTgt spid="19">
                                                <p:txEl>
                                                  <p:pRg st="5" end="5"/>
                                                </p:txEl>
                                              </p:spTgt>
                                            </p:tgtEl>
                                          </p:cBhvr>
                                        </p:animEffect>
                                      </p:childTnLst>
                                    </p:cTn>
                                  </p:par>
                                  <p:par>
                                    <p:cTn id="131" presetID="10" presetClass="exit" presetSubtype="0" fill="hold" grpId="1" nodeType="withEffect">
                                      <p:stCondLst>
                                        <p:cond delay="0"/>
                                      </p:stCondLst>
                                      <p:childTnLst>
                                        <p:animEffect transition="out" filter="fade">
                                          <p:cBhvr>
                                            <p:cTn id="132" dur="250"/>
                                            <p:tgtEl>
                                              <p:spTgt spid="20"/>
                                            </p:tgtEl>
                                          </p:cBhvr>
                                        </p:animEffect>
                                        <p:set>
                                          <p:cBhvr>
                                            <p:cTn id="133" dur="1" fill="hold">
                                              <p:stCondLst>
                                                <p:cond delay="249"/>
                                              </p:stCondLst>
                                            </p:cTn>
                                            <p:tgtEl>
                                              <p:spTgt spid="20"/>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19">
                                                <p:txEl>
                                                  <p:pRg st="6" end="6"/>
                                                </p:txEl>
                                              </p:spTgt>
                                            </p:tgtEl>
                                            <p:attrNameLst>
                                              <p:attrName>style.visibility</p:attrName>
                                            </p:attrNameLst>
                                          </p:cBhvr>
                                          <p:to>
                                            <p:strVal val="visible"/>
                                          </p:to>
                                        </p:set>
                                        <p:animEffect transition="in" filter="wipe(left)">
                                          <p:cBhvr>
                                            <p:cTn id="141"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3" animBg="1"/>
          <p:bldP spid="23" grpId="0" animBg="1"/>
          <p:bldP spid="13" grpId="0" animBg="1"/>
          <p:bldP spid="16" grpId="0" animBg="1"/>
          <p:bldP spid="18" grpId="0" animBg="1"/>
          <p:bldP spid="54" grpId="0"/>
          <p:bldP spid="54" grpId="1"/>
        </p:bldLst>
      </p:timing>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EF4D833C-A959-5E55-4A9B-684FD29F23B1}"/>
              </a:ext>
            </a:extLst>
          </p:cNvPr>
          <p:cNvSpPr/>
          <p:nvPr/>
        </p:nvSpPr>
        <p:spPr>
          <a:xfrm>
            <a:off x="2694681" y="614438"/>
            <a:ext cx="9125040" cy="1626013"/>
          </a:xfrm>
          <a:prstGeom prst="rect">
            <a:avLst/>
          </a:prstGeom>
          <a:solidFill>
            <a:srgbClr val="BBDDE7"/>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0C40483C-A540-AC5B-6641-36860F1166E4}"/>
              </a:ext>
            </a:extLst>
          </p:cNvPr>
          <p:cNvGrpSpPr/>
          <p:nvPr/>
        </p:nvGrpSpPr>
        <p:grpSpPr>
          <a:xfrm>
            <a:off x="6690821" y="1192036"/>
            <a:ext cx="2386262" cy="1167974"/>
            <a:chOff x="7284372" y="940574"/>
            <a:chExt cx="2386262" cy="1167974"/>
          </a:xfrm>
          <a:solidFill>
            <a:srgbClr val="1C75BC"/>
          </a:solidFill>
        </p:grpSpPr>
        <p:sp>
          <p:nvSpPr>
            <p:cNvPr id="143" name="Rounded Rectangle 50">
              <a:extLst>
                <a:ext uri="{FF2B5EF4-FFF2-40B4-BE49-F238E27FC236}">
                  <a16:creationId xmlns:a16="http://schemas.microsoft.com/office/drawing/2014/main" id="{C1700046-D75F-3C44-7791-770AAD3EEC59}"/>
                </a:ext>
              </a:extLst>
            </p:cNvPr>
            <p:cNvSpPr/>
            <p:nvPr/>
          </p:nvSpPr>
          <p:spPr bwMode="auto">
            <a:xfrm>
              <a:off x="7999869" y="1768029"/>
              <a:ext cx="1670765" cy="340519"/>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Perishability</a:t>
              </a:r>
            </a:p>
          </p:txBody>
        </p:sp>
        <p:cxnSp>
          <p:nvCxnSpPr>
            <p:cNvPr id="144" name="Straight Arrow Connector 143">
              <a:extLst>
                <a:ext uri="{FF2B5EF4-FFF2-40B4-BE49-F238E27FC236}">
                  <a16:creationId xmlns:a16="http://schemas.microsoft.com/office/drawing/2014/main" id="{13860935-E68F-3043-58F1-3491C21A564A}"/>
                </a:ext>
              </a:extLst>
            </p:cNvPr>
            <p:cNvCxnSpPr>
              <a:cxnSpLocks/>
              <a:endCxn id="143" idx="1"/>
            </p:cNvCxnSpPr>
            <p:nvPr/>
          </p:nvCxnSpPr>
          <p:spPr bwMode="auto">
            <a:xfrm>
              <a:off x="7284372" y="940574"/>
              <a:ext cx="715497" cy="997715"/>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29" name="Group 128">
            <a:extLst>
              <a:ext uri="{FF2B5EF4-FFF2-40B4-BE49-F238E27FC236}">
                <a16:creationId xmlns:a16="http://schemas.microsoft.com/office/drawing/2014/main" id="{7044962E-0D9F-CA73-1527-1170461BB299}"/>
              </a:ext>
            </a:extLst>
          </p:cNvPr>
          <p:cNvGrpSpPr/>
          <p:nvPr/>
        </p:nvGrpSpPr>
        <p:grpSpPr>
          <a:xfrm>
            <a:off x="6707068" y="1205614"/>
            <a:ext cx="2377400" cy="381587"/>
            <a:chOff x="7300620" y="1295261"/>
            <a:chExt cx="2377400" cy="381587"/>
          </a:xfrm>
          <a:solidFill>
            <a:srgbClr val="1C75BC"/>
          </a:solidFill>
        </p:grpSpPr>
        <p:sp>
          <p:nvSpPr>
            <p:cNvPr id="130" name="Rounded Rectangle 48">
              <a:extLst>
                <a:ext uri="{FF2B5EF4-FFF2-40B4-BE49-F238E27FC236}">
                  <a16:creationId xmlns:a16="http://schemas.microsoft.com/office/drawing/2014/main" id="{D1F8F894-6672-9859-1698-F93A54D2193E}"/>
                </a:ext>
              </a:extLst>
            </p:cNvPr>
            <p:cNvSpPr/>
            <p:nvPr/>
          </p:nvSpPr>
          <p:spPr bwMode="auto">
            <a:xfrm>
              <a:off x="8007255" y="1338520"/>
              <a:ext cx="1670765"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Context</a:t>
              </a:r>
            </a:p>
          </p:txBody>
        </p:sp>
        <p:cxnSp>
          <p:nvCxnSpPr>
            <p:cNvPr id="131" name="Straight Arrow Connector 130">
              <a:extLst>
                <a:ext uri="{FF2B5EF4-FFF2-40B4-BE49-F238E27FC236}">
                  <a16:creationId xmlns:a16="http://schemas.microsoft.com/office/drawing/2014/main" id="{5880EC82-5C81-D055-EB6F-C4DC4FEA5A8D}"/>
                </a:ext>
              </a:extLst>
            </p:cNvPr>
            <p:cNvCxnSpPr>
              <a:cxnSpLocks/>
              <a:endCxn id="130" idx="1"/>
            </p:cNvCxnSpPr>
            <p:nvPr/>
          </p:nvCxnSpPr>
          <p:spPr bwMode="auto">
            <a:xfrm>
              <a:off x="7300620" y="1295261"/>
              <a:ext cx="706635" cy="212423"/>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32" name="Group 131">
            <a:extLst>
              <a:ext uri="{FF2B5EF4-FFF2-40B4-BE49-F238E27FC236}">
                <a16:creationId xmlns:a16="http://schemas.microsoft.com/office/drawing/2014/main" id="{B777281F-95DB-C3BA-D2B3-35792F8F9145}"/>
              </a:ext>
            </a:extLst>
          </p:cNvPr>
          <p:cNvGrpSpPr/>
          <p:nvPr/>
        </p:nvGrpSpPr>
        <p:grpSpPr>
          <a:xfrm>
            <a:off x="6707068" y="475296"/>
            <a:ext cx="2377400" cy="730318"/>
            <a:chOff x="6815599" y="694153"/>
            <a:chExt cx="2377400" cy="730318"/>
          </a:xfrm>
          <a:solidFill>
            <a:srgbClr val="1C75BC"/>
          </a:solidFill>
        </p:grpSpPr>
        <p:sp>
          <p:nvSpPr>
            <p:cNvPr id="133" name="Rounded Rectangle 49">
              <a:extLst>
                <a:ext uri="{FF2B5EF4-FFF2-40B4-BE49-F238E27FC236}">
                  <a16:creationId xmlns:a16="http://schemas.microsoft.com/office/drawing/2014/main" id="{8F5141EA-3191-78A1-B759-8FDFC6D25570}"/>
                </a:ext>
              </a:extLst>
            </p:cNvPr>
            <p:cNvSpPr/>
            <p:nvPr/>
          </p:nvSpPr>
          <p:spPr bwMode="auto">
            <a:xfrm>
              <a:off x="7514849" y="694153"/>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Skill Definition</a:t>
              </a:r>
            </a:p>
          </p:txBody>
        </p:sp>
        <p:cxnSp>
          <p:nvCxnSpPr>
            <p:cNvPr id="134" name="Straight Arrow Connector 133">
              <a:extLst>
                <a:ext uri="{FF2B5EF4-FFF2-40B4-BE49-F238E27FC236}">
                  <a16:creationId xmlns:a16="http://schemas.microsoft.com/office/drawing/2014/main" id="{91327EC8-956D-F970-1185-33BB488F1112}"/>
                </a:ext>
              </a:extLst>
            </p:cNvPr>
            <p:cNvCxnSpPr>
              <a:cxnSpLocks/>
              <a:endCxn id="133" idx="1"/>
            </p:cNvCxnSpPr>
            <p:nvPr/>
          </p:nvCxnSpPr>
          <p:spPr bwMode="auto">
            <a:xfrm flipV="1">
              <a:off x="6815599" y="863317"/>
              <a:ext cx="699250" cy="561154"/>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35" name="Group 134">
            <a:extLst>
              <a:ext uri="{FF2B5EF4-FFF2-40B4-BE49-F238E27FC236}">
                <a16:creationId xmlns:a16="http://schemas.microsoft.com/office/drawing/2014/main" id="{EDA0D089-A859-E23A-494F-CC8C263EFC9B}"/>
              </a:ext>
            </a:extLst>
          </p:cNvPr>
          <p:cNvGrpSpPr/>
          <p:nvPr/>
        </p:nvGrpSpPr>
        <p:grpSpPr>
          <a:xfrm>
            <a:off x="6707068" y="1205614"/>
            <a:ext cx="2370015" cy="762510"/>
            <a:chOff x="7300619" y="1346038"/>
            <a:chExt cx="2370015" cy="762510"/>
          </a:xfrm>
          <a:solidFill>
            <a:srgbClr val="1C75BC"/>
          </a:solidFill>
        </p:grpSpPr>
        <p:sp>
          <p:nvSpPr>
            <p:cNvPr id="136" name="Rounded Rectangle 50">
              <a:extLst>
                <a:ext uri="{FF2B5EF4-FFF2-40B4-BE49-F238E27FC236}">
                  <a16:creationId xmlns:a16="http://schemas.microsoft.com/office/drawing/2014/main" id="{6DAEB57D-CB63-09CA-79C2-7DE724E6AD6F}"/>
                </a:ext>
              </a:extLst>
            </p:cNvPr>
            <p:cNvSpPr/>
            <p:nvPr/>
          </p:nvSpPr>
          <p:spPr bwMode="auto">
            <a:xfrm>
              <a:off x="7999869" y="1768029"/>
              <a:ext cx="1670765" cy="340519"/>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Detector</a:t>
              </a:r>
            </a:p>
          </p:txBody>
        </p:sp>
        <p:cxnSp>
          <p:nvCxnSpPr>
            <p:cNvPr id="137" name="Straight Arrow Connector 136">
              <a:extLst>
                <a:ext uri="{FF2B5EF4-FFF2-40B4-BE49-F238E27FC236}">
                  <a16:creationId xmlns:a16="http://schemas.microsoft.com/office/drawing/2014/main" id="{120136AA-E215-9BDD-917F-FBF2CFE6B2CC}"/>
                </a:ext>
              </a:extLst>
            </p:cNvPr>
            <p:cNvCxnSpPr>
              <a:cxnSpLocks/>
              <a:endCxn id="136" idx="1"/>
            </p:cNvCxnSpPr>
            <p:nvPr/>
          </p:nvCxnSpPr>
          <p:spPr bwMode="auto">
            <a:xfrm>
              <a:off x="7300619" y="1346038"/>
              <a:ext cx="699250" cy="592251"/>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38" name="Group 137">
            <a:extLst>
              <a:ext uri="{FF2B5EF4-FFF2-40B4-BE49-F238E27FC236}">
                <a16:creationId xmlns:a16="http://schemas.microsoft.com/office/drawing/2014/main" id="{2D29D0B1-5286-5A90-F89A-F24C129C838E}"/>
              </a:ext>
            </a:extLst>
          </p:cNvPr>
          <p:cNvGrpSpPr/>
          <p:nvPr/>
        </p:nvGrpSpPr>
        <p:grpSpPr>
          <a:xfrm>
            <a:off x="6707068" y="862608"/>
            <a:ext cx="2377400" cy="343006"/>
            <a:chOff x="6815599" y="968059"/>
            <a:chExt cx="2377400" cy="343006"/>
          </a:xfrm>
          <a:solidFill>
            <a:srgbClr val="1C75BC"/>
          </a:solidFill>
        </p:grpSpPr>
        <p:sp>
          <p:nvSpPr>
            <p:cNvPr id="139" name="Rounded Rectangle 54">
              <a:extLst>
                <a:ext uri="{FF2B5EF4-FFF2-40B4-BE49-F238E27FC236}">
                  <a16:creationId xmlns:a16="http://schemas.microsoft.com/office/drawing/2014/main" id="{3C5BB25D-C4B4-EFAD-A8E3-660597B21068}"/>
                </a:ext>
              </a:extLst>
            </p:cNvPr>
            <p:cNvSpPr/>
            <p:nvPr/>
          </p:nvSpPr>
          <p:spPr bwMode="auto">
            <a:xfrm>
              <a:off x="7514849" y="968059"/>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Activity</a:t>
              </a:r>
            </a:p>
          </p:txBody>
        </p:sp>
        <p:cxnSp>
          <p:nvCxnSpPr>
            <p:cNvPr id="140" name="Straight Arrow Connector 139">
              <a:extLst>
                <a:ext uri="{FF2B5EF4-FFF2-40B4-BE49-F238E27FC236}">
                  <a16:creationId xmlns:a16="http://schemas.microsoft.com/office/drawing/2014/main" id="{3070633E-1043-9F86-AF38-4D32CA18E265}"/>
                </a:ext>
              </a:extLst>
            </p:cNvPr>
            <p:cNvCxnSpPr>
              <a:cxnSpLocks/>
              <a:endCxn id="139" idx="1"/>
            </p:cNvCxnSpPr>
            <p:nvPr/>
          </p:nvCxnSpPr>
          <p:spPr bwMode="auto">
            <a:xfrm flipV="1">
              <a:off x="6815599" y="1137223"/>
              <a:ext cx="699250" cy="173842"/>
            </a:xfrm>
            <a:prstGeom prst="straightConnector1">
              <a:avLst/>
            </a:prstGeom>
            <a:grpFill/>
            <a:ln w="25400" cap="flat" cmpd="sng" algn="ctr">
              <a:solidFill>
                <a:srgbClr val="47494D"/>
              </a:solidFill>
              <a:prstDash val="solid"/>
              <a:miter lim="800000"/>
              <a:headEnd type="none" w="med" len="med"/>
              <a:tailEnd type="triangle"/>
            </a:ln>
            <a:effectLst/>
          </p:spPr>
        </p:cxnSp>
      </p:grpSp>
      <p:sp>
        <p:nvSpPr>
          <p:cNvPr id="53" name="Sensor Line 3">
            <a:extLst>
              <a:ext uri="{FF2B5EF4-FFF2-40B4-BE49-F238E27FC236}">
                <a16:creationId xmlns:a16="http://schemas.microsoft.com/office/drawing/2014/main" id="{23A968B8-02EE-407F-1A00-464F62D8D1AB}"/>
              </a:ext>
            </a:extLst>
          </p:cNvPr>
          <p:cNvSpPr/>
          <p:nvPr/>
        </p:nvSpPr>
        <p:spPr>
          <a:xfrm>
            <a:off x="2591917" y="5321428"/>
            <a:ext cx="1584841" cy="1374767"/>
          </a:xfrm>
          <a:custGeom>
            <a:avLst/>
            <a:gdLst>
              <a:gd name="connsiteX0" fmla="*/ 1584841 w 1584841"/>
              <a:gd name="connsiteY0" fmla="*/ 0 h 1374767"/>
              <a:gd name="connsiteX1" fmla="*/ 1080156 w 1584841"/>
              <a:gd name="connsiteY1" fmla="*/ 264637 h 1374767"/>
              <a:gd name="connsiteX2" fmla="*/ 757514 w 1584841"/>
              <a:gd name="connsiteY2" fmla="*/ 867017 h 1374767"/>
              <a:gd name="connsiteX3" fmla="*/ 0 w 1584841"/>
              <a:gd name="connsiteY3" fmla="*/ 1374767 h 1374767"/>
            </a:gdLst>
            <a:ahLst/>
            <a:cxnLst>
              <a:cxn ang="0">
                <a:pos x="connsiteX0" y="connsiteY0"/>
              </a:cxn>
              <a:cxn ang="0">
                <a:pos x="connsiteX1" y="connsiteY1"/>
              </a:cxn>
              <a:cxn ang="0">
                <a:pos x="connsiteX2" y="connsiteY2"/>
              </a:cxn>
              <a:cxn ang="0">
                <a:pos x="connsiteX3" y="connsiteY3"/>
              </a:cxn>
            </a:cxnLst>
            <a:rect l="l" t="t" r="r" b="b"/>
            <a:pathLst>
              <a:path w="1584841" h="1374767">
                <a:moveTo>
                  <a:pt x="1584841" y="0"/>
                </a:moveTo>
                <a:cubicBezTo>
                  <a:pt x="1404035" y="42683"/>
                  <a:pt x="1203433" y="113974"/>
                  <a:pt x="1080156" y="264637"/>
                </a:cubicBezTo>
                <a:cubicBezTo>
                  <a:pt x="939293" y="436823"/>
                  <a:pt x="869126" y="674942"/>
                  <a:pt x="757514" y="867017"/>
                </a:cubicBezTo>
                <a:cubicBezTo>
                  <a:pt x="597298" y="1142824"/>
                  <a:pt x="325293" y="1371498"/>
                  <a:pt x="0" y="1374767"/>
                </a:cubicBezTo>
              </a:path>
            </a:pathLst>
          </a:custGeom>
          <a:noFill/>
          <a:ln w="17667" cap="rnd">
            <a:solidFill>
              <a:srgbClr val="04556C"/>
            </a:solidFill>
            <a:prstDash val="solid"/>
            <a:round/>
          </a:ln>
        </p:spPr>
        <p:txBody>
          <a:bodyPr rtlCol="0" anchor="ctr"/>
          <a:lstStyle/>
          <a:p>
            <a:endParaRPr lang="en-US"/>
          </a:p>
        </p:txBody>
      </p:sp>
      <p:sp>
        <p:nvSpPr>
          <p:cNvPr id="55" name="Sensor Line 2">
            <a:extLst>
              <a:ext uri="{FF2B5EF4-FFF2-40B4-BE49-F238E27FC236}">
                <a16:creationId xmlns:a16="http://schemas.microsoft.com/office/drawing/2014/main" id="{82372A5E-FF89-D98D-B83D-AF5453800B76}"/>
              </a:ext>
            </a:extLst>
          </p:cNvPr>
          <p:cNvSpPr/>
          <p:nvPr/>
        </p:nvSpPr>
        <p:spPr>
          <a:xfrm>
            <a:off x="2288894" y="5295637"/>
            <a:ext cx="1955821" cy="979358"/>
          </a:xfrm>
          <a:custGeom>
            <a:avLst/>
            <a:gdLst>
              <a:gd name="connsiteX0" fmla="*/ 0 w 1955821"/>
              <a:gd name="connsiteY0" fmla="*/ 940759 h 979358"/>
              <a:gd name="connsiteX1" fmla="*/ 983567 w 1955821"/>
              <a:gd name="connsiteY1" fmla="*/ 643792 h 979358"/>
              <a:gd name="connsiteX2" fmla="*/ 1955822 w 1955821"/>
              <a:gd name="connsiteY2" fmla="*/ 0 h 979358"/>
            </a:gdLst>
            <a:ahLst/>
            <a:cxnLst>
              <a:cxn ang="0">
                <a:pos x="connsiteX0" y="connsiteY0"/>
              </a:cxn>
              <a:cxn ang="0">
                <a:pos x="connsiteX1" y="connsiteY1"/>
              </a:cxn>
              <a:cxn ang="0">
                <a:pos x="connsiteX2" y="connsiteY2"/>
              </a:cxn>
            </a:cxnLst>
            <a:rect l="l" t="t" r="r" b="b"/>
            <a:pathLst>
              <a:path w="1955821" h="979358">
                <a:moveTo>
                  <a:pt x="0" y="940759"/>
                </a:moveTo>
                <a:cubicBezTo>
                  <a:pt x="0" y="940759"/>
                  <a:pt x="605958" y="1137194"/>
                  <a:pt x="983567" y="643792"/>
                </a:cubicBezTo>
                <a:cubicBezTo>
                  <a:pt x="1361175" y="150391"/>
                  <a:pt x="1730123" y="46043"/>
                  <a:pt x="1955822" y="0"/>
                </a:cubicBezTo>
              </a:path>
            </a:pathLst>
          </a:custGeom>
          <a:noFill/>
          <a:ln w="17667" cap="rnd">
            <a:solidFill>
              <a:srgbClr val="04556C"/>
            </a:solidFill>
            <a:prstDash val="solid"/>
            <a:round/>
          </a:ln>
        </p:spPr>
        <p:txBody>
          <a:bodyPr rtlCol="0" anchor="ctr"/>
          <a:lstStyle/>
          <a:p>
            <a:endParaRPr lang="en-US" dirty="0"/>
          </a:p>
        </p:txBody>
      </p:sp>
      <p:sp>
        <p:nvSpPr>
          <p:cNvPr id="56" name="Sensor Line 1">
            <a:extLst>
              <a:ext uri="{FF2B5EF4-FFF2-40B4-BE49-F238E27FC236}">
                <a16:creationId xmlns:a16="http://schemas.microsoft.com/office/drawing/2014/main" id="{678A9BA0-863B-DD00-0EE5-3C9A4D953848}"/>
              </a:ext>
            </a:extLst>
          </p:cNvPr>
          <p:cNvSpPr/>
          <p:nvPr/>
        </p:nvSpPr>
        <p:spPr>
          <a:xfrm>
            <a:off x="2480040" y="5322064"/>
            <a:ext cx="1782880" cy="470893"/>
          </a:xfrm>
          <a:custGeom>
            <a:avLst/>
            <a:gdLst>
              <a:gd name="connsiteX0" fmla="*/ 0 w 1782880"/>
              <a:gd name="connsiteY0" fmla="*/ 440093 h 470893"/>
              <a:gd name="connsiteX1" fmla="*/ 787737 w 1782880"/>
              <a:gd name="connsiteY1" fmla="*/ 353909 h 470893"/>
              <a:gd name="connsiteX2" fmla="*/ 1782880 w 1782880"/>
              <a:gd name="connsiteY2" fmla="*/ 0 h 470893"/>
            </a:gdLst>
            <a:ahLst/>
            <a:cxnLst>
              <a:cxn ang="0">
                <a:pos x="connsiteX0" y="connsiteY0"/>
              </a:cxn>
              <a:cxn ang="0">
                <a:pos x="connsiteX1" y="connsiteY1"/>
              </a:cxn>
              <a:cxn ang="0">
                <a:pos x="connsiteX2" y="connsiteY2"/>
              </a:cxn>
            </a:cxnLst>
            <a:rect l="l" t="t" r="r" b="b"/>
            <a:pathLst>
              <a:path w="1782880" h="470893">
                <a:moveTo>
                  <a:pt x="0" y="440093"/>
                </a:moveTo>
                <a:cubicBezTo>
                  <a:pt x="0" y="440093"/>
                  <a:pt x="382204" y="550252"/>
                  <a:pt x="787737" y="353909"/>
                </a:cubicBezTo>
                <a:cubicBezTo>
                  <a:pt x="1039417" y="219774"/>
                  <a:pt x="1305148" y="14894"/>
                  <a:pt x="1782880" y="0"/>
                </a:cubicBezTo>
              </a:path>
            </a:pathLst>
          </a:custGeom>
          <a:noFill/>
          <a:ln w="17667" cap="rnd">
            <a:solidFill>
              <a:srgbClr val="04556C"/>
            </a:solidFill>
            <a:prstDash val="solid"/>
            <a:round/>
          </a:ln>
        </p:spPr>
        <p:txBody>
          <a:bodyPr rtlCol="0" anchor="ctr"/>
          <a:lstStyle/>
          <a:p>
            <a:endParaRPr lang="en-US"/>
          </a:p>
        </p:txBody>
      </p:sp>
      <p:sp>
        <p:nvSpPr>
          <p:cNvPr id="2" name="TextBox 1">
            <a:extLst>
              <a:ext uri="{FF2B5EF4-FFF2-40B4-BE49-F238E27FC236}">
                <a16:creationId xmlns:a16="http://schemas.microsoft.com/office/drawing/2014/main" id="{3CE5C4EE-3417-39D5-B50E-9C2AEF716D2E}"/>
              </a:ext>
            </a:extLst>
          </p:cNvPr>
          <p:cNvSpPr txBox="1"/>
          <p:nvPr/>
        </p:nvSpPr>
        <p:spPr>
          <a:xfrm>
            <a:off x="-169222" y="5678875"/>
            <a:ext cx="1620320"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Sensors</a:t>
            </a:r>
          </a:p>
          <a:p>
            <a:pPr algn="r">
              <a:lnSpc>
                <a:spcPct val="90000"/>
              </a:lnSpc>
            </a:pPr>
            <a:r>
              <a:rPr lang="en-US" sz="1800" dirty="0">
                <a:solidFill>
                  <a:srgbClr val="47494D"/>
                </a:solidFill>
                <a:latin typeface="Calibri" panose="020F0502020204030204" pitchFamily="34" charset="0"/>
                <a:cs typeface="Calibri" panose="020F0502020204030204" pitchFamily="34" charset="0"/>
              </a:rPr>
              <a:t>(Interfaces)</a:t>
            </a:r>
          </a:p>
        </p:txBody>
      </p:sp>
      <p:pic>
        <p:nvPicPr>
          <p:cNvPr id="16" name="Sensors">
            <a:extLst>
              <a:ext uri="{FF2B5EF4-FFF2-40B4-BE49-F238E27FC236}">
                <a16:creationId xmlns:a16="http://schemas.microsoft.com/office/drawing/2014/main" id="{BF39E8BD-7C4D-52BA-701C-8012EE7E6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5333" y="5456852"/>
            <a:ext cx="1276350" cy="1276350"/>
          </a:xfrm>
          <a:prstGeom prst="rect">
            <a:avLst/>
          </a:prstGeom>
        </p:spPr>
      </p:pic>
      <p:pic>
        <p:nvPicPr>
          <p:cNvPr id="26" name="Database">
            <a:extLst>
              <a:ext uri="{FF2B5EF4-FFF2-40B4-BE49-F238E27FC236}">
                <a16:creationId xmlns:a16="http://schemas.microsoft.com/office/drawing/2014/main" id="{50D6E92C-3C05-C869-3686-F559E01F36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6825" y="4317556"/>
            <a:ext cx="1133475" cy="923925"/>
          </a:xfrm>
          <a:prstGeom prst="rect">
            <a:avLst/>
          </a:prstGeom>
        </p:spPr>
      </p:pic>
      <p:pic>
        <p:nvPicPr>
          <p:cNvPr id="32" name="Graphic 31">
            <a:extLst>
              <a:ext uri="{FF2B5EF4-FFF2-40B4-BE49-F238E27FC236}">
                <a16:creationId xmlns:a16="http://schemas.microsoft.com/office/drawing/2014/main" id="{18A1F00D-6B8A-4204-A716-CBAB490417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0610" y="2576418"/>
            <a:ext cx="1228725" cy="1238250"/>
          </a:xfrm>
          <a:prstGeom prst="rect">
            <a:avLst/>
          </a:prstGeom>
        </p:spPr>
      </p:pic>
      <p:pic>
        <p:nvPicPr>
          <p:cNvPr id="34" name="Graphic 33">
            <a:extLst>
              <a:ext uri="{FF2B5EF4-FFF2-40B4-BE49-F238E27FC236}">
                <a16:creationId xmlns:a16="http://schemas.microsoft.com/office/drawing/2014/main" id="{3809A225-36D5-9B0A-606E-6989EB98F7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21746" y="2764777"/>
            <a:ext cx="1238250" cy="866775"/>
          </a:xfrm>
          <a:prstGeom prst="rect">
            <a:avLst/>
          </a:prstGeom>
        </p:spPr>
      </p:pic>
      <p:pic>
        <p:nvPicPr>
          <p:cNvPr id="36" name="Graphic 35">
            <a:extLst>
              <a:ext uri="{FF2B5EF4-FFF2-40B4-BE49-F238E27FC236}">
                <a16:creationId xmlns:a16="http://schemas.microsoft.com/office/drawing/2014/main" id="{ED80DADE-66DB-2078-7E52-7E7438F1DA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76889" y="2722489"/>
            <a:ext cx="542925" cy="314325"/>
          </a:xfrm>
          <a:prstGeom prst="rect">
            <a:avLst/>
          </a:prstGeom>
        </p:spPr>
      </p:pic>
      <p:pic>
        <p:nvPicPr>
          <p:cNvPr id="40" name="Graphic 39">
            <a:extLst>
              <a:ext uri="{FF2B5EF4-FFF2-40B4-BE49-F238E27FC236}">
                <a16:creationId xmlns:a16="http://schemas.microsoft.com/office/drawing/2014/main" id="{0A800440-0D6E-DB4B-C7AD-C4ACE420FA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78841" y="2673057"/>
            <a:ext cx="1143000" cy="1047750"/>
          </a:xfrm>
          <a:prstGeom prst="rect">
            <a:avLst/>
          </a:prstGeom>
        </p:spPr>
      </p:pic>
      <p:pic>
        <p:nvPicPr>
          <p:cNvPr id="42" name="Graphic 41">
            <a:extLst>
              <a:ext uri="{FF2B5EF4-FFF2-40B4-BE49-F238E27FC236}">
                <a16:creationId xmlns:a16="http://schemas.microsoft.com/office/drawing/2014/main" id="{8E1985AD-8D3B-2E9F-1EC9-9DBD6BB24BB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27944" y="2879651"/>
            <a:ext cx="1209675" cy="914400"/>
          </a:xfrm>
          <a:prstGeom prst="rect">
            <a:avLst/>
          </a:prstGeom>
        </p:spPr>
      </p:pic>
      <p:pic>
        <p:nvPicPr>
          <p:cNvPr id="46" name="Graphic 45">
            <a:extLst>
              <a:ext uri="{FF2B5EF4-FFF2-40B4-BE49-F238E27FC236}">
                <a16:creationId xmlns:a16="http://schemas.microsoft.com/office/drawing/2014/main" id="{A85DBFE6-3AB1-BC13-2D8F-0115FB0D00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03726" y="1806151"/>
            <a:ext cx="866775" cy="1238250"/>
          </a:xfrm>
          <a:prstGeom prst="rect">
            <a:avLst/>
          </a:prstGeom>
        </p:spPr>
      </p:pic>
      <p:pic>
        <p:nvPicPr>
          <p:cNvPr id="48" name="Graphic 47">
            <a:extLst>
              <a:ext uri="{FF2B5EF4-FFF2-40B4-BE49-F238E27FC236}">
                <a16:creationId xmlns:a16="http://schemas.microsoft.com/office/drawing/2014/main" id="{607A5140-9646-923F-A098-A67655D5C3D0}"/>
              </a:ext>
            </a:extLst>
          </p:cNvPr>
          <p:cNvPicPr>
            <a:picLocks noChangeAspect="1"/>
          </p:cNvPicPr>
          <p:nvPr/>
        </p:nvPicPr>
        <p:blipFill>
          <a:blip r:embed="rId17">
            <a:extLst>
              <a:ext uri="{96DAC541-7B7A-43D3-8B79-37D633B846F1}">
                <asvg:svgBlip xmlns:asvg="http://schemas.microsoft.com/office/drawing/2016/SVG/main" r:embed="rId19"/>
              </a:ext>
            </a:extLst>
          </a:blip>
          <a:stretch>
            <a:fillRect/>
          </a:stretch>
        </p:blipFill>
        <p:spPr>
          <a:xfrm>
            <a:off x="4010696" y="65013"/>
            <a:ext cx="866775" cy="1238250"/>
          </a:xfrm>
          <a:prstGeom prst="rect">
            <a:avLst/>
          </a:prstGeom>
        </p:spPr>
      </p:pic>
      <p:sp>
        <p:nvSpPr>
          <p:cNvPr id="49" name="xAPI Oval">
            <a:extLst>
              <a:ext uri="{FF2B5EF4-FFF2-40B4-BE49-F238E27FC236}">
                <a16:creationId xmlns:a16="http://schemas.microsoft.com/office/drawing/2014/main" id="{C8E5B0EC-06C3-705C-8144-DD0A5871CE6E}"/>
              </a:ext>
            </a:extLst>
          </p:cNvPr>
          <p:cNvSpPr/>
          <p:nvPr/>
        </p:nvSpPr>
        <p:spPr bwMode="auto">
          <a:xfrm>
            <a:off x="3003035" y="531035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58" name="xAPI Oval">
            <a:extLst>
              <a:ext uri="{FF2B5EF4-FFF2-40B4-BE49-F238E27FC236}">
                <a16:creationId xmlns:a16="http://schemas.microsoft.com/office/drawing/2014/main" id="{BFEE34FE-2B9A-75DD-01D8-7A20EFB383E9}"/>
              </a:ext>
            </a:extLst>
          </p:cNvPr>
          <p:cNvSpPr/>
          <p:nvPr/>
        </p:nvSpPr>
        <p:spPr bwMode="auto">
          <a:xfrm>
            <a:off x="3315189" y="5866427"/>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59" name="xAPI Oval">
            <a:extLst>
              <a:ext uri="{FF2B5EF4-FFF2-40B4-BE49-F238E27FC236}">
                <a16:creationId xmlns:a16="http://schemas.microsoft.com/office/drawing/2014/main" id="{9AF19132-C6FD-C01E-7121-03AE305359EC}"/>
              </a:ext>
            </a:extLst>
          </p:cNvPr>
          <p:cNvSpPr/>
          <p:nvPr/>
        </p:nvSpPr>
        <p:spPr bwMode="auto">
          <a:xfrm>
            <a:off x="2694681" y="5969938"/>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grpSp>
        <p:nvGrpSpPr>
          <p:cNvPr id="60" name="Group 59">
            <a:extLst>
              <a:ext uri="{FF2B5EF4-FFF2-40B4-BE49-F238E27FC236}">
                <a16:creationId xmlns:a16="http://schemas.microsoft.com/office/drawing/2014/main" id="{2A9269A4-0321-9BEF-0A16-E2E5E57D3E7B}"/>
              </a:ext>
            </a:extLst>
          </p:cNvPr>
          <p:cNvGrpSpPr/>
          <p:nvPr/>
        </p:nvGrpSpPr>
        <p:grpSpPr>
          <a:xfrm>
            <a:off x="6057929" y="4819021"/>
            <a:ext cx="2377400" cy="381587"/>
            <a:chOff x="7300620" y="1295261"/>
            <a:chExt cx="2377400" cy="381587"/>
          </a:xfrm>
          <a:solidFill>
            <a:srgbClr val="1C75BC"/>
          </a:solidFill>
        </p:grpSpPr>
        <p:sp>
          <p:nvSpPr>
            <p:cNvPr id="61" name="Rounded Rectangle 48">
              <a:extLst>
                <a:ext uri="{FF2B5EF4-FFF2-40B4-BE49-F238E27FC236}">
                  <a16:creationId xmlns:a16="http://schemas.microsoft.com/office/drawing/2014/main" id="{E10C93CF-4DDD-0B80-2646-20CCE7EBC2CE}"/>
                </a:ext>
              </a:extLst>
            </p:cNvPr>
            <p:cNvSpPr/>
            <p:nvPr/>
          </p:nvSpPr>
          <p:spPr bwMode="auto">
            <a:xfrm>
              <a:off x="8007255" y="1338520"/>
              <a:ext cx="1670765"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Context</a:t>
              </a:r>
            </a:p>
          </p:txBody>
        </p:sp>
        <p:cxnSp>
          <p:nvCxnSpPr>
            <p:cNvPr id="62" name="Straight Arrow Connector 61">
              <a:extLst>
                <a:ext uri="{FF2B5EF4-FFF2-40B4-BE49-F238E27FC236}">
                  <a16:creationId xmlns:a16="http://schemas.microsoft.com/office/drawing/2014/main" id="{7990EC6E-E441-BB4E-871B-2A9C1F532F84}"/>
                </a:ext>
              </a:extLst>
            </p:cNvPr>
            <p:cNvCxnSpPr>
              <a:cxnSpLocks/>
              <a:endCxn id="61" idx="1"/>
            </p:cNvCxnSpPr>
            <p:nvPr/>
          </p:nvCxnSpPr>
          <p:spPr bwMode="auto">
            <a:xfrm>
              <a:off x="7300620" y="1295261"/>
              <a:ext cx="706635" cy="212423"/>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63" name="Group 62">
            <a:extLst>
              <a:ext uri="{FF2B5EF4-FFF2-40B4-BE49-F238E27FC236}">
                <a16:creationId xmlns:a16="http://schemas.microsoft.com/office/drawing/2014/main" id="{C3410AE6-7360-7BA4-DD51-ADE12B83580C}"/>
              </a:ext>
            </a:extLst>
          </p:cNvPr>
          <p:cNvGrpSpPr/>
          <p:nvPr/>
        </p:nvGrpSpPr>
        <p:grpSpPr>
          <a:xfrm>
            <a:off x="6057929" y="4088703"/>
            <a:ext cx="2377400" cy="730318"/>
            <a:chOff x="6815599" y="694153"/>
            <a:chExt cx="2377400" cy="730318"/>
          </a:xfrm>
          <a:solidFill>
            <a:srgbClr val="1C75BC"/>
          </a:solidFill>
        </p:grpSpPr>
        <p:sp>
          <p:nvSpPr>
            <p:cNvPr id="64" name="Rounded Rectangle 49">
              <a:extLst>
                <a:ext uri="{FF2B5EF4-FFF2-40B4-BE49-F238E27FC236}">
                  <a16:creationId xmlns:a16="http://schemas.microsoft.com/office/drawing/2014/main" id="{7E90479B-F904-E3F6-F543-0838FA48C1DB}"/>
                </a:ext>
              </a:extLst>
            </p:cNvPr>
            <p:cNvSpPr/>
            <p:nvPr/>
          </p:nvSpPr>
          <p:spPr bwMode="auto">
            <a:xfrm>
              <a:off x="7514849" y="694153"/>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Skill Definition</a:t>
              </a:r>
            </a:p>
          </p:txBody>
        </p:sp>
        <p:cxnSp>
          <p:nvCxnSpPr>
            <p:cNvPr id="65" name="Straight Arrow Connector 64">
              <a:extLst>
                <a:ext uri="{FF2B5EF4-FFF2-40B4-BE49-F238E27FC236}">
                  <a16:creationId xmlns:a16="http://schemas.microsoft.com/office/drawing/2014/main" id="{A45E5738-299E-C395-138B-DB3050F30B95}"/>
                </a:ext>
              </a:extLst>
            </p:cNvPr>
            <p:cNvCxnSpPr>
              <a:cxnSpLocks/>
              <a:endCxn id="64" idx="1"/>
            </p:cNvCxnSpPr>
            <p:nvPr/>
          </p:nvCxnSpPr>
          <p:spPr bwMode="auto">
            <a:xfrm flipV="1">
              <a:off x="6815599" y="863317"/>
              <a:ext cx="699250" cy="561154"/>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66" name="Group 65">
            <a:extLst>
              <a:ext uri="{FF2B5EF4-FFF2-40B4-BE49-F238E27FC236}">
                <a16:creationId xmlns:a16="http://schemas.microsoft.com/office/drawing/2014/main" id="{FE115288-D812-CDF5-7067-754B9E4265CC}"/>
              </a:ext>
            </a:extLst>
          </p:cNvPr>
          <p:cNvGrpSpPr/>
          <p:nvPr/>
        </p:nvGrpSpPr>
        <p:grpSpPr>
          <a:xfrm>
            <a:off x="6065314" y="4819021"/>
            <a:ext cx="2370015" cy="762510"/>
            <a:chOff x="7300619" y="1346038"/>
            <a:chExt cx="2370015" cy="762510"/>
          </a:xfrm>
          <a:solidFill>
            <a:srgbClr val="1C75BC"/>
          </a:solidFill>
        </p:grpSpPr>
        <p:sp>
          <p:nvSpPr>
            <p:cNvPr id="67" name="Rounded Rectangle 50">
              <a:extLst>
                <a:ext uri="{FF2B5EF4-FFF2-40B4-BE49-F238E27FC236}">
                  <a16:creationId xmlns:a16="http://schemas.microsoft.com/office/drawing/2014/main" id="{C5EF3D42-5A28-7580-1D2B-12CBC1ED029B}"/>
                </a:ext>
              </a:extLst>
            </p:cNvPr>
            <p:cNvSpPr/>
            <p:nvPr/>
          </p:nvSpPr>
          <p:spPr bwMode="auto">
            <a:xfrm>
              <a:off x="7999869" y="1768029"/>
              <a:ext cx="1670765" cy="340519"/>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Profile</a:t>
              </a:r>
            </a:p>
          </p:txBody>
        </p:sp>
        <p:cxnSp>
          <p:nvCxnSpPr>
            <p:cNvPr id="68" name="Straight Arrow Connector 67">
              <a:extLst>
                <a:ext uri="{FF2B5EF4-FFF2-40B4-BE49-F238E27FC236}">
                  <a16:creationId xmlns:a16="http://schemas.microsoft.com/office/drawing/2014/main" id="{56AB8378-49F0-8EA0-5ACD-605518D9438C}"/>
                </a:ext>
              </a:extLst>
            </p:cNvPr>
            <p:cNvCxnSpPr>
              <a:cxnSpLocks/>
              <a:endCxn id="67" idx="1"/>
            </p:cNvCxnSpPr>
            <p:nvPr/>
          </p:nvCxnSpPr>
          <p:spPr bwMode="auto">
            <a:xfrm>
              <a:off x="7300619" y="1346038"/>
              <a:ext cx="699250" cy="592251"/>
            </a:xfrm>
            <a:prstGeom prst="straightConnector1">
              <a:avLst/>
            </a:prstGeom>
            <a:grpFill/>
            <a:ln w="25400" cap="flat" cmpd="sng" algn="ctr">
              <a:solidFill>
                <a:srgbClr val="47494D"/>
              </a:solidFill>
              <a:prstDash val="solid"/>
              <a:miter lim="800000"/>
              <a:headEnd type="none" w="med" len="med"/>
              <a:tailEnd type="triangle"/>
            </a:ln>
            <a:effectLst/>
          </p:spPr>
        </p:cxnSp>
      </p:grpSp>
      <p:pic>
        <p:nvPicPr>
          <p:cNvPr id="82" name="IO Puzzle">
            <a:extLst>
              <a:ext uri="{FF2B5EF4-FFF2-40B4-BE49-F238E27FC236}">
                <a16:creationId xmlns:a16="http://schemas.microsoft.com/office/drawing/2014/main" id="{44680D51-8337-BBCF-8024-3A2C3103D59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22405" y="2764518"/>
            <a:ext cx="1238250" cy="866775"/>
          </a:xfrm>
          <a:prstGeom prst="rect">
            <a:avLst/>
          </a:prstGeom>
        </p:spPr>
      </p:pic>
      <p:grpSp>
        <p:nvGrpSpPr>
          <p:cNvPr id="78" name="Group 77">
            <a:extLst>
              <a:ext uri="{FF2B5EF4-FFF2-40B4-BE49-F238E27FC236}">
                <a16:creationId xmlns:a16="http://schemas.microsoft.com/office/drawing/2014/main" id="{AC2AC56A-EF59-0933-3506-119A0E5133B8}"/>
              </a:ext>
            </a:extLst>
          </p:cNvPr>
          <p:cNvGrpSpPr/>
          <p:nvPr/>
        </p:nvGrpSpPr>
        <p:grpSpPr>
          <a:xfrm>
            <a:off x="6057929" y="4476015"/>
            <a:ext cx="2377400" cy="343006"/>
            <a:chOff x="6815599" y="968059"/>
            <a:chExt cx="2377400" cy="343006"/>
          </a:xfrm>
          <a:solidFill>
            <a:srgbClr val="1C75BC"/>
          </a:solidFill>
        </p:grpSpPr>
        <p:sp>
          <p:nvSpPr>
            <p:cNvPr id="79" name="Rounded Rectangle 54">
              <a:extLst>
                <a:ext uri="{FF2B5EF4-FFF2-40B4-BE49-F238E27FC236}">
                  <a16:creationId xmlns:a16="http://schemas.microsoft.com/office/drawing/2014/main" id="{501B264C-685B-1383-C73D-3DB4B42293B2}"/>
                </a:ext>
              </a:extLst>
            </p:cNvPr>
            <p:cNvSpPr/>
            <p:nvPr/>
          </p:nvSpPr>
          <p:spPr bwMode="auto">
            <a:xfrm>
              <a:off x="7514849" y="968059"/>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Activity</a:t>
              </a:r>
            </a:p>
          </p:txBody>
        </p:sp>
        <p:cxnSp>
          <p:nvCxnSpPr>
            <p:cNvPr id="80" name="Straight Arrow Connector 79">
              <a:extLst>
                <a:ext uri="{FF2B5EF4-FFF2-40B4-BE49-F238E27FC236}">
                  <a16:creationId xmlns:a16="http://schemas.microsoft.com/office/drawing/2014/main" id="{88FA2253-72D8-2EE0-F73A-4F44CD0A4088}"/>
                </a:ext>
              </a:extLst>
            </p:cNvPr>
            <p:cNvCxnSpPr>
              <a:cxnSpLocks/>
              <a:endCxn id="79" idx="1"/>
            </p:cNvCxnSpPr>
            <p:nvPr/>
          </p:nvCxnSpPr>
          <p:spPr bwMode="auto">
            <a:xfrm flipV="1">
              <a:off x="6815599" y="1137223"/>
              <a:ext cx="699250" cy="173842"/>
            </a:xfrm>
            <a:prstGeom prst="straightConnector1">
              <a:avLst/>
            </a:prstGeom>
            <a:grpFill/>
            <a:ln w="25400" cap="flat" cmpd="sng" algn="ctr">
              <a:solidFill>
                <a:srgbClr val="47494D"/>
              </a:solidFill>
              <a:prstDash val="solid"/>
              <a:miter lim="800000"/>
              <a:headEnd type="none" w="med" len="med"/>
              <a:tailEnd type="triangle"/>
            </a:ln>
            <a:effectLst/>
          </p:spPr>
        </p:cxnSp>
      </p:grpSp>
      <p:pic>
        <p:nvPicPr>
          <p:cNvPr id="81" name="xAPI Puzzle">
            <a:extLst>
              <a:ext uri="{FF2B5EF4-FFF2-40B4-BE49-F238E27FC236}">
                <a16:creationId xmlns:a16="http://schemas.microsoft.com/office/drawing/2014/main" id="{9BFF0EC8-93CD-C8EC-791A-D9575A4DE60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008142" y="3344867"/>
            <a:ext cx="866775" cy="1238250"/>
          </a:xfrm>
          <a:prstGeom prst="rect">
            <a:avLst/>
          </a:prstGeom>
        </p:spPr>
      </p:pic>
      <p:pic>
        <p:nvPicPr>
          <p:cNvPr id="22" name="IO Puzzle">
            <a:extLst>
              <a:ext uri="{FF2B5EF4-FFF2-40B4-BE49-F238E27FC236}">
                <a16:creationId xmlns:a16="http://schemas.microsoft.com/office/drawing/2014/main" id="{FE05E724-B293-8295-F472-0C4DD199BB8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22405" y="4298732"/>
            <a:ext cx="1238250" cy="866775"/>
          </a:xfrm>
          <a:prstGeom prst="rect">
            <a:avLst/>
          </a:prstGeom>
        </p:spPr>
      </p:pic>
      <p:pic>
        <p:nvPicPr>
          <p:cNvPr id="20" name="xAPI Puzzle">
            <a:extLst>
              <a:ext uri="{FF2B5EF4-FFF2-40B4-BE49-F238E27FC236}">
                <a16:creationId xmlns:a16="http://schemas.microsoft.com/office/drawing/2014/main" id="{3161F71E-0E28-1D14-9E26-590B6F75979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000860" y="4885401"/>
            <a:ext cx="866775" cy="1238250"/>
          </a:xfrm>
          <a:prstGeom prst="rect">
            <a:avLst/>
          </a:prstGeom>
        </p:spPr>
      </p:pic>
      <p:sp>
        <p:nvSpPr>
          <p:cNvPr id="83" name="Freeform: Shape 82">
            <a:extLst>
              <a:ext uri="{FF2B5EF4-FFF2-40B4-BE49-F238E27FC236}">
                <a16:creationId xmlns:a16="http://schemas.microsoft.com/office/drawing/2014/main" id="{9697BE24-10BC-FF76-CE3F-2BD39CD4B805}"/>
              </a:ext>
            </a:extLst>
          </p:cNvPr>
          <p:cNvSpPr/>
          <p:nvPr/>
        </p:nvSpPr>
        <p:spPr bwMode="auto">
          <a:xfrm flipH="1">
            <a:off x="7610264" y="2879652"/>
            <a:ext cx="45719" cy="599560"/>
          </a:xfrm>
          <a:custGeom>
            <a:avLst/>
            <a:gdLst>
              <a:gd name="connsiteX0" fmla="*/ 0 w 45719"/>
              <a:gd name="connsiteY0" fmla="*/ 0 h 599560"/>
              <a:gd name="connsiteX1" fmla="*/ 21723 w 45719"/>
              <a:gd name="connsiteY1" fmla="*/ 599560 h 599560"/>
            </a:gdLst>
            <a:ahLst/>
            <a:cxnLst>
              <a:cxn ang="0">
                <a:pos x="connsiteX0" y="connsiteY0"/>
              </a:cxn>
              <a:cxn ang="0">
                <a:pos x="connsiteX1" y="connsiteY1"/>
              </a:cxn>
            </a:cxnLst>
            <a:rect l="l" t="t" r="r" b="b"/>
            <a:pathLst>
              <a:path w="45719" h="599560" extrusionOk="0">
                <a:moveTo>
                  <a:pt x="0" y="0"/>
                </a:moveTo>
                <a:cubicBezTo>
                  <a:pt x="28528" y="213941"/>
                  <a:pt x="68695" y="438966"/>
                  <a:pt x="21723" y="599560"/>
                </a:cubicBezTo>
              </a:path>
            </a:pathLst>
          </a:custGeom>
          <a:noFill/>
          <a:ln w="76200" cap="rnd" cmpd="sng" algn="ctr">
            <a:solidFill>
              <a:srgbClr val="DB3F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4" name="Freeform: Shape 83">
            <a:extLst>
              <a:ext uri="{FF2B5EF4-FFF2-40B4-BE49-F238E27FC236}">
                <a16:creationId xmlns:a16="http://schemas.microsoft.com/office/drawing/2014/main" id="{2CED4DD1-6832-F321-C925-471AB234BFF6}"/>
              </a:ext>
            </a:extLst>
          </p:cNvPr>
          <p:cNvSpPr/>
          <p:nvPr/>
        </p:nvSpPr>
        <p:spPr bwMode="auto">
          <a:xfrm rot="15975428">
            <a:off x="7633123" y="2910924"/>
            <a:ext cx="45719" cy="594225"/>
          </a:xfrm>
          <a:custGeom>
            <a:avLst/>
            <a:gdLst>
              <a:gd name="connsiteX0" fmla="*/ 0 w 45719"/>
              <a:gd name="connsiteY0" fmla="*/ 0 h 594225"/>
              <a:gd name="connsiteX1" fmla="*/ 21723 w 45719"/>
              <a:gd name="connsiteY1" fmla="*/ 594225 h 594225"/>
            </a:gdLst>
            <a:ahLst/>
            <a:cxnLst>
              <a:cxn ang="0">
                <a:pos x="connsiteX0" y="connsiteY0"/>
              </a:cxn>
              <a:cxn ang="0">
                <a:pos x="connsiteX1" y="connsiteY1"/>
              </a:cxn>
            </a:cxnLst>
            <a:rect l="l" t="t" r="r" b="b"/>
            <a:pathLst>
              <a:path w="45719" h="594225" extrusionOk="0">
                <a:moveTo>
                  <a:pt x="0" y="0"/>
                </a:moveTo>
                <a:cubicBezTo>
                  <a:pt x="13932" y="228425"/>
                  <a:pt x="69715" y="421253"/>
                  <a:pt x="21723" y="594225"/>
                </a:cubicBezTo>
              </a:path>
            </a:pathLst>
          </a:custGeom>
          <a:noFill/>
          <a:ln w="76200" cap="rnd" cmpd="sng" algn="ctr">
            <a:solidFill>
              <a:srgbClr val="DB3F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5" name="TextBox 84">
            <a:extLst>
              <a:ext uri="{FF2B5EF4-FFF2-40B4-BE49-F238E27FC236}">
                <a16:creationId xmlns:a16="http://schemas.microsoft.com/office/drawing/2014/main" id="{82BB6ED9-4BE5-ED6B-AE9F-66E7690C1AFF}"/>
              </a:ext>
            </a:extLst>
          </p:cNvPr>
          <p:cNvSpPr txBox="1"/>
          <p:nvPr/>
        </p:nvSpPr>
        <p:spPr>
          <a:xfrm>
            <a:off x="9452546" y="2859345"/>
            <a:ext cx="1934042"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Standard Detector Plug-ins</a:t>
            </a:r>
          </a:p>
        </p:txBody>
      </p:sp>
      <p:sp>
        <p:nvSpPr>
          <p:cNvPr id="92" name="Rounded Rectangle 49">
            <a:extLst>
              <a:ext uri="{FF2B5EF4-FFF2-40B4-BE49-F238E27FC236}">
                <a16:creationId xmlns:a16="http://schemas.microsoft.com/office/drawing/2014/main" id="{E506C047-F904-F858-3A80-3D82A8CA97D5}"/>
              </a:ext>
            </a:extLst>
          </p:cNvPr>
          <p:cNvSpPr/>
          <p:nvPr/>
        </p:nvSpPr>
        <p:spPr bwMode="auto">
          <a:xfrm>
            <a:off x="8867575" y="4083442"/>
            <a:ext cx="2624139" cy="338328"/>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Latent Knowledge Inference</a:t>
            </a:r>
          </a:p>
        </p:txBody>
      </p:sp>
      <p:sp>
        <p:nvSpPr>
          <p:cNvPr id="93" name="Rounded Rectangle 49">
            <a:extLst>
              <a:ext uri="{FF2B5EF4-FFF2-40B4-BE49-F238E27FC236}">
                <a16:creationId xmlns:a16="http://schemas.microsoft.com/office/drawing/2014/main" id="{4C222149-C38C-BDD3-9F42-6226C68E383E}"/>
              </a:ext>
            </a:extLst>
          </p:cNvPr>
          <p:cNvSpPr/>
          <p:nvPr/>
        </p:nvSpPr>
        <p:spPr bwMode="auto">
          <a:xfrm>
            <a:off x="8867575" y="4456381"/>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Misconception Inference</a:t>
            </a:r>
          </a:p>
        </p:txBody>
      </p:sp>
      <p:sp>
        <p:nvSpPr>
          <p:cNvPr id="94" name="Rounded Rectangle 49">
            <a:extLst>
              <a:ext uri="{FF2B5EF4-FFF2-40B4-BE49-F238E27FC236}">
                <a16:creationId xmlns:a16="http://schemas.microsoft.com/office/drawing/2014/main" id="{25DA6F19-C52C-1EA6-53B8-4CE01B5DFB57}"/>
              </a:ext>
            </a:extLst>
          </p:cNvPr>
          <p:cNvSpPr/>
          <p:nvPr/>
        </p:nvSpPr>
        <p:spPr bwMode="auto">
          <a:xfrm>
            <a:off x="8867575" y="4831511"/>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Forgetting Curve</a:t>
            </a:r>
          </a:p>
        </p:txBody>
      </p:sp>
      <p:sp>
        <p:nvSpPr>
          <p:cNvPr id="95" name="Rounded Rectangle 49">
            <a:extLst>
              <a:ext uri="{FF2B5EF4-FFF2-40B4-BE49-F238E27FC236}">
                <a16:creationId xmlns:a16="http://schemas.microsoft.com/office/drawing/2014/main" id="{AD340D7E-9792-6F06-62B1-16C97B15B891}"/>
              </a:ext>
            </a:extLst>
          </p:cNvPr>
          <p:cNvSpPr/>
          <p:nvPr/>
        </p:nvSpPr>
        <p:spPr bwMode="auto">
          <a:xfrm>
            <a:off x="8867575" y="5206641"/>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Latent Behavior Inference</a:t>
            </a:r>
          </a:p>
        </p:txBody>
      </p:sp>
      <p:sp>
        <p:nvSpPr>
          <p:cNvPr id="96" name="Rounded Rectangle 49">
            <a:extLst>
              <a:ext uri="{FF2B5EF4-FFF2-40B4-BE49-F238E27FC236}">
                <a16:creationId xmlns:a16="http://schemas.microsoft.com/office/drawing/2014/main" id="{4BE608F9-CB84-5E47-1CBC-8A966093411B}"/>
              </a:ext>
            </a:extLst>
          </p:cNvPr>
          <p:cNvSpPr/>
          <p:nvPr/>
        </p:nvSpPr>
        <p:spPr bwMode="auto">
          <a:xfrm>
            <a:off x="8867575" y="5581772"/>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Nudge Impact Predictor</a:t>
            </a:r>
          </a:p>
        </p:txBody>
      </p:sp>
      <p:cxnSp>
        <p:nvCxnSpPr>
          <p:cNvPr id="98" name="Connector: Curved 97">
            <a:extLst>
              <a:ext uri="{FF2B5EF4-FFF2-40B4-BE49-F238E27FC236}">
                <a16:creationId xmlns:a16="http://schemas.microsoft.com/office/drawing/2014/main" id="{535BADC7-76AB-5B83-3FA2-506D7896F19B}"/>
              </a:ext>
            </a:extLst>
          </p:cNvPr>
          <p:cNvCxnSpPr>
            <a:cxnSpLocks/>
          </p:cNvCxnSpPr>
          <p:nvPr/>
        </p:nvCxnSpPr>
        <p:spPr>
          <a:xfrm>
            <a:off x="9644699" y="3205680"/>
            <a:ext cx="542026" cy="746591"/>
          </a:xfrm>
          <a:prstGeom prst="curvedConnector2">
            <a:avLst/>
          </a:prstGeom>
          <a:ln w="50800" cap="sq">
            <a:solidFill>
              <a:srgbClr val="DB3F2D"/>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12464018-2AFB-2C33-51D3-AC3A3A3FE5DD}"/>
              </a:ext>
            </a:extLst>
          </p:cNvPr>
          <p:cNvSpPr txBox="1"/>
          <p:nvPr/>
        </p:nvSpPr>
        <p:spPr>
          <a:xfrm>
            <a:off x="208508" y="4434106"/>
            <a:ext cx="3499662"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Event Data Store </a:t>
            </a:r>
          </a:p>
          <a:p>
            <a:pPr algn="r">
              <a:lnSpc>
                <a:spcPct val="90000"/>
              </a:lnSpc>
            </a:pPr>
            <a:r>
              <a:rPr lang="en-US" sz="1800" dirty="0">
                <a:solidFill>
                  <a:srgbClr val="47494D"/>
                </a:solidFill>
                <a:latin typeface="Calibri" panose="020F0502020204030204" pitchFamily="34" charset="0"/>
                <a:cs typeface="Calibri" panose="020F0502020204030204" pitchFamily="34" charset="0"/>
              </a:rPr>
              <a:t>(xAPI Learning Record Store)</a:t>
            </a:r>
          </a:p>
        </p:txBody>
      </p:sp>
      <p:sp>
        <p:nvSpPr>
          <p:cNvPr id="101" name="TextBox 100">
            <a:extLst>
              <a:ext uri="{FF2B5EF4-FFF2-40B4-BE49-F238E27FC236}">
                <a16:creationId xmlns:a16="http://schemas.microsoft.com/office/drawing/2014/main" id="{294512B3-6FEC-715F-41E7-2FAF20D06F75}"/>
              </a:ext>
            </a:extLst>
          </p:cNvPr>
          <p:cNvSpPr txBox="1"/>
          <p:nvPr/>
        </p:nvSpPr>
        <p:spPr>
          <a:xfrm>
            <a:off x="1752899" y="3059652"/>
            <a:ext cx="1955271" cy="341632"/>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Adaptive Engine</a:t>
            </a:r>
          </a:p>
        </p:txBody>
      </p:sp>
      <p:sp>
        <p:nvSpPr>
          <p:cNvPr id="102" name="TextBox 101">
            <a:extLst>
              <a:ext uri="{FF2B5EF4-FFF2-40B4-BE49-F238E27FC236}">
                <a16:creationId xmlns:a16="http://schemas.microsoft.com/office/drawing/2014/main" id="{ADC8BD81-053A-CB7F-7D9B-F254941709CA}"/>
              </a:ext>
            </a:extLst>
          </p:cNvPr>
          <p:cNvSpPr txBox="1"/>
          <p:nvPr/>
        </p:nvSpPr>
        <p:spPr>
          <a:xfrm>
            <a:off x="-267054" y="1283403"/>
            <a:ext cx="2839962"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Inferred Data Store</a:t>
            </a:r>
          </a:p>
          <a:p>
            <a:pPr algn="r">
              <a:lnSpc>
                <a:spcPct val="90000"/>
              </a:lnSpc>
            </a:pPr>
            <a:r>
              <a:rPr lang="en-US" sz="1800" dirty="0">
                <a:solidFill>
                  <a:srgbClr val="47494D"/>
                </a:solidFill>
                <a:latin typeface="Calibri" panose="020F0502020204030204" pitchFamily="34" charset="0"/>
                <a:cs typeface="Calibri" panose="020F0502020204030204" pitchFamily="34" charset="0"/>
              </a:rPr>
              <a:t>(Learner Model)</a:t>
            </a:r>
          </a:p>
        </p:txBody>
      </p:sp>
      <p:pic>
        <p:nvPicPr>
          <p:cNvPr id="106" name="Graphic 105">
            <a:extLst>
              <a:ext uri="{FF2B5EF4-FFF2-40B4-BE49-F238E27FC236}">
                <a16:creationId xmlns:a16="http://schemas.microsoft.com/office/drawing/2014/main" id="{90A11F18-7C64-FA8E-1616-73A9C33C125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010086" y="570176"/>
            <a:ext cx="76200" cy="971550"/>
          </a:xfrm>
          <a:prstGeom prst="rect">
            <a:avLst/>
          </a:prstGeom>
        </p:spPr>
      </p:pic>
      <p:pic>
        <p:nvPicPr>
          <p:cNvPr id="107" name="Graphic 106">
            <a:extLst>
              <a:ext uri="{FF2B5EF4-FFF2-40B4-BE49-F238E27FC236}">
                <a16:creationId xmlns:a16="http://schemas.microsoft.com/office/drawing/2014/main" id="{E62DE51A-33EF-B2C2-3D53-0FA6B3D82E6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149049" y="660284"/>
            <a:ext cx="590550" cy="590550"/>
          </a:xfrm>
          <a:prstGeom prst="rect">
            <a:avLst/>
          </a:prstGeom>
        </p:spPr>
      </p:pic>
      <p:pic>
        <p:nvPicPr>
          <p:cNvPr id="108" name="Graphic 107">
            <a:extLst>
              <a:ext uri="{FF2B5EF4-FFF2-40B4-BE49-F238E27FC236}">
                <a16:creationId xmlns:a16="http://schemas.microsoft.com/office/drawing/2014/main" id="{E77B13A4-ED53-C3D7-0A16-C047D3F4BF3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411043" y="387427"/>
            <a:ext cx="76200" cy="619125"/>
          </a:xfrm>
          <a:prstGeom prst="rect">
            <a:avLst/>
          </a:prstGeom>
        </p:spPr>
      </p:pic>
      <p:pic>
        <p:nvPicPr>
          <p:cNvPr id="109" name="Graphic 108">
            <a:extLst>
              <a:ext uri="{FF2B5EF4-FFF2-40B4-BE49-F238E27FC236}">
                <a16:creationId xmlns:a16="http://schemas.microsoft.com/office/drawing/2014/main" id="{9FFA74B7-9857-A3BF-910D-196325ADBF8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994499" y="783356"/>
            <a:ext cx="800100" cy="76200"/>
          </a:xfrm>
          <a:prstGeom prst="rect">
            <a:avLst/>
          </a:prstGeom>
        </p:spPr>
      </p:pic>
      <p:pic>
        <p:nvPicPr>
          <p:cNvPr id="110" name="Graphic 109">
            <a:extLst>
              <a:ext uri="{FF2B5EF4-FFF2-40B4-BE49-F238E27FC236}">
                <a16:creationId xmlns:a16="http://schemas.microsoft.com/office/drawing/2014/main" id="{134C5720-BB6B-D969-6E93-3E4AA36CE790}"/>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681473" y="614438"/>
            <a:ext cx="809625" cy="809625"/>
          </a:xfrm>
          <a:prstGeom prst="rect">
            <a:avLst/>
          </a:prstGeom>
        </p:spPr>
      </p:pic>
      <p:pic>
        <p:nvPicPr>
          <p:cNvPr id="111" name="Graphic 110">
            <a:extLst>
              <a:ext uri="{FF2B5EF4-FFF2-40B4-BE49-F238E27FC236}">
                <a16:creationId xmlns:a16="http://schemas.microsoft.com/office/drawing/2014/main" id="{6D2132C9-4478-E2D8-5E85-905EFB9828D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63942" y="1109244"/>
            <a:ext cx="57150" cy="114300"/>
          </a:xfrm>
          <a:prstGeom prst="rect">
            <a:avLst/>
          </a:prstGeom>
        </p:spPr>
      </p:pic>
      <p:pic>
        <p:nvPicPr>
          <p:cNvPr id="112" name="Graphic 111">
            <a:extLst>
              <a:ext uri="{FF2B5EF4-FFF2-40B4-BE49-F238E27FC236}">
                <a16:creationId xmlns:a16="http://schemas.microsoft.com/office/drawing/2014/main" id="{8F3BA3B4-F08F-E58C-AF8A-850C54EB2D8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754215" y="793486"/>
            <a:ext cx="590550" cy="590550"/>
          </a:xfrm>
          <a:prstGeom prst="rect">
            <a:avLst/>
          </a:prstGeom>
        </p:spPr>
      </p:pic>
      <p:pic>
        <p:nvPicPr>
          <p:cNvPr id="113" name="Graphic 112">
            <a:extLst>
              <a:ext uri="{FF2B5EF4-FFF2-40B4-BE49-F238E27FC236}">
                <a16:creationId xmlns:a16="http://schemas.microsoft.com/office/drawing/2014/main" id="{FBF11F61-48B7-479C-D103-0475D24EF0E3}"/>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566210" y="1196597"/>
            <a:ext cx="123825" cy="266700"/>
          </a:xfrm>
          <a:prstGeom prst="rect">
            <a:avLst/>
          </a:prstGeom>
        </p:spPr>
      </p:pic>
      <p:pic>
        <p:nvPicPr>
          <p:cNvPr id="114" name="Graphic 113">
            <a:extLst>
              <a:ext uri="{FF2B5EF4-FFF2-40B4-BE49-F238E27FC236}">
                <a16:creationId xmlns:a16="http://schemas.microsoft.com/office/drawing/2014/main" id="{0D5B6A53-878D-E740-DEFB-A4730A78B2F7}"/>
              </a:ext>
            </a:extLst>
          </p:cNvPr>
          <p:cNvPicPr/>
          <p:nvPr/>
        </p:nvPicPr>
        <p:blipFill>
          <a:blip r:embed="rId40">
            <a:extLst>
              <a:ext uri="{96DAC541-7B7A-43D3-8B79-37D633B846F1}">
                <asvg:svgBlip xmlns:asvg="http://schemas.microsoft.com/office/drawing/2016/SVG/main" r:embed="rId41"/>
              </a:ext>
            </a:extLst>
          </a:blip>
          <a:stretch>
            <a:fillRect/>
          </a:stretch>
        </p:blipFill>
        <p:spPr>
          <a:xfrm>
            <a:off x="4961713" y="1164961"/>
            <a:ext cx="152400" cy="295275"/>
          </a:xfrm>
          <a:prstGeom prst="rect">
            <a:avLst/>
          </a:prstGeom>
        </p:spPr>
      </p:pic>
      <p:pic>
        <p:nvPicPr>
          <p:cNvPr id="115" name="Graphic 114">
            <a:extLst>
              <a:ext uri="{FF2B5EF4-FFF2-40B4-BE49-F238E27FC236}">
                <a16:creationId xmlns:a16="http://schemas.microsoft.com/office/drawing/2014/main" id="{9F7E8B99-F065-7243-8E3B-6D62009E778D}"/>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4919644" y="1417373"/>
            <a:ext cx="800100" cy="76200"/>
          </a:xfrm>
          <a:prstGeom prst="rect">
            <a:avLst/>
          </a:prstGeom>
        </p:spPr>
      </p:pic>
      <p:pic>
        <p:nvPicPr>
          <p:cNvPr id="116" name="Graphic 115">
            <a:extLst>
              <a:ext uri="{FF2B5EF4-FFF2-40B4-BE49-F238E27FC236}">
                <a16:creationId xmlns:a16="http://schemas.microsoft.com/office/drawing/2014/main" id="{F6DB7D8A-7B69-4465-8A32-FDAD6EA15DE1}"/>
              </a:ext>
            </a:extLst>
          </p:cNvPr>
          <p:cNvPicPr/>
          <p:nvPr/>
        </p:nvPicPr>
        <p:blipFill>
          <a:blip r:embed="rId44">
            <a:extLst>
              <a:ext uri="{96DAC541-7B7A-43D3-8B79-37D633B846F1}">
                <asvg:svgBlip xmlns:asvg="http://schemas.microsoft.com/office/drawing/2016/SVG/main" r:embed="rId45"/>
              </a:ext>
            </a:extLst>
          </a:blip>
          <a:stretch>
            <a:fillRect/>
          </a:stretch>
        </p:blipFill>
        <p:spPr>
          <a:xfrm>
            <a:off x="5321508" y="848848"/>
            <a:ext cx="76200" cy="990600"/>
          </a:xfrm>
          <a:prstGeom prst="rect">
            <a:avLst/>
          </a:prstGeom>
        </p:spPr>
      </p:pic>
      <p:pic>
        <p:nvPicPr>
          <p:cNvPr id="117" name="Graphic 116">
            <a:extLst>
              <a:ext uri="{FF2B5EF4-FFF2-40B4-BE49-F238E27FC236}">
                <a16:creationId xmlns:a16="http://schemas.microsoft.com/office/drawing/2014/main" id="{778BD524-7D33-97AF-7159-431650D41A20}"/>
              </a:ext>
            </a:extLst>
          </p:cNvPr>
          <p:cNvPicPr/>
          <p:nvPr/>
        </p:nvPicPr>
        <p:blipFill>
          <a:blip r:embed="rId46">
            <a:extLst>
              <a:ext uri="{96DAC541-7B7A-43D3-8B79-37D633B846F1}">
                <asvg:svgBlip xmlns:asvg="http://schemas.microsoft.com/office/drawing/2016/SVG/main" r:embed="rId47"/>
              </a:ext>
            </a:extLst>
          </a:blip>
          <a:stretch>
            <a:fillRect/>
          </a:stretch>
        </p:blipFill>
        <p:spPr>
          <a:xfrm>
            <a:off x="5092908" y="1207823"/>
            <a:ext cx="304800" cy="647700"/>
          </a:xfrm>
          <a:prstGeom prst="rect">
            <a:avLst/>
          </a:prstGeom>
        </p:spPr>
      </p:pic>
      <p:pic>
        <p:nvPicPr>
          <p:cNvPr id="118" name="Graphic 117">
            <a:extLst>
              <a:ext uri="{FF2B5EF4-FFF2-40B4-BE49-F238E27FC236}">
                <a16:creationId xmlns:a16="http://schemas.microsoft.com/office/drawing/2014/main" id="{D1444C3F-10B7-162D-3B08-94C226AAD33D}"/>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297696" y="1155436"/>
            <a:ext cx="314325" cy="314325"/>
          </a:xfrm>
          <a:prstGeom prst="rect">
            <a:avLst/>
          </a:prstGeom>
        </p:spPr>
      </p:pic>
      <p:pic>
        <p:nvPicPr>
          <p:cNvPr id="119" name="Graphic 118">
            <a:extLst>
              <a:ext uri="{FF2B5EF4-FFF2-40B4-BE49-F238E27FC236}">
                <a16:creationId xmlns:a16="http://schemas.microsoft.com/office/drawing/2014/main" id="{C139B91D-9520-7736-D6B2-CAFEEDC7B16B}"/>
              </a:ext>
            </a:extLst>
          </p:cNvPr>
          <p:cNvPicPr/>
          <p:nvPr/>
        </p:nvPicPr>
        <p:blipFill>
          <a:blip r:embed="rId50">
            <a:extLst>
              <a:ext uri="{96DAC541-7B7A-43D3-8B79-37D633B846F1}">
                <asvg:svgBlip xmlns:asvg="http://schemas.microsoft.com/office/drawing/2016/SVG/main" r:embed="rId51"/>
              </a:ext>
            </a:extLst>
          </a:blip>
          <a:stretch>
            <a:fillRect/>
          </a:stretch>
        </p:blipFill>
        <p:spPr>
          <a:xfrm>
            <a:off x="5353711" y="1454339"/>
            <a:ext cx="704850" cy="704850"/>
          </a:xfrm>
          <a:prstGeom prst="rect">
            <a:avLst/>
          </a:prstGeom>
        </p:spPr>
      </p:pic>
      <p:pic>
        <p:nvPicPr>
          <p:cNvPr id="120" name="Graphic 119">
            <a:extLst>
              <a:ext uri="{FF2B5EF4-FFF2-40B4-BE49-F238E27FC236}">
                <a16:creationId xmlns:a16="http://schemas.microsoft.com/office/drawing/2014/main" id="{0EB0ACBB-9472-67BE-3812-04B8239E7DC4}"/>
              </a:ext>
            </a:extLst>
          </p:cNvPr>
          <p:cNvPicPr>
            <a:picLocks noChangeAspect="1"/>
          </p:cNvPicPr>
          <p:nvPr/>
        </p:nvPicPr>
        <p:blipFill>
          <a:blip r:embed="rId30">
            <a:extLst>
              <a:ext uri="{96DAC541-7B7A-43D3-8B79-37D633B846F1}">
                <asvg:svgBlip xmlns:asvg="http://schemas.microsoft.com/office/drawing/2016/SVG/main" r:embed="rId52"/>
              </a:ext>
            </a:extLst>
          </a:blip>
          <a:stretch>
            <a:fillRect/>
          </a:stretch>
        </p:blipFill>
        <p:spPr>
          <a:xfrm>
            <a:off x="5566210" y="1055951"/>
            <a:ext cx="800100" cy="76200"/>
          </a:xfrm>
          <a:prstGeom prst="rect">
            <a:avLst/>
          </a:prstGeom>
        </p:spPr>
      </p:pic>
      <p:pic>
        <p:nvPicPr>
          <p:cNvPr id="121" name="Main Circle">
            <a:extLst>
              <a:ext uri="{FF2B5EF4-FFF2-40B4-BE49-F238E27FC236}">
                <a16:creationId xmlns:a16="http://schemas.microsoft.com/office/drawing/2014/main" id="{4BB73484-10DF-93D3-6843-48506EC9D3D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5283408" y="1379273"/>
            <a:ext cx="152400" cy="152400"/>
          </a:xfrm>
          <a:prstGeom prst="rect">
            <a:avLst/>
          </a:prstGeom>
        </p:spPr>
      </p:pic>
      <p:pic>
        <p:nvPicPr>
          <p:cNvPr id="122" name="Main Circle">
            <a:extLst>
              <a:ext uri="{FF2B5EF4-FFF2-40B4-BE49-F238E27FC236}">
                <a16:creationId xmlns:a16="http://schemas.microsoft.com/office/drawing/2014/main" id="{1A9AC91C-C667-843A-F6D9-BD06F020934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6216773" y="746841"/>
            <a:ext cx="152400" cy="152400"/>
          </a:xfrm>
          <a:prstGeom prst="rect">
            <a:avLst/>
          </a:prstGeom>
        </p:spPr>
      </p:pic>
      <p:pic>
        <p:nvPicPr>
          <p:cNvPr id="123" name="Main Circle">
            <a:extLst>
              <a:ext uri="{FF2B5EF4-FFF2-40B4-BE49-F238E27FC236}">
                <a16:creationId xmlns:a16="http://schemas.microsoft.com/office/drawing/2014/main" id="{09824207-2BBF-93BC-5550-F1E7A934DE7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5973290" y="1012561"/>
            <a:ext cx="152400" cy="152400"/>
          </a:xfrm>
          <a:prstGeom prst="rect">
            <a:avLst/>
          </a:prstGeom>
        </p:spPr>
      </p:pic>
      <p:grpSp>
        <p:nvGrpSpPr>
          <p:cNvPr id="128" name="Group 127">
            <a:extLst>
              <a:ext uri="{FF2B5EF4-FFF2-40B4-BE49-F238E27FC236}">
                <a16:creationId xmlns:a16="http://schemas.microsoft.com/office/drawing/2014/main" id="{BEA5B2C7-E97F-D41C-9830-0C4F674DEF40}"/>
              </a:ext>
            </a:extLst>
          </p:cNvPr>
          <p:cNvGrpSpPr/>
          <p:nvPr/>
        </p:nvGrpSpPr>
        <p:grpSpPr>
          <a:xfrm>
            <a:off x="3317325" y="1326020"/>
            <a:ext cx="1556747" cy="480131"/>
            <a:chOff x="5114917" y="1326020"/>
            <a:chExt cx="1556747" cy="480131"/>
          </a:xfrm>
        </p:grpSpPr>
        <p:sp>
          <p:nvSpPr>
            <p:cNvPr id="103" name="TextBox 102">
              <a:extLst>
                <a:ext uri="{FF2B5EF4-FFF2-40B4-BE49-F238E27FC236}">
                  <a16:creationId xmlns:a16="http://schemas.microsoft.com/office/drawing/2014/main" id="{D3B14331-BB07-B37F-48C3-1F471A545D5B}"/>
                </a:ext>
              </a:extLst>
            </p:cNvPr>
            <p:cNvSpPr txBox="1"/>
            <p:nvPr/>
          </p:nvSpPr>
          <p:spPr>
            <a:xfrm>
              <a:off x="5114917" y="1326020"/>
              <a:ext cx="1238250" cy="480131"/>
            </a:xfrm>
            <a:prstGeom prst="rect">
              <a:avLst/>
            </a:prstGeom>
            <a:noFill/>
          </p:spPr>
          <p:txBody>
            <a:bodyPr wrap="square" rtlCol="0">
              <a:spAutoFit/>
            </a:bodyPr>
            <a:lstStyle/>
            <a:p>
              <a:pPr>
                <a:lnSpc>
                  <a:spcPct val="90000"/>
                </a:lnSpc>
              </a:pPr>
              <a:r>
                <a:rPr lang="en-US" sz="1400" dirty="0">
                  <a:solidFill>
                    <a:srgbClr val="04556C"/>
                  </a:solidFill>
                  <a:latin typeface="+mn-lt"/>
                </a:rPr>
                <a:t>INFERENCES</a:t>
              </a:r>
            </a:p>
            <a:p>
              <a:pPr>
                <a:lnSpc>
                  <a:spcPct val="90000"/>
                </a:lnSpc>
              </a:pPr>
              <a:r>
                <a:rPr lang="en-US" sz="1400" dirty="0">
                  <a:solidFill>
                    <a:srgbClr val="04556C"/>
                  </a:solidFill>
                  <a:latin typeface="+mn-lt"/>
                </a:rPr>
                <a:t>STORED HERE</a:t>
              </a:r>
            </a:p>
          </p:txBody>
        </p:sp>
        <p:pic>
          <p:nvPicPr>
            <p:cNvPr id="127" name="Graphic 126">
              <a:extLst>
                <a:ext uri="{FF2B5EF4-FFF2-40B4-BE49-F238E27FC236}">
                  <a16:creationId xmlns:a16="http://schemas.microsoft.com/office/drawing/2014/main" id="{09B0CB2A-EF84-B089-B747-5510A465FBE5}"/>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6230978" y="1484487"/>
              <a:ext cx="440686" cy="193902"/>
            </a:xfrm>
            <a:prstGeom prst="rect">
              <a:avLst/>
            </a:prstGeom>
          </p:spPr>
        </p:pic>
      </p:grpSp>
      <p:sp>
        <p:nvSpPr>
          <p:cNvPr id="154" name="TextBox 153">
            <a:extLst>
              <a:ext uri="{FF2B5EF4-FFF2-40B4-BE49-F238E27FC236}">
                <a16:creationId xmlns:a16="http://schemas.microsoft.com/office/drawing/2014/main" id="{20C34CAC-C398-EA21-27C7-7036183C823E}"/>
              </a:ext>
            </a:extLst>
          </p:cNvPr>
          <p:cNvSpPr txBox="1"/>
          <p:nvPr/>
        </p:nvSpPr>
        <p:spPr>
          <a:xfrm>
            <a:off x="9341426" y="883992"/>
            <a:ext cx="2029735" cy="1055674"/>
          </a:xfrm>
          <a:prstGeom prst="rect">
            <a:avLst/>
          </a:prstGeom>
          <a:noFill/>
        </p:spPr>
        <p:txBody>
          <a:bodyPr wrap="square" rtlCol="0">
            <a:spAutoFit/>
          </a:bodyPr>
          <a:lstStyle/>
          <a:p>
            <a:pPr>
              <a:lnSpc>
                <a:spcPct val="90000"/>
              </a:lnSpc>
            </a:pPr>
            <a:r>
              <a:rPr lang="en-US" sz="1800" dirty="0">
                <a:solidFill>
                  <a:srgbClr val="47494D"/>
                </a:solidFill>
                <a:latin typeface="Calibri" panose="020F0502020204030204" pitchFamily="34" charset="0"/>
                <a:cs typeface="Calibri" panose="020F0502020204030204" pitchFamily="34" charset="0"/>
              </a:rPr>
              <a:t>Linked Data Stores (Knowledge Model)</a:t>
            </a:r>
          </a:p>
          <a:p>
            <a:pPr>
              <a:lnSpc>
                <a:spcPct val="90000"/>
              </a:lnSpc>
              <a:spcBef>
                <a:spcPts val="600"/>
              </a:spcBef>
            </a:pPr>
            <a:r>
              <a:rPr lang="en-US" sz="1400" dirty="0">
                <a:solidFill>
                  <a:srgbClr val="47494D"/>
                </a:solidFill>
                <a:latin typeface="Calibri" panose="020F0502020204030204" pitchFamily="34" charset="0"/>
                <a:cs typeface="Calibri" panose="020F0502020204030204" pitchFamily="34" charset="0"/>
              </a:rPr>
              <a:t>Connected via Standards for Linked Metadata</a:t>
            </a:r>
            <a:endParaRPr lang="en-US" sz="1800" dirty="0">
              <a:solidFill>
                <a:srgbClr val="4749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7572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250"/>
                                        <p:tgtEl>
                                          <p:spTgt spid="5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250"/>
                                        <p:tgtEl>
                                          <p:spTgt spid="5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250"/>
                                        <p:tgtEl>
                                          <p:spTgt spid="53"/>
                                        </p:tgtEl>
                                      </p:cBhvr>
                                    </p:animEffect>
                                  </p:childTnLst>
                                </p:cTn>
                              </p:par>
                            </p:childTnLst>
                          </p:cTn>
                        </p:par>
                        <p:par>
                          <p:cTn id="14" fill="hold">
                            <p:stCondLst>
                              <p:cond delay="250"/>
                            </p:stCondLst>
                            <p:childTnLst>
                              <p:par>
                                <p:cTn id="15" presetID="6" presetClass="entr" presetSubtype="32"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out)">
                                      <p:cBhvr>
                                        <p:cTn id="17" dur="250"/>
                                        <p:tgtEl>
                                          <p:spTgt spid="49"/>
                                        </p:tgtEl>
                                      </p:cBhvr>
                                    </p:animEffect>
                                  </p:childTnLst>
                                </p:cTn>
                              </p:par>
                              <p:par>
                                <p:cTn id="18" presetID="6" presetClass="entr" presetSubtype="32"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circle(out)">
                                      <p:cBhvr>
                                        <p:cTn id="20" dur="250"/>
                                        <p:tgtEl>
                                          <p:spTgt spid="58"/>
                                        </p:tgtEl>
                                      </p:cBhvr>
                                    </p:animEffect>
                                  </p:childTnLst>
                                </p:cTn>
                              </p:par>
                              <p:par>
                                <p:cTn id="21" presetID="6" presetClass="entr" presetSubtype="32"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circle(out)">
                                      <p:cBhvr>
                                        <p:cTn id="23" dur="250"/>
                                        <p:tgtEl>
                                          <p:spTgt spid="59"/>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par>
                          <p:cTn id="33" fill="hold">
                            <p:stCondLst>
                              <p:cond delay="250"/>
                            </p:stCondLst>
                            <p:childTnLst>
                              <p:par>
                                <p:cTn id="34" presetID="22" presetClass="entr" presetSubtype="2" fill="hold" grpId="0" nodeType="after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wipe(right)">
                                      <p:cBhvr>
                                        <p:cTn id="36" dur="250"/>
                                        <p:tgtEl>
                                          <p:spTgt spid="10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250"/>
                                        <p:tgtEl>
                                          <p:spTgt spid="26"/>
                                        </p:tgtEl>
                                      </p:cBhvr>
                                    </p:animEffect>
                                  </p:childTnLst>
                                </p:cTn>
                              </p:par>
                            </p:childTnLst>
                          </p:cTn>
                        </p:par>
                        <p:par>
                          <p:cTn id="42" fill="hold">
                            <p:stCondLst>
                              <p:cond delay="250"/>
                            </p:stCondLst>
                            <p:childTnLst>
                              <p:par>
                                <p:cTn id="43" presetID="22" presetClass="entr" presetSubtype="8" fill="hold" nodeType="after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150"/>
                                        <p:tgtEl>
                                          <p:spTgt spid="63"/>
                                        </p:tgtEl>
                                      </p:cBhvr>
                                    </p:animEffect>
                                  </p:childTnLst>
                                </p:cTn>
                              </p:par>
                            </p:childTnLst>
                          </p:cTn>
                        </p:par>
                        <p:par>
                          <p:cTn id="46" fill="hold">
                            <p:stCondLst>
                              <p:cond delay="400"/>
                            </p:stCondLst>
                            <p:childTnLst>
                              <p:par>
                                <p:cTn id="47" presetID="22" presetClass="entr" presetSubtype="8" fill="hold" nodeType="after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wipe(left)">
                                      <p:cBhvr>
                                        <p:cTn id="49" dur="150"/>
                                        <p:tgtEl>
                                          <p:spTgt spid="78"/>
                                        </p:tgtEl>
                                      </p:cBhvr>
                                    </p:animEffect>
                                  </p:childTnLst>
                                </p:cTn>
                              </p:par>
                            </p:childTnLst>
                          </p:cTn>
                        </p:par>
                        <p:par>
                          <p:cTn id="50" fill="hold">
                            <p:stCondLst>
                              <p:cond delay="550"/>
                            </p:stCondLst>
                            <p:childTnLst>
                              <p:par>
                                <p:cTn id="51" presetID="22" presetClass="entr" presetSubtype="8" fill="hold" nodeType="after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ipe(left)">
                                      <p:cBhvr>
                                        <p:cTn id="53" dur="150"/>
                                        <p:tgtEl>
                                          <p:spTgt spid="60"/>
                                        </p:tgtEl>
                                      </p:cBhvr>
                                    </p:animEffect>
                                  </p:childTnLst>
                                </p:cTn>
                              </p:par>
                            </p:childTnLst>
                          </p:cTn>
                        </p:par>
                        <p:par>
                          <p:cTn id="54" fill="hold">
                            <p:stCondLst>
                              <p:cond delay="700"/>
                            </p:stCondLst>
                            <p:childTnLst>
                              <p:par>
                                <p:cTn id="55" presetID="22" presetClass="entr" presetSubtype="8" fill="hold"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150"/>
                                        <p:tgtEl>
                                          <p:spTgt spid="6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fade">
                                      <p:cBhvr>
                                        <p:cTn id="62" dur="25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fade">
                                      <p:cBhvr>
                                        <p:cTn id="67" dur="250"/>
                                        <p:tgtEl>
                                          <p:spTgt spid="82"/>
                                        </p:tgtEl>
                                      </p:cBhvr>
                                    </p:animEffect>
                                  </p:childTnLst>
                                </p:cTn>
                              </p:par>
                            </p:childTnLst>
                          </p:cTn>
                        </p:par>
                        <p:par>
                          <p:cTn id="68" fill="hold">
                            <p:stCondLst>
                              <p:cond delay="250"/>
                            </p:stCondLst>
                            <p:childTnLst>
                              <p:par>
                                <p:cTn id="69" presetID="10"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250"/>
                                        <p:tgtEl>
                                          <p:spTgt spid="32"/>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wipe(right)">
                                      <p:cBhvr>
                                        <p:cTn id="74" dur="250"/>
                                        <p:tgtEl>
                                          <p:spTgt spid="101"/>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250"/>
                                        <p:tgtEl>
                                          <p:spTgt spid="34"/>
                                        </p:tgtEl>
                                      </p:cBhvr>
                                    </p:animEffect>
                                  </p:childTnLst>
                                </p:cTn>
                              </p:par>
                            </p:childTnLst>
                          </p:cTn>
                        </p:par>
                        <p:par>
                          <p:cTn id="79" fill="hold">
                            <p:stCondLst>
                              <p:cond delay="750"/>
                            </p:stCondLst>
                            <p:childTnLst>
                              <p:par>
                                <p:cTn id="80" presetID="6" presetClass="entr" presetSubtype="32" fill="hold"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circle(out)">
                                      <p:cBhvr>
                                        <p:cTn id="82" dur="25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84"/>
                                        </p:tgtEl>
                                        <p:attrNameLst>
                                          <p:attrName>style.visibility</p:attrName>
                                        </p:attrNameLst>
                                      </p:cBhvr>
                                      <p:to>
                                        <p:strVal val="visible"/>
                                      </p:to>
                                    </p:set>
                                    <p:animEffect transition="in" filter="wipe(left)">
                                      <p:cBhvr>
                                        <p:cTn id="87" dur="150"/>
                                        <p:tgtEl>
                                          <p:spTgt spid="84"/>
                                        </p:tgtEl>
                                      </p:cBhvr>
                                    </p:animEffect>
                                  </p:childTnLst>
                                </p:cTn>
                              </p:par>
                            </p:childTnLst>
                          </p:cTn>
                        </p:par>
                        <p:par>
                          <p:cTn id="88" fill="hold">
                            <p:stCondLst>
                              <p:cond delay="150"/>
                            </p:stCondLst>
                            <p:childTnLst>
                              <p:par>
                                <p:cTn id="89" presetID="22" presetClass="entr" presetSubtype="1" fill="hold" grpId="0"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ipe(up)">
                                      <p:cBhvr>
                                        <p:cTn id="91" dur="150"/>
                                        <p:tgtEl>
                                          <p:spTgt spid="83"/>
                                        </p:tgtEl>
                                      </p:cBhvr>
                                    </p:animEffect>
                                  </p:childTnLst>
                                </p:cTn>
                              </p:par>
                            </p:childTnLst>
                          </p:cTn>
                        </p:par>
                        <p:par>
                          <p:cTn id="92" fill="hold">
                            <p:stCondLst>
                              <p:cond delay="300"/>
                            </p:stCondLst>
                            <p:childTnLst>
                              <p:par>
                                <p:cTn id="93" presetID="10" presetClass="entr" presetSubtype="0" fill="hold" nodeType="after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250"/>
                                        <p:tgtEl>
                                          <p:spTgt spid="4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85"/>
                                        </p:tgtEl>
                                        <p:attrNameLst>
                                          <p:attrName>style.visibility</p:attrName>
                                        </p:attrNameLst>
                                      </p:cBhvr>
                                      <p:to>
                                        <p:strVal val="visible"/>
                                      </p:to>
                                    </p:set>
                                    <p:animEffect transition="in" filter="fade">
                                      <p:cBhvr>
                                        <p:cTn id="98" dur="250"/>
                                        <p:tgtEl>
                                          <p:spTgt spid="85"/>
                                        </p:tgtEl>
                                      </p:cBhvr>
                                    </p:animEffect>
                                  </p:childTnLst>
                                </p:cTn>
                              </p:par>
                            </p:childTnLst>
                          </p:cTn>
                        </p:par>
                        <p:par>
                          <p:cTn id="99" fill="hold">
                            <p:stCondLst>
                              <p:cond delay="550"/>
                            </p:stCondLst>
                            <p:childTnLst>
                              <p:par>
                                <p:cTn id="100" presetID="10" presetClass="entr" presetSubtype="0" fill="hold"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25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up)">
                                      <p:cBhvr>
                                        <p:cTn id="107" dur="250"/>
                                        <p:tgtEl>
                                          <p:spTgt spid="98"/>
                                        </p:tgtEl>
                                      </p:cBhvr>
                                    </p:animEffect>
                                  </p:childTnLst>
                                </p:cTn>
                              </p:par>
                            </p:childTnLst>
                          </p:cTn>
                        </p:par>
                        <p:par>
                          <p:cTn id="108" fill="hold">
                            <p:stCondLst>
                              <p:cond delay="250"/>
                            </p:stCondLst>
                            <p:childTnLst>
                              <p:par>
                                <p:cTn id="109" presetID="10" presetClass="entr" presetSubtype="0" fill="hold" grpId="0" nodeType="afterEffect">
                                  <p:stCondLst>
                                    <p:cond delay="0"/>
                                  </p:stCondLst>
                                  <p:childTnLst>
                                    <p:set>
                                      <p:cBhvr>
                                        <p:cTn id="110" dur="1" fill="hold">
                                          <p:stCondLst>
                                            <p:cond delay="0"/>
                                          </p:stCondLst>
                                        </p:cTn>
                                        <p:tgtEl>
                                          <p:spTgt spid="92"/>
                                        </p:tgtEl>
                                        <p:attrNameLst>
                                          <p:attrName>style.visibility</p:attrName>
                                        </p:attrNameLst>
                                      </p:cBhvr>
                                      <p:to>
                                        <p:strVal val="visible"/>
                                      </p:to>
                                    </p:set>
                                    <p:animEffect transition="in" filter="fade">
                                      <p:cBhvr>
                                        <p:cTn id="111" dur="250"/>
                                        <p:tgtEl>
                                          <p:spTgt spid="92"/>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fade">
                                      <p:cBhvr>
                                        <p:cTn id="115" dur="250"/>
                                        <p:tgtEl>
                                          <p:spTgt spid="93"/>
                                        </p:tgtEl>
                                      </p:cBhvr>
                                    </p:animEffect>
                                  </p:childTnLst>
                                </p:cTn>
                              </p:par>
                            </p:childTnLst>
                          </p:cTn>
                        </p:par>
                        <p:par>
                          <p:cTn id="116" fill="hold">
                            <p:stCondLst>
                              <p:cond delay="750"/>
                            </p:stCondLst>
                            <p:childTnLst>
                              <p:par>
                                <p:cTn id="117" presetID="10" presetClass="entr" presetSubtype="0" fill="hold" grpId="0"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fade">
                                      <p:cBhvr>
                                        <p:cTn id="119" dur="250"/>
                                        <p:tgtEl>
                                          <p:spTgt spid="94"/>
                                        </p:tgtEl>
                                      </p:cBhvr>
                                    </p:animEffect>
                                  </p:childTnLst>
                                </p:cTn>
                              </p:par>
                            </p:childTnLst>
                          </p:cTn>
                        </p:par>
                        <p:par>
                          <p:cTn id="120" fill="hold">
                            <p:stCondLst>
                              <p:cond delay="1000"/>
                            </p:stCondLst>
                            <p:childTnLst>
                              <p:par>
                                <p:cTn id="121" presetID="10" presetClass="entr" presetSubtype="0" fill="hold" grpId="0" nodeType="afterEffect">
                                  <p:stCondLst>
                                    <p:cond delay="0"/>
                                  </p:stCondLst>
                                  <p:childTnLst>
                                    <p:set>
                                      <p:cBhvr>
                                        <p:cTn id="122" dur="1" fill="hold">
                                          <p:stCondLst>
                                            <p:cond delay="0"/>
                                          </p:stCondLst>
                                        </p:cTn>
                                        <p:tgtEl>
                                          <p:spTgt spid="95"/>
                                        </p:tgtEl>
                                        <p:attrNameLst>
                                          <p:attrName>style.visibility</p:attrName>
                                        </p:attrNameLst>
                                      </p:cBhvr>
                                      <p:to>
                                        <p:strVal val="visible"/>
                                      </p:to>
                                    </p:set>
                                    <p:animEffect transition="in" filter="fade">
                                      <p:cBhvr>
                                        <p:cTn id="123" dur="250"/>
                                        <p:tgtEl>
                                          <p:spTgt spid="95"/>
                                        </p:tgtEl>
                                      </p:cBhvr>
                                    </p:animEffect>
                                  </p:childTnLst>
                                </p:cTn>
                              </p:par>
                            </p:childTnLst>
                          </p:cTn>
                        </p:par>
                        <p:par>
                          <p:cTn id="124" fill="hold">
                            <p:stCondLst>
                              <p:cond delay="1250"/>
                            </p:stCondLst>
                            <p:childTnLst>
                              <p:par>
                                <p:cTn id="125" presetID="10" presetClass="entr" presetSubtype="0" fill="hold" grpId="0" nodeType="after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fade">
                                      <p:cBhvr>
                                        <p:cTn id="127" dur="250"/>
                                        <p:tgtEl>
                                          <p:spTgt spid="9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fade">
                                      <p:cBhvr>
                                        <p:cTn id="132" dur="250"/>
                                        <p:tgtEl>
                                          <p:spTgt spid="4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2" fill="hold" grpId="0" nodeType="clickEffect">
                                  <p:stCondLst>
                                    <p:cond delay="0"/>
                                  </p:stCondLst>
                                  <p:childTnLst>
                                    <p:set>
                                      <p:cBhvr>
                                        <p:cTn id="136" dur="1" fill="hold">
                                          <p:stCondLst>
                                            <p:cond delay="0"/>
                                          </p:stCondLst>
                                        </p:cTn>
                                        <p:tgtEl>
                                          <p:spTgt spid="102"/>
                                        </p:tgtEl>
                                        <p:attrNameLst>
                                          <p:attrName>style.visibility</p:attrName>
                                        </p:attrNameLst>
                                      </p:cBhvr>
                                      <p:to>
                                        <p:strVal val="visible"/>
                                      </p:to>
                                    </p:set>
                                    <p:animEffect transition="in" filter="wipe(right)">
                                      <p:cBhvr>
                                        <p:cTn id="137" dur="250"/>
                                        <p:tgtEl>
                                          <p:spTgt spid="102"/>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152"/>
                                        </p:tgtEl>
                                        <p:attrNameLst>
                                          <p:attrName>style.visibility</p:attrName>
                                        </p:attrNameLst>
                                      </p:cBhvr>
                                      <p:to>
                                        <p:strVal val="visible"/>
                                      </p:to>
                                    </p:set>
                                    <p:animEffect transition="in" filter="wipe(left)">
                                      <p:cBhvr>
                                        <p:cTn id="140" dur="500"/>
                                        <p:tgtEl>
                                          <p:spTgt spid="152"/>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128"/>
                                        </p:tgtEl>
                                        <p:attrNameLst>
                                          <p:attrName>style.visibility</p:attrName>
                                        </p:attrNameLst>
                                      </p:cBhvr>
                                      <p:to>
                                        <p:strVal val="visible"/>
                                      </p:to>
                                    </p:set>
                                    <p:animEffect transition="in" filter="wipe(left)">
                                      <p:cBhvr>
                                        <p:cTn id="144" dur="250"/>
                                        <p:tgtEl>
                                          <p:spTgt spid="128"/>
                                        </p:tgtEl>
                                      </p:cBhvr>
                                    </p:animEffect>
                                  </p:childTnLst>
                                </p:cTn>
                              </p:par>
                            </p:childTnLst>
                          </p:cTn>
                        </p:par>
                        <p:par>
                          <p:cTn id="145" fill="hold">
                            <p:stCondLst>
                              <p:cond delay="750"/>
                            </p:stCondLst>
                            <p:childTnLst>
                              <p:par>
                                <p:cTn id="146" presetID="6" presetClass="entr" presetSubtype="32" fill="hold" nodeType="afterEffect">
                                  <p:stCondLst>
                                    <p:cond delay="0"/>
                                  </p:stCondLst>
                                  <p:childTnLst>
                                    <p:set>
                                      <p:cBhvr>
                                        <p:cTn id="147" dur="1" fill="hold">
                                          <p:stCondLst>
                                            <p:cond delay="0"/>
                                          </p:stCondLst>
                                        </p:cTn>
                                        <p:tgtEl>
                                          <p:spTgt spid="121"/>
                                        </p:tgtEl>
                                        <p:attrNameLst>
                                          <p:attrName>style.visibility</p:attrName>
                                        </p:attrNameLst>
                                      </p:cBhvr>
                                      <p:to>
                                        <p:strVal val="visible"/>
                                      </p:to>
                                    </p:set>
                                    <p:animEffect transition="in" filter="circle(out)">
                                      <p:cBhvr>
                                        <p:cTn id="148" dur="250"/>
                                        <p:tgtEl>
                                          <p:spTgt spid="121"/>
                                        </p:tgtEl>
                                      </p:cBhvr>
                                    </p:animEffect>
                                  </p:childTnLst>
                                </p:cTn>
                              </p:par>
                            </p:childTnLst>
                          </p:cTn>
                        </p:par>
                        <p:par>
                          <p:cTn id="149" fill="hold">
                            <p:stCondLst>
                              <p:cond delay="1000"/>
                            </p:stCondLst>
                            <p:childTnLst>
                              <p:par>
                                <p:cTn id="150" presetID="16" presetClass="entr" presetSubtype="37" fill="hold" nodeType="afterEffect">
                                  <p:stCondLst>
                                    <p:cond delay="0"/>
                                  </p:stCondLst>
                                  <p:childTnLst>
                                    <p:set>
                                      <p:cBhvr>
                                        <p:cTn id="151" dur="1" fill="hold">
                                          <p:stCondLst>
                                            <p:cond delay="0"/>
                                          </p:stCondLst>
                                        </p:cTn>
                                        <p:tgtEl>
                                          <p:spTgt spid="115"/>
                                        </p:tgtEl>
                                        <p:attrNameLst>
                                          <p:attrName>style.visibility</p:attrName>
                                        </p:attrNameLst>
                                      </p:cBhvr>
                                      <p:to>
                                        <p:strVal val="visible"/>
                                      </p:to>
                                    </p:set>
                                    <p:animEffect transition="in" filter="barn(outVertical)">
                                      <p:cBhvr>
                                        <p:cTn id="152" dur="250"/>
                                        <p:tgtEl>
                                          <p:spTgt spid="115"/>
                                        </p:tgtEl>
                                      </p:cBhvr>
                                    </p:animEffect>
                                  </p:childTnLst>
                                </p:cTn>
                              </p:par>
                            </p:childTnLst>
                          </p:cTn>
                        </p:par>
                        <p:par>
                          <p:cTn id="153" fill="hold">
                            <p:stCondLst>
                              <p:cond delay="1250"/>
                            </p:stCondLst>
                            <p:childTnLst>
                              <p:par>
                                <p:cTn id="154" presetID="22" presetClass="entr" presetSubtype="4" fill="hold" nodeType="afterEffect">
                                  <p:stCondLst>
                                    <p:cond delay="0"/>
                                  </p:stCondLst>
                                  <p:childTnLst>
                                    <p:set>
                                      <p:cBhvr>
                                        <p:cTn id="155" dur="1" fill="hold">
                                          <p:stCondLst>
                                            <p:cond delay="0"/>
                                          </p:stCondLst>
                                        </p:cTn>
                                        <p:tgtEl>
                                          <p:spTgt spid="114"/>
                                        </p:tgtEl>
                                        <p:attrNameLst>
                                          <p:attrName>style.visibility</p:attrName>
                                        </p:attrNameLst>
                                      </p:cBhvr>
                                      <p:to>
                                        <p:strVal val="visible"/>
                                      </p:to>
                                    </p:set>
                                    <p:animEffect transition="in" filter="wipe(down)">
                                      <p:cBhvr>
                                        <p:cTn id="156" dur="150"/>
                                        <p:tgtEl>
                                          <p:spTgt spid="114"/>
                                        </p:tgtEl>
                                      </p:cBhvr>
                                    </p:animEffect>
                                  </p:childTnLst>
                                </p:cTn>
                              </p:par>
                            </p:childTnLst>
                          </p:cTn>
                        </p:par>
                        <p:par>
                          <p:cTn id="157" fill="hold">
                            <p:stCondLst>
                              <p:cond delay="1400"/>
                            </p:stCondLst>
                            <p:childTnLst>
                              <p:par>
                                <p:cTn id="158" presetID="16" presetClass="entr" presetSubtype="42" fill="hold" nodeType="afterEffect">
                                  <p:stCondLst>
                                    <p:cond delay="0"/>
                                  </p:stCondLst>
                                  <p:childTnLst>
                                    <p:set>
                                      <p:cBhvr>
                                        <p:cTn id="159" dur="1" fill="hold">
                                          <p:stCondLst>
                                            <p:cond delay="0"/>
                                          </p:stCondLst>
                                        </p:cTn>
                                        <p:tgtEl>
                                          <p:spTgt spid="116"/>
                                        </p:tgtEl>
                                        <p:attrNameLst>
                                          <p:attrName>style.visibility</p:attrName>
                                        </p:attrNameLst>
                                      </p:cBhvr>
                                      <p:to>
                                        <p:strVal val="visible"/>
                                      </p:to>
                                    </p:set>
                                    <p:animEffect transition="in" filter="barn(outHorizontal)">
                                      <p:cBhvr>
                                        <p:cTn id="160" dur="250"/>
                                        <p:tgtEl>
                                          <p:spTgt spid="116"/>
                                        </p:tgtEl>
                                      </p:cBhvr>
                                    </p:animEffect>
                                  </p:childTnLst>
                                </p:cTn>
                              </p:par>
                            </p:childTnLst>
                          </p:cTn>
                        </p:par>
                        <p:par>
                          <p:cTn id="161" fill="hold">
                            <p:stCondLst>
                              <p:cond delay="1650"/>
                            </p:stCondLst>
                            <p:childTnLst>
                              <p:par>
                                <p:cTn id="162" presetID="22" presetClass="entr" presetSubtype="8" fill="hold" nodeType="afterEffect">
                                  <p:stCondLst>
                                    <p:cond delay="0"/>
                                  </p:stCondLst>
                                  <p:childTnLst>
                                    <p:set>
                                      <p:cBhvr>
                                        <p:cTn id="163" dur="1" fill="hold">
                                          <p:stCondLst>
                                            <p:cond delay="0"/>
                                          </p:stCondLst>
                                        </p:cTn>
                                        <p:tgtEl>
                                          <p:spTgt spid="119"/>
                                        </p:tgtEl>
                                        <p:attrNameLst>
                                          <p:attrName>style.visibility</p:attrName>
                                        </p:attrNameLst>
                                      </p:cBhvr>
                                      <p:to>
                                        <p:strVal val="visible"/>
                                      </p:to>
                                    </p:set>
                                    <p:animEffect transition="in" filter="wipe(left)">
                                      <p:cBhvr>
                                        <p:cTn id="164" dur="250"/>
                                        <p:tgtEl>
                                          <p:spTgt spid="119"/>
                                        </p:tgtEl>
                                      </p:cBhvr>
                                    </p:animEffect>
                                  </p:childTnLst>
                                </p:cTn>
                              </p:par>
                              <p:par>
                                <p:cTn id="165" presetID="22" presetClass="entr" presetSubtype="4" fill="hold" nodeType="withEffect">
                                  <p:stCondLst>
                                    <p:cond delay="0"/>
                                  </p:stCondLst>
                                  <p:childTnLst>
                                    <p:set>
                                      <p:cBhvr>
                                        <p:cTn id="166" dur="1" fill="hold">
                                          <p:stCondLst>
                                            <p:cond delay="0"/>
                                          </p:stCondLst>
                                        </p:cTn>
                                        <p:tgtEl>
                                          <p:spTgt spid="117"/>
                                        </p:tgtEl>
                                        <p:attrNameLst>
                                          <p:attrName>style.visibility</p:attrName>
                                        </p:attrNameLst>
                                      </p:cBhvr>
                                      <p:to>
                                        <p:strVal val="visible"/>
                                      </p:to>
                                    </p:set>
                                    <p:animEffect transition="in" filter="wipe(down)">
                                      <p:cBhvr>
                                        <p:cTn id="167" dur="150"/>
                                        <p:tgtEl>
                                          <p:spTgt spid="117"/>
                                        </p:tgtEl>
                                      </p:cBhvr>
                                    </p:animEffect>
                                  </p:childTnLst>
                                </p:cTn>
                              </p:par>
                            </p:childTnLst>
                          </p:cTn>
                        </p:par>
                        <p:par>
                          <p:cTn id="168" fill="hold">
                            <p:stCondLst>
                              <p:cond delay="1900"/>
                            </p:stCondLst>
                            <p:childTnLst>
                              <p:par>
                                <p:cTn id="169" presetID="22" presetClass="entr" presetSubtype="4" fill="hold" nodeType="afterEffect">
                                  <p:stCondLst>
                                    <p:cond delay="0"/>
                                  </p:stCondLst>
                                  <p:childTnLst>
                                    <p:set>
                                      <p:cBhvr>
                                        <p:cTn id="170" dur="1" fill="hold">
                                          <p:stCondLst>
                                            <p:cond delay="0"/>
                                          </p:stCondLst>
                                        </p:cTn>
                                        <p:tgtEl>
                                          <p:spTgt spid="118"/>
                                        </p:tgtEl>
                                        <p:attrNameLst>
                                          <p:attrName>style.visibility</p:attrName>
                                        </p:attrNameLst>
                                      </p:cBhvr>
                                      <p:to>
                                        <p:strVal val="visible"/>
                                      </p:to>
                                    </p:set>
                                    <p:animEffect transition="in" filter="wipe(down)">
                                      <p:cBhvr>
                                        <p:cTn id="171" dur="150"/>
                                        <p:tgtEl>
                                          <p:spTgt spid="118"/>
                                        </p:tgtEl>
                                      </p:cBhvr>
                                    </p:animEffect>
                                  </p:childTnLst>
                                </p:cTn>
                              </p:par>
                            </p:childTnLst>
                          </p:cTn>
                        </p:par>
                        <p:par>
                          <p:cTn id="172" fill="hold">
                            <p:stCondLst>
                              <p:cond delay="2050"/>
                            </p:stCondLst>
                            <p:childTnLst>
                              <p:par>
                                <p:cTn id="173" presetID="22" presetClass="entr" presetSubtype="1" fill="hold" nodeType="afterEffect">
                                  <p:stCondLst>
                                    <p:cond delay="0"/>
                                  </p:stCondLst>
                                  <p:childTnLst>
                                    <p:set>
                                      <p:cBhvr>
                                        <p:cTn id="174" dur="1" fill="hold">
                                          <p:stCondLst>
                                            <p:cond delay="0"/>
                                          </p:stCondLst>
                                        </p:cTn>
                                        <p:tgtEl>
                                          <p:spTgt spid="113"/>
                                        </p:tgtEl>
                                        <p:attrNameLst>
                                          <p:attrName>style.visibility</p:attrName>
                                        </p:attrNameLst>
                                      </p:cBhvr>
                                      <p:to>
                                        <p:strVal val="visible"/>
                                      </p:to>
                                    </p:set>
                                    <p:animEffect transition="in" filter="wipe(up)">
                                      <p:cBhvr>
                                        <p:cTn id="175" dur="150"/>
                                        <p:tgtEl>
                                          <p:spTgt spid="113"/>
                                        </p:tgtEl>
                                      </p:cBhvr>
                                    </p:animEffect>
                                  </p:childTnLst>
                                </p:cTn>
                              </p:par>
                            </p:childTnLst>
                          </p:cTn>
                        </p:par>
                        <p:par>
                          <p:cTn id="176" fill="hold">
                            <p:stCondLst>
                              <p:cond delay="2200"/>
                            </p:stCondLst>
                            <p:childTnLst>
                              <p:par>
                                <p:cTn id="177" presetID="22" presetClass="entr" presetSubtype="4" fill="hold" nodeType="afterEffect">
                                  <p:stCondLst>
                                    <p:cond delay="0"/>
                                  </p:stCondLst>
                                  <p:childTnLst>
                                    <p:set>
                                      <p:cBhvr>
                                        <p:cTn id="178" dur="1" fill="hold">
                                          <p:stCondLst>
                                            <p:cond delay="0"/>
                                          </p:stCondLst>
                                        </p:cTn>
                                        <p:tgtEl>
                                          <p:spTgt spid="111"/>
                                        </p:tgtEl>
                                        <p:attrNameLst>
                                          <p:attrName>style.visibility</p:attrName>
                                        </p:attrNameLst>
                                      </p:cBhvr>
                                      <p:to>
                                        <p:strVal val="visible"/>
                                      </p:to>
                                    </p:set>
                                    <p:animEffect transition="in" filter="wipe(down)">
                                      <p:cBhvr>
                                        <p:cTn id="179" dur="150"/>
                                        <p:tgtEl>
                                          <p:spTgt spid="111"/>
                                        </p:tgtEl>
                                      </p:cBhvr>
                                    </p:animEffect>
                                  </p:childTnLst>
                                </p:cTn>
                              </p:par>
                            </p:childTnLst>
                          </p:cTn>
                        </p:par>
                        <p:par>
                          <p:cTn id="180" fill="hold">
                            <p:stCondLst>
                              <p:cond delay="2350"/>
                            </p:stCondLst>
                            <p:childTnLst>
                              <p:par>
                                <p:cTn id="181" presetID="22" presetClass="entr" presetSubtype="8" fill="hold" nodeType="afterEffect">
                                  <p:stCondLst>
                                    <p:cond delay="0"/>
                                  </p:stCondLst>
                                  <p:childTnLst>
                                    <p:set>
                                      <p:cBhvr>
                                        <p:cTn id="182" dur="1" fill="hold">
                                          <p:stCondLst>
                                            <p:cond delay="0"/>
                                          </p:stCondLst>
                                        </p:cTn>
                                        <p:tgtEl>
                                          <p:spTgt spid="120"/>
                                        </p:tgtEl>
                                        <p:attrNameLst>
                                          <p:attrName>style.visibility</p:attrName>
                                        </p:attrNameLst>
                                      </p:cBhvr>
                                      <p:to>
                                        <p:strVal val="visible"/>
                                      </p:to>
                                    </p:set>
                                    <p:animEffect transition="in" filter="wipe(left)">
                                      <p:cBhvr>
                                        <p:cTn id="183" dur="250"/>
                                        <p:tgtEl>
                                          <p:spTgt spid="120"/>
                                        </p:tgtEl>
                                      </p:cBhvr>
                                    </p:animEffect>
                                  </p:childTnLst>
                                </p:cTn>
                              </p:par>
                              <p:par>
                                <p:cTn id="184" presetID="6" presetClass="entr" presetSubtype="32" fill="hold" nodeType="withEffect">
                                  <p:stCondLst>
                                    <p:cond delay="100"/>
                                  </p:stCondLst>
                                  <p:childTnLst>
                                    <p:set>
                                      <p:cBhvr>
                                        <p:cTn id="185" dur="1" fill="hold">
                                          <p:stCondLst>
                                            <p:cond delay="0"/>
                                          </p:stCondLst>
                                        </p:cTn>
                                        <p:tgtEl>
                                          <p:spTgt spid="123"/>
                                        </p:tgtEl>
                                        <p:attrNameLst>
                                          <p:attrName>style.visibility</p:attrName>
                                        </p:attrNameLst>
                                      </p:cBhvr>
                                      <p:to>
                                        <p:strVal val="visible"/>
                                      </p:to>
                                    </p:set>
                                    <p:animEffect transition="in" filter="circle(out)">
                                      <p:cBhvr>
                                        <p:cTn id="186" dur="250"/>
                                        <p:tgtEl>
                                          <p:spTgt spid="123"/>
                                        </p:tgtEl>
                                      </p:cBhvr>
                                    </p:animEffect>
                                  </p:childTnLst>
                                </p:cTn>
                              </p:par>
                            </p:childTnLst>
                          </p:cTn>
                        </p:par>
                        <p:par>
                          <p:cTn id="187" fill="hold">
                            <p:stCondLst>
                              <p:cond delay="2700"/>
                            </p:stCondLst>
                            <p:childTnLst>
                              <p:par>
                                <p:cTn id="188" presetID="16" presetClass="entr" presetSubtype="42" fill="hold" nodeType="afterEffect">
                                  <p:stCondLst>
                                    <p:cond delay="0"/>
                                  </p:stCondLst>
                                  <p:childTnLst>
                                    <p:set>
                                      <p:cBhvr>
                                        <p:cTn id="189" dur="1" fill="hold">
                                          <p:stCondLst>
                                            <p:cond delay="0"/>
                                          </p:stCondLst>
                                        </p:cTn>
                                        <p:tgtEl>
                                          <p:spTgt spid="106"/>
                                        </p:tgtEl>
                                        <p:attrNameLst>
                                          <p:attrName>style.visibility</p:attrName>
                                        </p:attrNameLst>
                                      </p:cBhvr>
                                      <p:to>
                                        <p:strVal val="visible"/>
                                      </p:to>
                                    </p:set>
                                    <p:animEffect transition="in" filter="barn(outHorizontal)">
                                      <p:cBhvr>
                                        <p:cTn id="190" dur="250"/>
                                        <p:tgtEl>
                                          <p:spTgt spid="106"/>
                                        </p:tgtEl>
                                      </p:cBhvr>
                                    </p:animEffect>
                                  </p:childTnLst>
                                </p:cTn>
                              </p:par>
                            </p:childTnLst>
                          </p:cTn>
                        </p:par>
                        <p:par>
                          <p:cTn id="191" fill="hold">
                            <p:stCondLst>
                              <p:cond delay="2950"/>
                            </p:stCondLst>
                            <p:childTnLst>
                              <p:par>
                                <p:cTn id="192" presetID="16" presetClass="entr" presetSubtype="37" fill="hold" nodeType="afterEffect">
                                  <p:stCondLst>
                                    <p:cond delay="0"/>
                                  </p:stCondLst>
                                  <p:childTnLst>
                                    <p:set>
                                      <p:cBhvr>
                                        <p:cTn id="193" dur="1" fill="hold">
                                          <p:stCondLst>
                                            <p:cond delay="0"/>
                                          </p:stCondLst>
                                        </p:cTn>
                                        <p:tgtEl>
                                          <p:spTgt spid="112"/>
                                        </p:tgtEl>
                                        <p:attrNameLst>
                                          <p:attrName>style.visibility</p:attrName>
                                        </p:attrNameLst>
                                      </p:cBhvr>
                                      <p:to>
                                        <p:strVal val="visible"/>
                                      </p:to>
                                    </p:set>
                                    <p:animEffect transition="in" filter="barn(outVertical)">
                                      <p:cBhvr>
                                        <p:cTn id="194" dur="250"/>
                                        <p:tgtEl>
                                          <p:spTgt spid="112"/>
                                        </p:tgtEl>
                                      </p:cBhvr>
                                    </p:animEffect>
                                  </p:childTnLst>
                                </p:cTn>
                              </p:par>
                            </p:childTnLst>
                          </p:cTn>
                        </p:par>
                        <p:par>
                          <p:cTn id="195" fill="hold">
                            <p:stCondLst>
                              <p:cond delay="3200"/>
                            </p:stCondLst>
                            <p:childTnLst>
                              <p:par>
                                <p:cTn id="196" presetID="22" presetClass="entr" presetSubtype="4" fill="hold" nodeType="afterEffect">
                                  <p:stCondLst>
                                    <p:cond delay="0"/>
                                  </p:stCondLst>
                                  <p:childTnLst>
                                    <p:set>
                                      <p:cBhvr>
                                        <p:cTn id="197" dur="1" fill="hold">
                                          <p:stCondLst>
                                            <p:cond delay="0"/>
                                          </p:stCondLst>
                                        </p:cTn>
                                        <p:tgtEl>
                                          <p:spTgt spid="110"/>
                                        </p:tgtEl>
                                        <p:attrNameLst>
                                          <p:attrName>style.visibility</p:attrName>
                                        </p:attrNameLst>
                                      </p:cBhvr>
                                      <p:to>
                                        <p:strVal val="visible"/>
                                      </p:to>
                                    </p:set>
                                    <p:animEffect transition="in" filter="wipe(down)">
                                      <p:cBhvr>
                                        <p:cTn id="198" dur="150"/>
                                        <p:tgtEl>
                                          <p:spTgt spid="110"/>
                                        </p:tgtEl>
                                      </p:cBhvr>
                                    </p:animEffect>
                                  </p:childTnLst>
                                </p:cTn>
                              </p:par>
                            </p:childTnLst>
                          </p:cTn>
                        </p:par>
                        <p:par>
                          <p:cTn id="199" fill="hold">
                            <p:stCondLst>
                              <p:cond delay="3350"/>
                            </p:stCondLst>
                            <p:childTnLst>
                              <p:par>
                                <p:cTn id="200" presetID="6" presetClass="entr" presetSubtype="32" fill="hold" nodeType="afterEffect">
                                  <p:stCondLst>
                                    <p:cond delay="0"/>
                                  </p:stCondLst>
                                  <p:childTnLst>
                                    <p:set>
                                      <p:cBhvr>
                                        <p:cTn id="201" dur="1" fill="hold">
                                          <p:stCondLst>
                                            <p:cond delay="0"/>
                                          </p:stCondLst>
                                        </p:cTn>
                                        <p:tgtEl>
                                          <p:spTgt spid="122"/>
                                        </p:tgtEl>
                                        <p:attrNameLst>
                                          <p:attrName>style.visibility</p:attrName>
                                        </p:attrNameLst>
                                      </p:cBhvr>
                                      <p:to>
                                        <p:strVal val="visible"/>
                                      </p:to>
                                    </p:set>
                                    <p:animEffect transition="in" filter="circle(out)">
                                      <p:cBhvr>
                                        <p:cTn id="202" dur="250"/>
                                        <p:tgtEl>
                                          <p:spTgt spid="122"/>
                                        </p:tgtEl>
                                      </p:cBhvr>
                                    </p:animEffect>
                                  </p:childTnLst>
                                </p:cTn>
                              </p:par>
                            </p:childTnLst>
                          </p:cTn>
                        </p:par>
                        <p:par>
                          <p:cTn id="203" fill="hold">
                            <p:stCondLst>
                              <p:cond delay="3600"/>
                            </p:stCondLst>
                            <p:childTnLst>
                              <p:par>
                                <p:cTn id="204" presetID="16" presetClass="entr" presetSubtype="42" fill="hold" nodeType="afterEffect">
                                  <p:stCondLst>
                                    <p:cond delay="0"/>
                                  </p:stCondLst>
                                  <p:childTnLst>
                                    <p:set>
                                      <p:cBhvr>
                                        <p:cTn id="205" dur="1" fill="hold">
                                          <p:stCondLst>
                                            <p:cond delay="0"/>
                                          </p:stCondLst>
                                        </p:cTn>
                                        <p:tgtEl>
                                          <p:spTgt spid="108"/>
                                        </p:tgtEl>
                                        <p:attrNameLst>
                                          <p:attrName>style.visibility</p:attrName>
                                        </p:attrNameLst>
                                      </p:cBhvr>
                                      <p:to>
                                        <p:strVal val="visible"/>
                                      </p:to>
                                    </p:set>
                                    <p:animEffect transition="in" filter="barn(outHorizontal)">
                                      <p:cBhvr>
                                        <p:cTn id="206" dur="250"/>
                                        <p:tgtEl>
                                          <p:spTgt spid="108"/>
                                        </p:tgtEl>
                                      </p:cBhvr>
                                    </p:animEffect>
                                  </p:childTnLst>
                                </p:cTn>
                              </p:par>
                            </p:childTnLst>
                          </p:cTn>
                        </p:par>
                        <p:par>
                          <p:cTn id="207" fill="hold">
                            <p:stCondLst>
                              <p:cond delay="3850"/>
                            </p:stCondLst>
                            <p:childTnLst>
                              <p:par>
                                <p:cTn id="208" presetID="16" presetClass="entr" presetSubtype="37" fill="hold" nodeType="afterEffect">
                                  <p:stCondLst>
                                    <p:cond delay="0"/>
                                  </p:stCondLst>
                                  <p:childTnLst>
                                    <p:set>
                                      <p:cBhvr>
                                        <p:cTn id="209" dur="1" fill="hold">
                                          <p:stCondLst>
                                            <p:cond delay="0"/>
                                          </p:stCondLst>
                                        </p:cTn>
                                        <p:tgtEl>
                                          <p:spTgt spid="109"/>
                                        </p:tgtEl>
                                        <p:attrNameLst>
                                          <p:attrName>style.visibility</p:attrName>
                                        </p:attrNameLst>
                                      </p:cBhvr>
                                      <p:to>
                                        <p:strVal val="visible"/>
                                      </p:to>
                                    </p:set>
                                    <p:animEffect transition="in" filter="barn(outVertical)">
                                      <p:cBhvr>
                                        <p:cTn id="210" dur="250"/>
                                        <p:tgtEl>
                                          <p:spTgt spid="109"/>
                                        </p:tgtEl>
                                      </p:cBhvr>
                                    </p:animEffect>
                                  </p:childTnLst>
                                </p:cTn>
                              </p:par>
                            </p:childTnLst>
                          </p:cTn>
                        </p:par>
                        <p:par>
                          <p:cTn id="211" fill="hold">
                            <p:stCondLst>
                              <p:cond delay="4100"/>
                            </p:stCondLst>
                            <p:childTnLst>
                              <p:par>
                                <p:cTn id="212" presetID="16" presetClass="entr" presetSubtype="42" fill="hold" nodeType="afterEffect">
                                  <p:stCondLst>
                                    <p:cond delay="0"/>
                                  </p:stCondLst>
                                  <p:childTnLst>
                                    <p:set>
                                      <p:cBhvr>
                                        <p:cTn id="213" dur="1" fill="hold">
                                          <p:stCondLst>
                                            <p:cond delay="0"/>
                                          </p:stCondLst>
                                        </p:cTn>
                                        <p:tgtEl>
                                          <p:spTgt spid="107"/>
                                        </p:tgtEl>
                                        <p:attrNameLst>
                                          <p:attrName>style.visibility</p:attrName>
                                        </p:attrNameLst>
                                      </p:cBhvr>
                                      <p:to>
                                        <p:strVal val="visible"/>
                                      </p:to>
                                    </p:set>
                                    <p:animEffect transition="in" filter="barn(outHorizontal)">
                                      <p:cBhvr>
                                        <p:cTn id="214" dur="250"/>
                                        <p:tgtEl>
                                          <p:spTgt spid="107"/>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154"/>
                                        </p:tgtEl>
                                        <p:attrNameLst>
                                          <p:attrName>style.visibility</p:attrName>
                                        </p:attrNameLst>
                                      </p:cBhvr>
                                      <p:to>
                                        <p:strVal val="visible"/>
                                      </p:to>
                                    </p:set>
                                    <p:animEffect transition="in" filter="fade">
                                      <p:cBhvr>
                                        <p:cTn id="219" dur="250"/>
                                        <p:tgtEl>
                                          <p:spTgt spid="154"/>
                                        </p:tgtEl>
                                      </p:cBhvr>
                                    </p:animEffect>
                                  </p:childTnLst>
                                </p:cTn>
                              </p:par>
                            </p:childTnLst>
                          </p:cTn>
                        </p:par>
                        <p:par>
                          <p:cTn id="220" fill="hold">
                            <p:stCondLst>
                              <p:cond delay="250"/>
                            </p:stCondLst>
                            <p:childTnLst>
                              <p:par>
                                <p:cTn id="221" presetID="22" presetClass="entr" presetSubtype="8" fill="hold" nodeType="afterEffect">
                                  <p:stCondLst>
                                    <p:cond delay="0"/>
                                  </p:stCondLst>
                                  <p:childTnLst>
                                    <p:set>
                                      <p:cBhvr>
                                        <p:cTn id="222" dur="1" fill="hold">
                                          <p:stCondLst>
                                            <p:cond delay="0"/>
                                          </p:stCondLst>
                                        </p:cTn>
                                        <p:tgtEl>
                                          <p:spTgt spid="132"/>
                                        </p:tgtEl>
                                        <p:attrNameLst>
                                          <p:attrName>style.visibility</p:attrName>
                                        </p:attrNameLst>
                                      </p:cBhvr>
                                      <p:to>
                                        <p:strVal val="visible"/>
                                      </p:to>
                                    </p:set>
                                    <p:animEffect transition="in" filter="wipe(left)">
                                      <p:cBhvr>
                                        <p:cTn id="223" dur="150"/>
                                        <p:tgtEl>
                                          <p:spTgt spid="132"/>
                                        </p:tgtEl>
                                      </p:cBhvr>
                                    </p:animEffect>
                                  </p:childTnLst>
                                </p:cTn>
                              </p:par>
                            </p:childTnLst>
                          </p:cTn>
                        </p:par>
                        <p:par>
                          <p:cTn id="224" fill="hold">
                            <p:stCondLst>
                              <p:cond delay="400"/>
                            </p:stCondLst>
                            <p:childTnLst>
                              <p:par>
                                <p:cTn id="225" presetID="22" presetClass="entr" presetSubtype="8" fill="hold" nodeType="afterEffect">
                                  <p:stCondLst>
                                    <p:cond delay="0"/>
                                  </p:stCondLst>
                                  <p:childTnLst>
                                    <p:set>
                                      <p:cBhvr>
                                        <p:cTn id="226" dur="1" fill="hold">
                                          <p:stCondLst>
                                            <p:cond delay="0"/>
                                          </p:stCondLst>
                                        </p:cTn>
                                        <p:tgtEl>
                                          <p:spTgt spid="138"/>
                                        </p:tgtEl>
                                        <p:attrNameLst>
                                          <p:attrName>style.visibility</p:attrName>
                                        </p:attrNameLst>
                                      </p:cBhvr>
                                      <p:to>
                                        <p:strVal val="visible"/>
                                      </p:to>
                                    </p:set>
                                    <p:animEffect transition="in" filter="wipe(left)">
                                      <p:cBhvr>
                                        <p:cTn id="227" dur="150"/>
                                        <p:tgtEl>
                                          <p:spTgt spid="138"/>
                                        </p:tgtEl>
                                      </p:cBhvr>
                                    </p:animEffect>
                                  </p:childTnLst>
                                </p:cTn>
                              </p:par>
                            </p:childTnLst>
                          </p:cTn>
                        </p:par>
                        <p:par>
                          <p:cTn id="228" fill="hold">
                            <p:stCondLst>
                              <p:cond delay="550"/>
                            </p:stCondLst>
                            <p:childTnLst>
                              <p:par>
                                <p:cTn id="229" presetID="22" presetClass="entr" presetSubtype="8" fill="hold" nodeType="afterEffect">
                                  <p:stCondLst>
                                    <p:cond delay="0"/>
                                  </p:stCondLst>
                                  <p:childTnLst>
                                    <p:set>
                                      <p:cBhvr>
                                        <p:cTn id="230" dur="1" fill="hold">
                                          <p:stCondLst>
                                            <p:cond delay="0"/>
                                          </p:stCondLst>
                                        </p:cTn>
                                        <p:tgtEl>
                                          <p:spTgt spid="129"/>
                                        </p:tgtEl>
                                        <p:attrNameLst>
                                          <p:attrName>style.visibility</p:attrName>
                                        </p:attrNameLst>
                                      </p:cBhvr>
                                      <p:to>
                                        <p:strVal val="visible"/>
                                      </p:to>
                                    </p:set>
                                    <p:animEffect transition="in" filter="wipe(left)">
                                      <p:cBhvr>
                                        <p:cTn id="231" dur="150"/>
                                        <p:tgtEl>
                                          <p:spTgt spid="129"/>
                                        </p:tgtEl>
                                      </p:cBhvr>
                                    </p:animEffect>
                                  </p:childTnLst>
                                </p:cTn>
                              </p:par>
                            </p:childTnLst>
                          </p:cTn>
                        </p:par>
                        <p:par>
                          <p:cTn id="232" fill="hold">
                            <p:stCondLst>
                              <p:cond delay="700"/>
                            </p:stCondLst>
                            <p:childTnLst>
                              <p:par>
                                <p:cTn id="233" presetID="22" presetClass="entr" presetSubtype="8" fill="hold" nodeType="afterEffect">
                                  <p:stCondLst>
                                    <p:cond delay="0"/>
                                  </p:stCondLst>
                                  <p:childTnLst>
                                    <p:set>
                                      <p:cBhvr>
                                        <p:cTn id="234" dur="1" fill="hold">
                                          <p:stCondLst>
                                            <p:cond delay="0"/>
                                          </p:stCondLst>
                                        </p:cTn>
                                        <p:tgtEl>
                                          <p:spTgt spid="135"/>
                                        </p:tgtEl>
                                        <p:attrNameLst>
                                          <p:attrName>style.visibility</p:attrName>
                                        </p:attrNameLst>
                                      </p:cBhvr>
                                      <p:to>
                                        <p:strVal val="visible"/>
                                      </p:to>
                                    </p:set>
                                    <p:animEffect transition="in" filter="wipe(left)">
                                      <p:cBhvr>
                                        <p:cTn id="235" dur="150"/>
                                        <p:tgtEl>
                                          <p:spTgt spid="135"/>
                                        </p:tgtEl>
                                      </p:cBhvr>
                                    </p:animEffect>
                                  </p:childTnLst>
                                </p:cTn>
                              </p:par>
                            </p:childTnLst>
                          </p:cTn>
                        </p:par>
                        <p:par>
                          <p:cTn id="236" fill="hold">
                            <p:stCondLst>
                              <p:cond delay="850"/>
                            </p:stCondLst>
                            <p:childTnLst>
                              <p:par>
                                <p:cTn id="237" presetID="22" presetClass="entr" presetSubtype="8" fill="hold" nodeType="afterEffect">
                                  <p:stCondLst>
                                    <p:cond delay="0"/>
                                  </p:stCondLst>
                                  <p:childTnLst>
                                    <p:set>
                                      <p:cBhvr>
                                        <p:cTn id="238" dur="1" fill="hold">
                                          <p:stCondLst>
                                            <p:cond delay="0"/>
                                          </p:stCondLst>
                                        </p:cTn>
                                        <p:tgtEl>
                                          <p:spTgt spid="142"/>
                                        </p:tgtEl>
                                        <p:attrNameLst>
                                          <p:attrName>style.visibility</p:attrName>
                                        </p:attrNameLst>
                                      </p:cBhvr>
                                      <p:to>
                                        <p:strVal val="visible"/>
                                      </p:to>
                                    </p:set>
                                    <p:animEffect transition="in" filter="wipe(left)">
                                      <p:cBhvr>
                                        <p:cTn id="239" dur="150"/>
                                        <p:tgtEl>
                                          <p:spTgt spid="142"/>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nodeType="clickEffect">
                                  <p:stCondLst>
                                    <p:cond delay="0"/>
                                  </p:stCondLst>
                                  <p:childTnLst>
                                    <p:set>
                                      <p:cBhvr>
                                        <p:cTn id="243" dur="1" fill="hold">
                                          <p:stCondLst>
                                            <p:cond delay="0"/>
                                          </p:stCondLst>
                                        </p:cTn>
                                        <p:tgtEl>
                                          <p:spTgt spid="48"/>
                                        </p:tgtEl>
                                        <p:attrNameLst>
                                          <p:attrName>style.visibility</p:attrName>
                                        </p:attrNameLst>
                                      </p:cBhvr>
                                      <p:to>
                                        <p:strVal val="visible"/>
                                      </p:to>
                                    </p:set>
                                    <p:animEffect transition="in" filter="fade">
                                      <p:cBhvr>
                                        <p:cTn id="244"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53" grpId="0" animBg="1"/>
      <p:bldP spid="55" grpId="0" animBg="1"/>
      <p:bldP spid="56" grpId="0" animBg="1"/>
      <p:bldP spid="49" grpId="0" animBg="1"/>
      <p:bldP spid="58" grpId="0" animBg="1"/>
      <p:bldP spid="59" grpId="0" animBg="1"/>
      <p:bldP spid="83" grpId="0" animBg="1"/>
      <p:bldP spid="84" grpId="0" animBg="1"/>
      <p:bldP spid="85" grpId="0"/>
      <p:bldP spid="92" grpId="0" animBg="1"/>
      <p:bldP spid="93" grpId="0" animBg="1"/>
      <p:bldP spid="94" grpId="0" animBg="1"/>
      <p:bldP spid="95" grpId="0" animBg="1"/>
      <p:bldP spid="96" grpId="0" animBg="1"/>
      <p:bldP spid="100" grpId="0"/>
      <p:bldP spid="101" grpId="0"/>
      <p:bldP spid="102" grpId="0"/>
      <p:bldP spid="15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 name="Picture 24" descr="Machine gears">
            <a:extLst>
              <a:ext uri="{FF2B5EF4-FFF2-40B4-BE49-F238E27FC236}">
                <a16:creationId xmlns:a16="http://schemas.microsoft.com/office/drawing/2014/main" id="{3F158702-B803-D5DD-DB26-0F96AD712C86}"/>
              </a:ext>
            </a:extLst>
          </p:cNvPr>
          <p:cNvPicPr>
            <a:picLocks noChangeAspect="1"/>
          </p:cNvPicPr>
          <p:nvPr/>
        </p:nvPicPr>
        <p:blipFill rotWithShape="1">
          <a:blip r:embed="rId3">
            <a:extLst>
              <a:ext uri="{28A0092B-C50C-407E-A947-70E740481C1C}">
                <a14:useLocalDpi xmlns:a14="http://schemas.microsoft.com/office/drawing/2010/main" val="0"/>
              </a:ext>
            </a:extLst>
          </a:blip>
          <a:srcRect l="89" t="7878" r="89" b="7878"/>
          <a:stretch/>
        </p:blipFill>
        <p:spPr>
          <a:xfrm>
            <a:off x="0" y="0"/>
            <a:ext cx="12192000" cy="6858000"/>
          </a:xfrm>
          <a:prstGeom prst="rect">
            <a:avLst/>
          </a:prstGeom>
        </p:spPr>
      </p:pic>
      <p:sp>
        <p:nvSpPr>
          <p:cNvPr id="5" name="TextBox 4">
            <a:extLst>
              <a:ext uri="{FF2B5EF4-FFF2-40B4-BE49-F238E27FC236}">
                <a16:creationId xmlns:a16="http://schemas.microsoft.com/office/drawing/2014/main" id="{D73F0A8D-3648-4B38-B480-EE1F5625CA5F}"/>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lang="en-US" sz="2800" dirty="0">
                <a:solidFill>
                  <a:prstClr val="black"/>
                </a:solidFill>
                <a:latin typeface="Calibri" panose="020F0502020204030204" pitchFamily="34" charset="0"/>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B1DFA25D-6900-454E-B64F-D83A7AAFCFE8}"/>
              </a:ext>
            </a:extLst>
          </p:cNvPr>
          <p:cNvSpPr txBox="1"/>
          <p:nvPr/>
        </p:nvSpPr>
        <p:spPr>
          <a:xfrm>
            <a:off x="3080657" y="4160101"/>
            <a:ext cx="8680291" cy="1178271"/>
          </a:xfrm>
          <a:prstGeom prst="rect">
            <a:avLst/>
          </a:prstGeom>
          <a:solidFill>
            <a:schemeClr val="bg1"/>
          </a:solidFill>
          <a:ln>
            <a:solidFill>
              <a:srgbClr val="18305A"/>
            </a:solidFill>
          </a:ln>
          <a:effectLst>
            <a:outerShdw blurRad="50800" dist="38100" dir="2700000" algn="tl" rotWithShape="0">
              <a:prstClr val="black">
                <a:alpha val="40000"/>
              </a:prstClr>
            </a:outerShdw>
          </a:effectLst>
        </p:spPr>
        <p:txBody>
          <a:bodyPr wrap="square" lIns="182880" tIns="182880" rIns="182880" bIns="182880">
            <a:spAutoFit/>
          </a:bodyPr>
          <a:lstStyle/>
          <a:p>
            <a:pPr algn="l">
              <a:lnSpc>
                <a:spcPct val="114000"/>
              </a:lnSpc>
            </a:pPr>
            <a:r>
              <a:rPr lang="en-US" sz="2400" b="0" i="0" u="none" strike="noStrike" baseline="0" dirty="0">
                <a:latin typeface="Calibri" panose="020F0502020204030204" pitchFamily="34" charset="0"/>
                <a:cs typeface="Calibri" panose="020F0502020204030204" pitchFamily="34" charset="0"/>
              </a:rPr>
              <a:t>Learning engineering is a repeatable process intended to </a:t>
            </a:r>
            <a:r>
              <a:rPr lang="en-US" sz="2400" b="1" i="0" u="none" strike="noStrike" baseline="0" dirty="0">
                <a:solidFill>
                  <a:srgbClr val="0070C0"/>
                </a:solidFill>
                <a:latin typeface="Calibri" panose="020F0502020204030204" pitchFamily="34" charset="0"/>
                <a:cs typeface="Calibri" panose="020F0502020204030204" pitchFamily="34" charset="0"/>
              </a:rPr>
              <a:t>iteratively</a:t>
            </a:r>
            <a:r>
              <a:rPr lang="en-US" sz="2400" b="0" i="0" u="none" strike="noStrike" baseline="0" dirty="0">
                <a:latin typeface="Calibri" panose="020F0502020204030204" pitchFamily="34" charset="0"/>
                <a:cs typeface="Calibri" panose="020F0502020204030204" pitchFamily="34" charset="0"/>
              </a:rPr>
              <a:t> design, test, adjust, and improve conditions for learning.</a:t>
            </a:r>
            <a:endParaRPr lang="en-US" sz="2400" dirty="0">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FA64F49E-EDDF-D689-D76A-C2F7DE71D646}"/>
              </a:ext>
            </a:extLst>
          </p:cNvPr>
          <p:cNvSpPr/>
          <p:nvPr/>
        </p:nvSpPr>
        <p:spPr>
          <a:xfrm>
            <a:off x="4309445" y="1606714"/>
            <a:ext cx="1307584" cy="679286"/>
          </a:xfrm>
          <a:custGeom>
            <a:avLst/>
            <a:gdLst>
              <a:gd name="connsiteX0" fmla="*/ 0 w 1307584"/>
              <a:gd name="connsiteY0" fmla="*/ 339643 h 679286"/>
              <a:gd name="connsiteX1" fmla="*/ 653792 w 1307584"/>
              <a:gd name="connsiteY1" fmla="*/ 0 h 679286"/>
              <a:gd name="connsiteX2" fmla="*/ 1307584 w 1307584"/>
              <a:gd name="connsiteY2" fmla="*/ 339643 h 679286"/>
              <a:gd name="connsiteX3" fmla="*/ 653792 w 1307584"/>
              <a:gd name="connsiteY3" fmla="*/ 679286 h 679286"/>
              <a:gd name="connsiteX4" fmla="*/ 0 w 1307584"/>
              <a:gd name="connsiteY4" fmla="*/ 339643 h 67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584" h="679286" extrusionOk="0">
                <a:moveTo>
                  <a:pt x="0" y="339643"/>
                </a:moveTo>
                <a:cubicBezTo>
                  <a:pt x="-58597" y="154570"/>
                  <a:pt x="337920" y="44446"/>
                  <a:pt x="653792" y="0"/>
                </a:cubicBezTo>
                <a:cubicBezTo>
                  <a:pt x="1029000" y="28998"/>
                  <a:pt x="1307973" y="163926"/>
                  <a:pt x="1307584" y="339643"/>
                </a:cubicBezTo>
                <a:cubicBezTo>
                  <a:pt x="1285990" y="494644"/>
                  <a:pt x="1052283" y="724519"/>
                  <a:pt x="653792" y="679286"/>
                </a:cubicBezTo>
                <a:cubicBezTo>
                  <a:pt x="302174" y="644094"/>
                  <a:pt x="6024" y="538454"/>
                  <a:pt x="0" y="339643"/>
                </a:cubicBezTo>
                <a:close/>
              </a:path>
            </a:pathLst>
          </a:custGeom>
          <a:noFill/>
          <a:ln w="38100">
            <a:solidFill>
              <a:srgbClr val="DB3F2D"/>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C1B151-AC39-BB58-45C3-34560F44557F}"/>
              </a:ext>
            </a:extLst>
          </p:cNvPr>
          <p:cNvSpPr txBox="1"/>
          <p:nvPr/>
        </p:nvSpPr>
        <p:spPr>
          <a:xfrm>
            <a:off x="7418614" y="5539594"/>
            <a:ext cx="4342334" cy="357021"/>
          </a:xfrm>
          <a:prstGeom prst="rect">
            <a:avLst/>
          </a:prstGeom>
          <a:solidFill>
            <a:srgbClr val="0F366F">
              <a:alpha val="30196"/>
            </a:srgbClr>
          </a:solidFill>
        </p:spPr>
        <p:txBody>
          <a:bodyPr wrap="square" rtlCol="0">
            <a:spAutoFit/>
          </a:bodyPr>
          <a:lstStyle/>
          <a:p>
            <a:pPr algn="r">
              <a:lnSpc>
                <a:spcPct val="114000"/>
              </a:lnSpc>
              <a:spcBef>
                <a:spcPts val="600"/>
              </a:spcBef>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Goodell et al. (2022), </a:t>
            </a:r>
            <a:r>
              <a:rPr lang="en-US" sz="16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Learning Engineering Toolkit</a:t>
            </a:r>
            <a:endParaRPr lang="en-US" sz="1600" i="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0441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C2FA03-9A6D-4290-97F2-DFF2277BC908}"/>
              </a:ext>
            </a:extLst>
          </p:cNvPr>
          <p:cNvSpPr txBox="1"/>
          <p:nvPr/>
        </p:nvSpPr>
        <p:spPr>
          <a:xfrm>
            <a:off x="642257" y="959120"/>
            <a:ext cx="10378519" cy="3539430"/>
          </a:xfrm>
          <a:prstGeom prst="rect">
            <a:avLst/>
          </a:prstGeom>
          <a:noFill/>
        </p:spPr>
        <p:txBody>
          <a:bodyPr wrap="square">
            <a:spAutoFit/>
          </a:bodyPr>
          <a:lstStyle/>
          <a:p>
            <a:pPr algn="l"/>
            <a:r>
              <a:rPr lang="en-US" sz="3200" b="0" i="0" u="none" strike="noStrike" baseline="0" dirty="0">
                <a:solidFill>
                  <a:srgbClr val="FFFFFF"/>
                </a:solidFill>
                <a:latin typeface="Calibri" panose="020F0502020204030204" pitchFamily="34" charset="0"/>
                <a:cs typeface="Calibri" panose="020F0502020204030204" pitchFamily="34" charset="0"/>
              </a:rPr>
              <a:t>A </a:t>
            </a:r>
            <a:r>
              <a:rPr lang="en-US" sz="3200" b="1" i="0" strike="noStrike" baseline="0" dirty="0">
                <a:solidFill>
                  <a:srgbClr val="FFFFFF"/>
                </a:solidFill>
                <a:latin typeface="Calibri" panose="020F0502020204030204" pitchFamily="34" charset="0"/>
                <a:cs typeface="Calibri" panose="020F0502020204030204" pitchFamily="34" charset="0"/>
              </a:rPr>
              <a:t>process</a:t>
            </a:r>
            <a:r>
              <a:rPr lang="en-US" sz="3200" b="0" i="0" u="none" strike="noStrike" baseline="0" dirty="0">
                <a:solidFill>
                  <a:srgbClr val="FFFFFF"/>
                </a:solidFill>
                <a:latin typeface="Calibri" panose="020F0502020204030204" pitchFamily="34" charset="0"/>
                <a:cs typeface="Calibri" panose="020F0502020204030204" pitchFamily="34" charset="0"/>
              </a:rPr>
              <a:t> is a series of actions or steps taken in order to achieve a particular end.</a:t>
            </a:r>
          </a:p>
          <a:p>
            <a:pPr algn="l"/>
            <a:endParaRPr lang="en-US" sz="3200" b="0" i="0" u="none" strike="noStrike" baseline="0" dirty="0">
              <a:solidFill>
                <a:srgbClr val="FFFFFF"/>
              </a:solidFill>
              <a:latin typeface="Calibri" panose="020F0502020204030204" pitchFamily="34" charset="0"/>
              <a:cs typeface="Calibri" panose="020F0502020204030204" pitchFamily="34" charset="0"/>
            </a:endParaRPr>
          </a:p>
          <a:p>
            <a:pPr algn="l"/>
            <a:r>
              <a:rPr lang="en-US" sz="3200" b="0" i="0" u="none" strike="noStrike" baseline="0" dirty="0">
                <a:solidFill>
                  <a:srgbClr val="FFFFFF"/>
                </a:solidFill>
                <a:latin typeface="Calibri" panose="020F0502020204030204" pitchFamily="34" charset="0"/>
                <a:cs typeface="Calibri" panose="020F0502020204030204" pitchFamily="34" charset="0"/>
              </a:rPr>
              <a:t>A process has:</a:t>
            </a:r>
          </a:p>
          <a:p>
            <a:pPr marL="804863" indent="-401638" algn="l">
              <a:buFont typeface="+mj-lt"/>
              <a:buAutoNum type="arabicPeriod"/>
            </a:pPr>
            <a:r>
              <a:rPr lang="en-US" sz="3200" b="0" i="0" u="none" strike="noStrike" baseline="0" dirty="0">
                <a:solidFill>
                  <a:srgbClr val="FFFFFF"/>
                </a:solidFill>
                <a:latin typeface="Calibri" panose="020F0502020204030204" pitchFamily="34" charset="0"/>
                <a:cs typeface="Calibri" panose="020F0502020204030204" pitchFamily="34" charset="0"/>
              </a:rPr>
              <a:t>inputs</a:t>
            </a:r>
          </a:p>
          <a:p>
            <a:pPr marL="804863" indent="-401638" algn="l">
              <a:buFont typeface="+mj-lt"/>
              <a:buAutoNum type="arabicPeriod"/>
            </a:pPr>
            <a:r>
              <a:rPr lang="en-US" sz="3200" b="0" i="0" u="none" strike="noStrike" baseline="0" dirty="0">
                <a:solidFill>
                  <a:srgbClr val="FFFFFF"/>
                </a:solidFill>
                <a:latin typeface="Calibri" panose="020F0502020204030204" pitchFamily="34" charset="0"/>
                <a:cs typeface="Calibri" panose="020F0502020204030204" pitchFamily="34" charset="0"/>
              </a:rPr>
              <a:t>process steps</a:t>
            </a:r>
          </a:p>
          <a:p>
            <a:pPr marL="804863" indent="-401638" algn="l">
              <a:buFont typeface="+mj-lt"/>
              <a:buAutoNum type="arabicPeriod"/>
            </a:pPr>
            <a:r>
              <a:rPr lang="en-US" sz="3200" b="0" i="0" u="none" strike="noStrike" baseline="0" dirty="0">
                <a:solidFill>
                  <a:srgbClr val="FFFFFF"/>
                </a:solidFill>
                <a:latin typeface="Calibri" panose="020F0502020204030204" pitchFamily="34" charset="0"/>
                <a:cs typeface="Calibri" panose="020F0502020204030204" pitchFamily="34" charset="0"/>
              </a:rPr>
              <a:t>outputs</a:t>
            </a:r>
            <a:endParaRPr lang="en-US" sz="3200" dirty="0">
              <a:solidFill>
                <a:srgbClr val="FFFFFF"/>
              </a:solidFill>
              <a:latin typeface="Calibri" panose="020F0502020204030204" pitchFamily="34" charset="0"/>
              <a:cs typeface="Calibri" panose="020F0502020204030204" pitchFamily="34" charset="0"/>
            </a:endParaRPr>
          </a:p>
        </p:txBody>
      </p:sp>
      <p:sp>
        <p:nvSpPr>
          <p:cNvPr id="9" name="Freeform: Shape 8">
            <a:extLst>
              <a:ext uri="{FF2B5EF4-FFF2-40B4-BE49-F238E27FC236}">
                <a16:creationId xmlns:a16="http://schemas.microsoft.com/office/drawing/2014/main" id="{7DA7D2F5-7B4C-5719-A1BD-53FA3BE3CE3F}"/>
              </a:ext>
            </a:extLst>
          </p:cNvPr>
          <p:cNvSpPr/>
          <p:nvPr/>
        </p:nvSpPr>
        <p:spPr bwMode="auto">
          <a:xfrm>
            <a:off x="5401559" y="4760225"/>
            <a:ext cx="1432874" cy="94579"/>
          </a:xfrm>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extrusionOk="0">
                <a:moveTo>
                  <a:pt x="0" y="94579"/>
                </a:moveTo>
                <a:cubicBezTo>
                  <a:pt x="381977" y="72347"/>
                  <a:pt x="961134" y="25503"/>
                  <a:pt x="1432874" y="311"/>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1" name="Freeform: Shape 10">
            <a:extLst>
              <a:ext uri="{FF2B5EF4-FFF2-40B4-BE49-F238E27FC236}">
                <a16:creationId xmlns:a16="http://schemas.microsoft.com/office/drawing/2014/main" id="{6A29E363-C56E-4274-630C-08122EDDB3F7}"/>
              </a:ext>
            </a:extLst>
          </p:cNvPr>
          <p:cNvSpPr/>
          <p:nvPr/>
        </p:nvSpPr>
        <p:spPr bwMode="auto">
          <a:xfrm rot="1774865" flipH="1">
            <a:off x="6530032" y="4618613"/>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2" name="Freeform: Shape 11">
            <a:extLst>
              <a:ext uri="{FF2B5EF4-FFF2-40B4-BE49-F238E27FC236}">
                <a16:creationId xmlns:a16="http://schemas.microsoft.com/office/drawing/2014/main" id="{7513F01B-A3C5-429D-79FF-3C1F9EA20DFE}"/>
              </a:ext>
            </a:extLst>
          </p:cNvPr>
          <p:cNvSpPr/>
          <p:nvPr/>
        </p:nvSpPr>
        <p:spPr bwMode="auto">
          <a:xfrm rot="3508202" flipH="1">
            <a:off x="6634400" y="467917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8" name="Freeform: Shape 17">
            <a:extLst>
              <a:ext uri="{FF2B5EF4-FFF2-40B4-BE49-F238E27FC236}">
                <a16:creationId xmlns:a16="http://schemas.microsoft.com/office/drawing/2014/main" id="{CF6C6629-4C02-3BE3-25BD-D17CC47309E5}"/>
              </a:ext>
            </a:extLst>
          </p:cNvPr>
          <p:cNvSpPr/>
          <p:nvPr/>
        </p:nvSpPr>
        <p:spPr bwMode="auto">
          <a:xfrm rot="169874">
            <a:off x="9764428" y="4734090"/>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19" name="Freeform: Shape 18">
            <a:extLst>
              <a:ext uri="{FF2B5EF4-FFF2-40B4-BE49-F238E27FC236}">
                <a16:creationId xmlns:a16="http://schemas.microsoft.com/office/drawing/2014/main" id="{43C8E2AF-938F-7EE3-CDAD-EC90551C62CD}"/>
              </a:ext>
            </a:extLst>
          </p:cNvPr>
          <p:cNvSpPr/>
          <p:nvPr/>
        </p:nvSpPr>
        <p:spPr bwMode="auto">
          <a:xfrm rot="1774865" flipH="1">
            <a:off x="11423159" y="4618612"/>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20" name="Freeform: Shape 19">
            <a:extLst>
              <a:ext uri="{FF2B5EF4-FFF2-40B4-BE49-F238E27FC236}">
                <a16:creationId xmlns:a16="http://schemas.microsoft.com/office/drawing/2014/main" id="{B422C234-66BC-5EBF-C53D-B72308AE2701}"/>
              </a:ext>
            </a:extLst>
          </p:cNvPr>
          <p:cNvSpPr/>
          <p:nvPr/>
        </p:nvSpPr>
        <p:spPr bwMode="auto">
          <a:xfrm rot="3508202" flipH="1">
            <a:off x="11527527" y="4679170"/>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pic>
        <p:nvPicPr>
          <p:cNvPr id="3" name="Input">
            <a:extLst>
              <a:ext uri="{FF2B5EF4-FFF2-40B4-BE49-F238E27FC236}">
                <a16:creationId xmlns:a16="http://schemas.microsoft.com/office/drawing/2014/main" id="{C8B2E41D-9DA3-2D69-A4B1-BF157FF5DCA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831408" y="4109553"/>
            <a:ext cx="1670449" cy="658425"/>
          </a:xfrm>
          <a:prstGeom prst="rect">
            <a:avLst/>
          </a:prstGeom>
        </p:spPr>
      </p:pic>
      <p:pic>
        <p:nvPicPr>
          <p:cNvPr id="15" name="System">
            <a:extLst>
              <a:ext uri="{FF2B5EF4-FFF2-40B4-BE49-F238E27FC236}">
                <a16:creationId xmlns:a16="http://schemas.microsoft.com/office/drawing/2014/main" id="{44F1DE76-43B2-FE74-8185-4080121F2009}"/>
              </a:ext>
            </a:extLst>
          </p:cNvPr>
          <p:cNvPicPr>
            <a:picLocks noChangeAspect="1"/>
          </p:cNvPicPr>
          <p:nvPr/>
        </p:nvPicPr>
        <p:blipFill>
          <a:blip r:embed="rId5"/>
          <a:stretch>
            <a:fillRect/>
          </a:stretch>
        </p:blipFill>
        <p:spPr>
          <a:xfrm>
            <a:off x="7040103" y="4186068"/>
            <a:ext cx="2615411" cy="1121761"/>
          </a:xfrm>
          <a:prstGeom prst="rect">
            <a:avLst/>
          </a:prstGeom>
        </p:spPr>
      </p:pic>
      <p:pic>
        <p:nvPicPr>
          <p:cNvPr id="21" name="Output">
            <a:extLst>
              <a:ext uri="{FF2B5EF4-FFF2-40B4-BE49-F238E27FC236}">
                <a16:creationId xmlns:a16="http://schemas.microsoft.com/office/drawing/2014/main" id="{6A6E1609-6FB8-D0E7-7F52-43CDBAEC140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9713353" y="4022847"/>
            <a:ext cx="1926503" cy="743776"/>
          </a:xfrm>
          <a:prstGeom prst="rect">
            <a:avLst/>
          </a:prstGeom>
        </p:spPr>
      </p:pic>
    </p:spTree>
    <p:extLst>
      <p:ext uri="{BB962C8B-B14F-4D97-AF65-F5344CB8AC3E}">
        <p14:creationId xmlns:p14="http://schemas.microsoft.com/office/powerpoint/2010/main" val="360870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
                                        <p:tgtEl>
                                          <p:spTgt spid="9"/>
                                        </p:tgtEl>
                                      </p:cBhvr>
                                    </p:animEffect>
                                  </p:childTnLst>
                                </p:cTn>
                              </p:par>
                            </p:childTnLst>
                          </p:cTn>
                        </p:par>
                        <p:par>
                          <p:cTn id="12" fill="hold">
                            <p:stCondLst>
                              <p:cond delay="45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50"/>
                                        <p:tgtEl>
                                          <p:spTgt spid="11"/>
                                        </p:tgtEl>
                                      </p:cBhvr>
                                    </p:animEffect>
                                  </p:childTnLst>
                                </p:cTn>
                              </p:par>
                            </p:childTnLst>
                          </p:cTn>
                        </p:par>
                        <p:par>
                          <p:cTn id="16" fill="hold">
                            <p:stCondLst>
                              <p:cond delay="6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15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200"/>
                                        <p:tgtEl>
                                          <p:spTgt spid="18"/>
                                        </p:tgtEl>
                                      </p:cBhvr>
                                    </p:animEffect>
                                  </p:childTnLst>
                                </p:cTn>
                              </p:par>
                            </p:childTnLst>
                          </p:cTn>
                        </p:par>
                        <p:par>
                          <p:cTn id="30" fill="hold">
                            <p:stCondLst>
                              <p:cond delay="2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150"/>
                                        <p:tgtEl>
                                          <p:spTgt spid="19"/>
                                        </p:tgtEl>
                                      </p:cBhvr>
                                    </p:animEffect>
                                  </p:childTnLst>
                                </p:cTn>
                              </p:par>
                            </p:childTnLst>
                          </p:cTn>
                        </p:par>
                        <p:par>
                          <p:cTn id="34" fill="hold">
                            <p:stCondLst>
                              <p:cond delay="350"/>
                            </p:stCondLst>
                            <p:childTnLst>
                              <p:par>
                                <p:cTn id="35" presetID="22" presetClass="entr" presetSubtype="2"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150"/>
                                        <p:tgtEl>
                                          <p:spTgt spid="20"/>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8" grpId="0" animBg="1"/>
      <p:bldP spid="19" grpId="0" animBg="1"/>
      <p:bldP spid="20" grpId="0" animBg="1"/>
    </p:bld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4925" cap="rnd" cmpd="sng" algn="ctr">
          <a:solidFill>
            <a:srgbClr val="04556C"/>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themeOverride>
</file>

<file path=ppt/theme/themeOverride2.xml><?xml version="1.0" encoding="utf-8"?>
<a:themeOverride xmlns:a="http://schemas.openxmlformats.org/drawingml/2006/main">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sharepoint/v3"/>
    <ds:schemaRef ds:uri="http://www.w3.org/XML/1998/namespace"/>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13170</TotalTime>
  <Words>7488</Words>
  <Application>Microsoft Office PowerPoint</Application>
  <PresentationFormat>Widescreen</PresentationFormat>
  <Paragraphs>839</Paragraphs>
  <Slides>77</Slides>
  <Notes>66</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77</vt:i4>
      </vt:variant>
    </vt:vector>
  </HeadingPairs>
  <TitlesOfParts>
    <vt:vector size="90" baseType="lpstr">
      <vt:lpstr>Calibri</vt:lpstr>
      <vt:lpstr>Tahoma</vt:lpstr>
      <vt:lpstr>Abadi</vt:lpstr>
      <vt:lpstr>Arial Narrow</vt:lpstr>
      <vt:lpstr>Wingdings</vt:lpstr>
      <vt:lpstr>Times New Roman</vt:lpstr>
      <vt:lpstr>Arial Black</vt:lpstr>
      <vt:lpstr>MarketPro</vt:lpstr>
      <vt:lpstr>Arial</vt:lpstr>
      <vt:lpstr>Open Sans</vt:lpstr>
      <vt:lpstr>Calibri Light</vt:lpstr>
      <vt:lpstr>Blends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Learning Analytics to Optimize Spaced Repetition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Sae Schatz</cp:lastModifiedBy>
  <cp:revision>256</cp:revision>
  <cp:lastPrinted>1601-01-01T00:00:00Z</cp:lastPrinted>
  <dcterms:created xsi:type="dcterms:W3CDTF">2016-03-29T15:29:36Z</dcterms:created>
  <dcterms:modified xsi:type="dcterms:W3CDTF">2022-10-03T23:50:30Z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